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30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l-G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a:p>
        </p:txBody>
      </p:sp>
      <p:sp>
        <p:nvSpPr>
          <p:cNvPr id="4" name="Date Placeholder 3"/>
          <p:cNvSpPr>
            <a:spLocks noGrp="1"/>
          </p:cNvSpPr>
          <p:nvPr>
            <p:ph type="dt" sz="half" idx="10"/>
          </p:nvPr>
        </p:nvSpPr>
        <p:spPr/>
        <p:txBody>
          <a:bodyPr/>
          <a:lstStyle/>
          <a:p>
            <a:fld id="{0C83B590-8E18-4C43-A37F-F9F5A3B09B1D}"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2535291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0C83B590-8E18-4C43-A37F-F9F5A3B09B1D}"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3009309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0C83B590-8E18-4C43-A37F-F9F5A3B09B1D}"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1845234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0C83B590-8E18-4C43-A37F-F9F5A3B09B1D}"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2775992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0C83B590-8E18-4C43-A37F-F9F5A3B09B1D}"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2277588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Date Placeholder 4"/>
          <p:cNvSpPr>
            <a:spLocks noGrp="1"/>
          </p:cNvSpPr>
          <p:nvPr>
            <p:ph type="dt" sz="half" idx="10"/>
          </p:nvPr>
        </p:nvSpPr>
        <p:spPr/>
        <p:txBody>
          <a:bodyPr/>
          <a:lstStyle/>
          <a:p>
            <a:fld id="{0C83B590-8E18-4C43-A37F-F9F5A3B09B1D}"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1807104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7" name="Date Placeholder 6"/>
          <p:cNvSpPr>
            <a:spLocks noGrp="1"/>
          </p:cNvSpPr>
          <p:nvPr>
            <p:ph type="dt" sz="half" idx="10"/>
          </p:nvPr>
        </p:nvSpPr>
        <p:spPr/>
        <p:txBody>
          <a:bodyPr/>
          <a:lstStyle/>
          <a:p>
            <a:fld id="{0C83B590-8E18-4C43-A37F-F9F5A3B09B1D}" type="datetimeFigureOut">
              <a:rPr lang="en-US" smtClean="0"/>
              <a:t>3/4/20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3308505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0C83B590-8E18-4C43-A37F-F9F5A3B09B1D}" type="datetimeFigureOut">
              <a:rPr lang="en-US" smtClean="0"/>
              <a:t>3/4/20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887530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83B590-8E18-4C43-A37F-F9F5A3B09B1D}" type="datetimeFigureOut">
              <a:rPr lang="en-US" smtClean="0"/>
              <a:t>3/4/20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448079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0C83B590-8E18-4C43-A37F-F9F5A3B09B1D}"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886841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0C83B590-8E18-4C43-A37F-F9F5A3B09B1D}"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78F03-B749-C349-9E8B-7D73C2140BFF}" type="slidenum">
              <a:rPr lang="en-US" smtClean="0"/>
              <a:t>‹#›</a:t>
            </a:fld>
            <a:endParaRPr lang="en-US"/>
          </a:p>
        </p:txBody>
      </p:sp>
    </p:spTree>
    <p:extLst>
      <p:ext uri="{BB962C8B-B14F-4D97-AF65-F5344CB8AC3E}">
        <p14:creationId xmlns:p14="http://schemas.microsoft.com/office/powerpoint/2010/main" val="1676707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83B590-8E18-4C43-A37F-F9F5A3B09B1D}" type="datetimeFigureOut">
              <a:rPr lang="en-US" smtClean="0"/>
              <a:t>3/4/20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C78F03-B749-C349-9E8B-7D73C2140BFF}" type="slidenum">
              <a:rPr lang="en-US" smtClean="0"/>
              <a:t>‹#›</a:t>
            </a:fld>
            <a:endParaRPr lang="en-US"/>
          </a:p>
        </p:txBody>
      </p:sp>
    </p:spTree>
    <p:extLst>
      <p:ext uri="{BB962C8B-B14F-4D97-AF65-F5344CB8AC3E}">
        <p14:creationId xmlns:p14="http://schemas.microsoft.com/office/powerpoint/2010/main" val="1962432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5</a:t>
            </a:r>
            <a:r>
              <a:rPr lang="el-GR" baseline="30000" dirty="0" smtClean="0"/>
              <a:t>η</a:t>
            </a:r>
            <a:r>
              <a:rPr lang="el-GR" dirty="0" smtClean="0"/>
              <a:t> Εν</a:t>
            </a:r>
            <a:r>
              <a:rPr lang="el-GR" dirty="0" smtClean="0"/>
              <a:t>ότητα</a:t>
            </a:r>
            <a:endParaRPr lang="en-US" dirty="0"/>
          </a:p>
        </p:txBody>
      </p:sp>
      <p:sp>
        <p:nvSpPr>
          <p:cNvPr id="3" name="Subtitle 2"/>
          <p:cNvSpPr>
            <a:spLocks noGrp="1"/>
          </p:cNvSpPr>
          <p:nvPr>
            <p:ph type="subTitle" idx="1"/>
          </p:nvPr>
        </p:nvSpPr>
        <p:spPr/>
        <p:txBody>
          <a:bodyPr/>
          <a:lstStyle/>
          <a:p>
            <a:r>
              <a:rPr lang="el-GR" smtClean="0"/>
              <a:t>Αφαν</a:t>
            </a:r>
            <a:r>
              <a:rPr lang="el-GR" smtClean="0"/>
              <a:t>ής Εταιρεία</a:t>
            </a:r>
            <a:endParaRPr lang="en-US"/>
          </a:p>
        </p:txBody>
      </p:sp>
    </p:spTree>
    <p:extLst>
      <p:ext uri="{BB962C8B-B14F-4D97-AF65-F5344CB8AC3E}">
        <p14:creationId xmlns:p14="http://schemas.microsoft.com/office/powerpoint/2010/main" val="4207568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Αφανής εταιρεία</a:t>
            </a:r>
            <a:endParaRPr lang="en-US" dirty="0"/>
          </a:p>
        </p:txBody>
      </p:sp>
      <p:sp>
        <p:nvSpPr>
          <p:cNvPr id="3" name="Content Placeholder 2"/>
          <p:cNvSpPr>
            <a:spLocks noGrp="1"/>
          </p:cNvSpPr>
          <p:nvPr>
            <p:ph idx="1"/>
          </p:nvPr>
        </p:nvSpPr>
        <p:spPr/>
        <p:txBody>
          <a:bodyPr>
            <a:normAutofit fontScale="85000" lnSpcReduction="10000"/>
          </a:bodyPr>
          <a:lstStyle/>
          <a:p>
            <a:r>
              <a:rPr lang="el-GR" dirty="0" smtClean="0"/>
              <a:t>Το </a:t>
            </a:r>
            <a:r>
              <a:rPr lang="el-GR" dirty="0"/>
              <a:t>άρθ. 285 του Ν 4072/2012 ορίζει την έννοια της αφανούς εταιρίας ως τη σύμβαση βάση της οποίας ο ένας από τους εταίρους (εμφανής εταίρος) παραχωρεί σε άλλον ή άλλους εταίρους (αφανείς εταίρους) δικαίωμα συμμετοχής στα αποτελέσματα μιας ή περισσότερων εμπορικών πράξεων ή εμπορικής επιχείρησης, που διενεργεί στο όνομά του, αλλά προς το κοινό συμφέρον των εταίρων. </a:t>
            </a:r>
            <a:endParaRPr lang="el-GR" dirty="0" smtClean="0"/>
          </a:p>
          <a:p>
            <a:endParaRPr lang="el-GR" dirty="0"/>
          </a:p>
          <a:p>
            <a:r>
              <a:rPr lang="el-GR" b="1" dirty="0" smtClean="0"/>
              <a:t>Η </a:t>
            </a:r>
            <a:r>
              <a:rPr lang="el-GR" b="1" dirty="0"/>
              <a:t>αφανής εταιρία δεν έχει νομική προσωπικότητα και δεν καταχωρίζεται στο ΓΕ.Μ.Η. </a:t>
            </a:r>
          </a:p>
          <a:p>
            <a:endParaRPr lang="en-US" dirty="0"/>
          </a:p>
        </p:txBody>
      </p:sp>
    </p:spTree>
    <p:extLst>
      <p:ext uri="{BB962C8B-B14F-4D97-AF65-F5344CB8AC3E}">
        <p14:creationId xmlns:p14="http://schemas.microsoft.com/office/powerpoint/2010/main" val="2185824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Εισφορά – σχέσεις- διαχείριση αφανούς εταίρου</a:t>
            </a:r>
            <a:endParaRPr lang="en-US" dirty="0"/>
          </a:p>
        </p:txBody>
      </p:sp>
      <p:sp>
        <p:nvSpPr>
          <p:cNvPr id="3" name="Content Placeholder 2"/>
          <p:cNvSpPr>
            <a:spLocks noGrp="1"/>
          </p:cNvSpPr>
          <p:nvPr>
            <p:ph idx="1"/>
          </p:nvPr>
        </p:nvSpPr>
        <p:spPr/>
        <p:txBody>
          <a:bodyPr>
            <a:normAutofit fontScale="77500" lnSpcReduction="20000"/>
          </a:bodyPr>
          <a:lstStyle/>
          <a:p>
            <a:pPr marL="114300" indent="0">
              <a:buNone/>
            </a:pPr>
            <a:r>
              <a:rPr lang="el-GR" b="1" dirty="0" smtClean="0"/>
              <a:t>Εισφορά </a:t>
            </a:r>
            <a:r>
              <a:rPr lang="el-GR" b="1" dirty="0"/>
              <a:t>αφανούς εταίρου </a:t>
            </a:r>
          </a:p>
          <a:p>
            <a:r>
              <a:rPr lang="el-GR" dirty="0"/>
              <a:t>Ο αφανής εταίρος καταβάλλει την εισφορά του στον εμφανή εταίρο. Το αντικείμενο της εισφοράς μεταβιβάζεται στον εμφανή εταίρο, εν όλω ή εν μέρει, ή παραχωρείται κατά χρήση (286 Ν 4072/2012). </a:t>
            </a:r>
          </a:p>
          <a:p>
            <a:pPr marL="114300" indent="0">
              <a:buNone/>
            </a:pPr>
            <a:r>
              <a:rPr lang="el-GR" b="1" dirty="0"/>
              <a:t>Σχέσεις με τρίτους </a:t>
            </a:r>
          </a:p>
          <a:p>
            <a:r>
              <a:rPr lang="el-GR" dirty="0"/>
              <a:t>Οι τρίτοι αποκτούν δικαιώματα και αναλαμβάνουν υποχρεώσεις μόνον έναντι του εμφανούς εταίρου(287 Ν 4072/2012). </a:t>
            </a:r>
          </a:p>
          <a:p>
            <a:pPr marL="114300" indent="0">
              <a:buNone/>
            </a:pPr>
            <a:r>
              <a:rPr lang="el-GR" b="1" dirty="0" smtClean="0"/>
              <a:t>∆</a:t>
            </a:r>
            <a:r>
              <a:rPr lang="el-GR" b="1" dirty="0"/>
              <a:t>ιαχείριση της αφανούς εταιρείας </a:t>
            </a:r>
          </a:p>
          <a:p>
            <a:r>
              <a:rPr lang="el-GR" dirty="0"/>
              <a:t>Τη διαχείριση της αφανούς εταιρείας ασκεί ο εμφανής εταίρος. Τα αποκτώμενα από τη διαχείριση της εταιρείας ανήκουν στον εμφανή εταίρο(288 Ν 4072/2012). </a:t>
            </a:r>
          </a:p>
          <a:p>
            <a:endParaRPr lang="en-US" dirty="0"/>
          </a:p>
        </p:txBody>
      </p:sp>
    </p:spTree>
    <p:extLst>
      <p:ext uri="{BB962C8B-B14F-4D97-AF65-F5344CB8AC3E}">
        <p14:creationId xmlns:p14="http://schemas.microsoft.com/office/powerpoint/2010/main" val="4063521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Κέρδη - ζημίες</a:t>
            </a:r>
            <a:endParaRPr lang="en-US" dirty="0"/>
          </a:p>
        </p:txBody>
      </p:sp>
      <p:sp>
        <p:nvSpPr>
          <p:cNvPr id="3" name="Content Placeholder 2"/>
          <p:cNvSpPr>
            <a:spLocks noGrp="1"/>
          </p:cNvSpPr>
          <p:nvPr>
            <p:ph idx="1"/>
          </p:nvPr>
        </p:nvSpPr>
        <p:spPr/>
        <p:txBody>
          <a:bodyPr>
            <a:normAutofit fontScale="70000" lnSpcReduction="20000"/>
          </a:bodyPr>
          <a:lstStyle/>
          <a:p>
            <a:r>
              <a:rPr lang="el-GR" dirty="0"/>
              <a:t>Κέρδη και ζημίες </a:t>
            </a:r>
          </a:p>
          <a:p>
            <a:r>
              <a:rPr lang="el-GR" dirty="0"/>
              <a:t>Ο αφανής εταίρος συμμετέχει στα κέρδη της εταιρείας κατά το ποσοστό ή το ποσό που έχει συμφωνηθεί στην εταιρική σύμβαση, άλλως εφαρμόζεται το άρθρο 763 του Αστικού Κώδικα</a:t>
            </a:r>
            <a:r>
              <a:rPr lang="el-GR" dirty="0" smtClean="0"/>
              <a:t>.</a:t>
            </a:r>
          </a:p>
          <a:p>
            <a:r>
              <a:rPr lang="el-GR" dirty="0" smtClean="0"/>
              <a:t> </a:t>
            </a:r>
            <a:r>
              <a:rPr lang="el-GR" dirty="0"/>
              <a:t>Αν δεν ορίζεται διαφορετικά, ο αφανής εταίρος μετέχει στις ζημίες που προκύπτουν κατά το ίδιο ποσοστό με τα κέρδη. Μπορεί να συμφωνηθεί ότι η συμμετοχή του στις ζημίες δεν υπερβαίνει την αξία της εισφοράς του. </a:t>
            </a:r>
            <a:endParaRPr lang="el-GR" dirty="0" smtClean="0"/>
          </a:p>
          <a:p>
            <a:r>
              <a:rPr lang="el-GR" dirty="0" smtClean="0"/>
              <a:t>Στο </a:t>
            </a:r>
            <a:r>
              <a:rPr lang="el-GR" dirty="0"/>
              <a:t>τέλος κάθε ημερολογιακού έτους ή στο χρόνο που έχουν συμφωνήσει τα μέρη, καθώς και σε περίπτωση λύσης της εταιρείας, ο εμφανής εταίρος έχει υποχρέωση να λογοδοτήσει και να καταβάλει τα αναλογούντα κέρδη στον αφανή εταίρο. ∆εν αποκλείεται να συμφωνηθεί η καταβολή κερδών στον αφανή εταίρο και κατά τη διάρκεια του ημερολογιακού έτους, ιδίως κατά την ολοκλήρωση κάποιας πράξης ή επιχειρηματικής δράσης. </a:t>
            </a:r>
          </a:p>
          <a:p>
            <a:endParaRPr lang="en-US" dirty="0"/>
          </a:p>
        </p:txBody>
      </p:sp>
    </p:spTree>
    <p:extLst>
      <p:ext uri="{BB962C8B-B14F-4D97-AF65-F5344CB8AC3E}">
        <p14:creationId xmlns:p14="http://schemas.microsoft.com/office/powerpoint/2010/main" val="2609189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Δικαιώματα αφανούς εταίρου</a:t>
            </a:r>
            <a:endParaRPr lang="en-US" dirty="0"/>
          </a:p>
        </p:txBody>
      </p:sp>
      <p:sp>
        <p:nvSpPr>
          <p:cNvPr id="3" name="Content Placeholder 2"/>
          <p:cNvSpPr>
            <a:spLocks noGrp="1"/>
          </p:cNvSpPr>
          <p:nvPr>
            <p:ph idx="1"/>
          </p:nvPr>
        </p:nvSpPr>
        <p:spPr/>
        <p:txBody>
          <a:bodyPr>
            <a:normAutofit fontScale="92500" lnSpcReduction="10000"/>
          </a:bodyPr>
          <a:lstStyle/>
          <a:p>
            <a:r>
              <a:rPr lang="el-GR" b="1" dirty="0"/>
              <a:t>∆ικαιώματα του αφανούς εταίρου για έλεγχο </a:t>
            </a:r>
          </a:p>
          <a:p>
            <a:r>
              <a:rPr lang="el-GR" dirty="0"/>
              <a:t>Με την εταιρική σύμβαση ορίζονται τα δικαιώματα ελέγχου του αφανούς εταίρου σε σχέση με τις πράξεις ή την επιχείρηση, που αποτελούν αντικείμενο της αφανούς εταιρείας. Το δικαίωμα που αναφέρεται στο άρθρο 755 του Αστικού Κώδικα αφορά μόνο τα βιβλία και έγγραφα του εμφανούς εταίρου που έχουν σχέση με τις παραπάνω πράξεις ή την επιχείρηση(290 Ν 4072/2012). </a:t>
            </a:r>
          </a:p>
          <a:p>
            <a:endParaRPr lang="en-US" dirty="0"/>
          </a:p>
        </p:txBody>
      </p:sp>
    </p:spTree>
    <p:extLst>
      <p:ext uri="{BB962C8B-B14F-4D97-AF65-F5344CB8AC3E}">
        <p14:creationId xmlns:p14="http://schemas.microsoft.com/office/powerpoint/2010/main" val="1605593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Λύση και εκκαθάριση</a:t>
            </a:r>
            <a:endParaRPr lang="en-US" dirty="0"/>
          </a:p>
        </p:txBody>
      </p:sp>
      <p:sp>
        <p:nvSpPr>
          <p:cNvPr id="3" name="Content Placeholder 2"/>
          <p:cNvSpPr>
            <a:spLocks noGrp="1"/>
          </p:cNvSpPr>
          <p:nvPr>
            <p:ph idx="1"/>
          </p:nvPr>
        </p:nvSpPr>
        <p:spPr/>
        <p:txBody>
          <a:bodyPr>
            <a:normAutofit fontScale="70000" lnSpcReduction="20000"/>
          </a:bodyPr>
          <a:lstStyle/>
          <a:p>
            <a:r>
              <a:rPr lang="el-GR" dirty="0"/>
              <a:t>Λύση και εκκαθάριση της αφανούς εταιρείας </a:t>
            </a:r>
          </a:p>
          <a:p>
            <a:pPr marL="114300" indent="0">
              <a:buNone/>
            </a:pPr>
            <a:r>
              <a:rPr lang="el-GR" dirty="0"/>
              <a:t>Η αφανής εταιρεία λύνεται στις περιπτώσεις που προβλέπονται από τον Αστικό Κώδικα. </a:t>
            </a:r>
            <a:endParaRPr lang="el-GR" dirty="0" smtClean="0"/>
          </a:p>
          <a:p>
            <a:pPr marL="114300" indent="0">
              <a:buNone/>
            </a:pPr>
            <a:r>
              <a:rPr lang="el-GR" dirty="0" smtClean="0"/>
              <a:t>Τη </a:t>
            </a:r>
            <a:r>
              <a:rPr lang="el-GR" dirty="0"/>
              <a:t>λύση ακολουθεί η εκκαθάριση</a:t>
            </a:r>
            <a:r>
              <a:rPr lang="el-GR" dirty="0" smtClean="0"/>
              <a:t>.</a:t>
            </a:r>
          </a:p>
          <a:p>
            <a:pPr marL="114300" indent="0">
              <a:buNone/>
            </a:pPr>
            <a:r>
              <a:rPr lang="el-GR" dirty="0" smtClean="0"/>
              <a:t> </a:t>
            </a:r>
            <a:r>
              <a:rPr lang="el-GR" dirty="0"/>
              <a:t>Η εκκαθάριση της αφανούς εταιρείας διενεργείται από τον εμφανή εταίρο. </a:t>
            </a:r>
            <a:endParaRPr lang="el-GR" dirty="0" smtClean="0"/>
          </a:p>
          <a:p>
            <a:pPr marL="114300" indent="0">
              <a:buNone/>
            </a:pPr>
            <a:r>
              <a:rPr lang="el-GR" dirty="0" smtClean="0"/>
              <a:t>Συνίσταται </a:t>
            </a:r>
            <a:r>
              <a:rPr lang="el-GR" dirty="0"/>
              <a:t>στην απόδοση στον αφανή εταίρο της αξίας της συμμετοχής του, μειωμένης κατά τις ζημίες που του αναλογούν. Η κατά χρήση εισφορά του αφανούς εταίρου επιστρέφεται αυτούσια. </a:t>
            </a:r>
            <a:endParaRPr lang="el-GR" dirty="0" smtClean="0"/>
          </a:p>
          <a:p>
            <a:pPr marL="114300" indent="0">
              <a:buNone/>
            </a:pPr>
            <a:r>
              <a:rPr lang="el-GR" dirty="0" smtClean="0"/>
              <a:t>Ο </a:t>
            </a:r>
            <a:r>
              <a:rPr lang="el-GR" dirty="0"/>
              <a:t>εκκαθαριστής έχει υποχρέωση στο τέλος κάθε ημερολογιακού εξαμήνου να παρέχει πληροφορίες στον αφανή εταίρο για την εξέλιξη των εργασιών της εκκαθάρισης, με έκθεση των αιτίων που παρεμπόδισαν την περάτωση της(291 Ν 4072/2012). </a:t>
            </a:r>
          </a:p>
          <a:p>
            <a:endParaRPr lang="en-US" dirty="0"/>
          </a:p>
        </p:txBody>
      </p:sp>
    </p:spTree>
    <p:extLst>
      <p:ext uri="{BB962C8B-B14F-4D97-AF65-F5344CB8AC3E}">
        <p14:creationId xmlns:p14="http://schemas.microsoft.com/office/powerpoint/2010/main" val="1487143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71500"/>
            <a:ext cx="7620000" cy="1143000"/>
          </a:xfrm>
        </p:spPr>
        <p:txBody>
          <a:bodyPr/>
          <a:lstStyle/>
          <a:p>
            <a:r>
              <a:rPr lang="el-GR" dirty="0" smtClean="0"/>
              <a:t>Πτωχευση αφανούς εταρίου </a:t>
            </a:r>
            <a:endParaRPr lang="en-US" dirty="0"/>
          </a:p>
        </p:txBody>
      </p:sp>
      <p:sp>
        <p:nvSpPr>
          <p:cNvPr id="3" name="Content Placeholder 2"/>
          <p:cNvSpPr>
            <a:spLocks noGrp="1"/>
          </p:cNvSpPr>
          <p:nvPr>
            <p:ph idx="1"/>
          </p:nvPr>
        </p:nvSpPr>
        <p:spPr/>
        <p:txBody>
          <a:bodyPr>
            <a:normAutofit fontScale="85000" lnSpcReduction="20000"/>
          </a:bodyPr>
          <a:lstStyle/>
          <a:p>
            <a:r>
              <a:rPr lang="el-GR" dirty="0"/>
              <a:t>Πτώχευση του εμφανούς εταίρου </a:t>
            </a:r>
          </a:p>
          <a:p>
            <a:r>
              <a:rPr lang="el-GR" dirty="0"/>
              <a:t>Σε περίπτωση πτώχευσης του εμφανούς εταίρου, ο αφανής εταίρος μπορεί να αναγγελθεί ως πτωχευτικός πιστωτής για την καταβληθείσα εισφορά του και το υπόλοιπο των κερδών, που προκύπτουν από τη διαχείριση της αφανούς εταιρείας. Αν ο αφανής εταίρος δεν κατέβαλε την εισφορά του, οφείλει να την καταβάλει στην πτωχευτική περιουσία, στο μέτρο που απαιτείται για την κάλυψη της ζημίας που του αναλογεί. Καταβολή της εισφοράς που συνίσταται σε εργασία ή σε χρήση πράγματος δεν απαιτείται (292 Ν 4072/2012). </a:t>
            </a:r>
          </a:p>
          <a:p>
            <a:endParaRPr lang="en-US" dirty="0"/>
          </a:p>
        </p:txBody>
      </p:sp>
    </p:spTree>
    <p:extLst>
      <p:ext uri="{BB962C8B-B14F-4D97-AF65-F5344CB8AC3E}">
        <p14:creationId xmlns:p14="http://schemas.microsoft.com/office/powerpoint/2010/main" val="1448056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613</Words>
  <Application>Microsoft Macintosh PowerPoint</Application>
  <PresentationFormat>On-screen Show (4:3)</PresentationFormat>
  <Paragraphs>31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5η Ενότητα</vt:lpstr>
      <vt:lpstr>Αφανής εταιρεία</vt:lpstr>
      <vt:lpstr>Εισφορά – σχέσεις- διαχείριση αφανούς εταίρου</vt:lpstr>
      <vt:lpstr>Κέρδη - ζημίες</vt:lpstr>
      <vt:lpstr>Δικαιώματα αφανούς εταίρου</vt:lpstr>
      <vt:lpstr>Λύση και εκκαθάριση</vt:lpstr>
      <vt:lpstr>Πτωχευση αφανούς εταρίου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5η Ενότητα</dc:title>
  <dc:creator>ΜΑΡΙΑΝΝΑ ΧΡΙΣΤΟΔΟΥΛΟΥ</dc:creator>
  <cp:lastModifiedBy>ΜΑΡΙΑΝΝΑ ΧΡΙΣΤΟΔΟΥΛΟΥ</cp:lastModifiedBy>
  <cp:revision>1</cp:revision>
  <dcterms:created xsi:type="dcterms:W3CDTF">2020-04-03T15:56:22Z</dcterms:created>
  <dcterms:modified xsi:type="dcterms:W3CDTF">2020-04-03T15:58:14Z</dcterms:modified>
</cp:coreProperties>
</file>