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4" r:id="rId4"/>
    <p:sldId id="265" r:id="rId5"/>
    <p:sldId id="269" r:id="rId6"/>
    <p:sldId id="270" r:id="rId7"/>
    <p:sldId id="266" r:id="rId8"/>
    <p:sldId id="267" r:id="rId9"/>
    <p:sldId id="268" r:id="rId10"/>
    <p:sldId id="257" r:id="rId11"/>
    <p:sldId id="258" r:id="rId12"/>
    <p:sldId id="260" r:id="rId13"/>
    <p:sldId id="261" r:id="rId14"/>
    <p:sldId id="263" r:id="rId15"/>
    <p:sldId id="262" r:id="rId16"/>
  </p:sldIdLst>
  <p:sldSz cx="9144000" cy="6858000" type="screen4x3"/>
  <p:notesSz cx="6858000" cy="9144000"/>
  <p:defaultText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086"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l-G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l-GR"/>
          </a:p>
        </p:txBody>
      </p:sp>
      <p:sp>
        <p:nvSpPr>
          <p:cNvPr id="4" name="Date Placeholder 3"/>
          <p:cNvSpPr>
            <a:spLocks noGrp="1"/>
          </p:cNvSpPr>
          <p:nvPr>
            <p:ph type="dt" sz="half" idx="10"/>
          </p:nvPr>
        </p:nvSpPr>
        <p:spPr/>
        <p:txBody>
          <a:bodyPr/>
          <a:lstStyle/>
          <a:p>
            <a:fld id="{CE437817-1623-4D6C-82C8-921675047623}" type="datetimeFigureOut">
              <a:rPr lang="el-GR" smtClean="0"/>
              <a:t>29/11/2018</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1444809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l-GR"/>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l-GR"/>
          </a:p>
        </p:txBody>
      </p:sp>
      <p:sp>
        <p:nvSpPr>
          <p:cNvPr id="4" name="Date Placeholder 3"/>
          <p:cNvSpPr>
            <a:spLocks noGrp="1"/>
          </p:cNvSpPr>
          <p:nvPr>
            <p:ph type="dt" sz="half" idx="10"/>
          </p:nvPr>
        </p:nvSpPr>
        <p:spPr/>
        <p:txBody>
          <a:bodyPr/>
          <a:lstStyle/>
          <a:p>
            <a:fld id="{CE437817-1623-4D6C-82C8-921675047623}" type="datetimeFigureOut">
              <a:rPr lang="el-GR" smtClean="0"/>
              <a:t>29/11/2018</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2412136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l-G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E437817-1623-4D6C-82C8-921675047623}" type="datetimeFigureOut">
              <a:rPr lang="el-GR" smtClean="0"/>
              <a:t>29/11/2018</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4221354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l-G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l-G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l-GR"/>
          </a:p>
        </p:txBody>
      </p:sp>
      <p:sp>
        <p:nvSpPr>
          <p:cNvPr id="5" name="Date Placeholder 4"/>
          <p:cNvSpPr>
            <a:spLocks noGrp="1"/>
          </p:cNvSpPr>
          <p:nvPr>
            <p:ph type="dt" sz="half" idx="10"/>
          </p:nvPr>
        </p:nvSpPr>
        <p:spPr/>
        <p:txBody>
          <a:bodyPr/>
          <a:lstStyle/>
          <a:p>
            <a:fld id="{CE437817-1623-4D6C-82C8-921675047623}" type="datetimeFigureOut">
              <a:rPr lang="el-GR" smtClean="0"/>
              <a:t>29/11/2018</a:t>
            </a:fld>
            <a:endParaRPr lang="el-GR"/>
          </a:p>
        </p:txBody>
      </p:sp>
      <p:sp>
        <p:nvSpPr>
          <p:cNvPr id="6" name="Footer Placeholder 5"/>
          <p:cNvSpPr>
            <a:spLocks noGrp="1"/>
          </p:cNvSpPr>
          <p:nvPr>
            <p:ph type="ftr" sz="quarter" idx="11"/>
          </p:nvPr>
        </p:nvSpPr>
        <p:spPr/>
        <p:txBody>
          <a:bodyPr/>
          <a:lstStyle/>
          <a:p>
            <a:endParaRPr lang="el-GR"/>
          </a:p>
        </p:txBody>
      </p:sp>
      <p:sp>
        <p:nvSpPr>
          <p:cNvPr id="7" name="Slide Number Placeholder 6"/>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3497925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l-G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l-G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l-GR"/>
          </a:p>
        </p:txBody>
      </p:sp>
      <p:sp>
        <p:nvSpPr>
          <p:cNvPr id="7" name="Date Placeholder 6"/>
          <p:cNvSpPr>
            <a:spLocks noGrp="1"/>
          </p:cNvSpPr>
          <p:nvPr>
            <p:ph type="dt" sz="half" idx="10"/>
          </p:nvPr>
        </p:nvSpPr>
        <p:spPr/>
        <p:txBody>
          <a:bodyPr/>
          <a:lstStyle/>
          <a:p>
            <a:fld id="{CE437817-1623-4D6C-82C8-921675047623}" type="datetimeFigureOut">
              <a:rPr lang="el-GR" smtClean="0"/>
              <a:t>29/11/2018</a:t>
            </a:fld>
            <a:endParaRPr lang="el-GR"/>
          </a:p>
        </p:txBody>
      </p:sp>
      <p:sp>
        <p:nvSpPr>
          <p:cNvPr id="8" name="Footer Placeholder 7"/>
          <p:cNvSpPr>
            <a:spLocks noGrp="1"/>
          </p:cNvSpPr>
          <p:nvPr>
            <p:ph type="ftr" sz="quarter" idx="11"/>
          </p:nvPr>
        </p:nvSpPr>
        <p:spPr/>
        <p:txBody>
          <a:bodyPr/>
          <a:lstStyle/>
          <a:p>
            <a:endParaRPr lang="el-GR"/>
          </a:p>
        </p:txBody>
      </p:sp>
      <p:sp>
        <p:nvSpPr>
          <p:cNvPr id="9" name="Slide Number Placeholder 8"/>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539774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l-GR"/>
          </a:p>
        </p:txBody>
      </p:sp>
      <p:sp>
        <p:nvSpPr>
          <p:cNvPr id="3" name="Date Placeholder 2"/>
          <p:cNvSpPr>
            <a:spLocks noGrp="1"/>
          </p:cNvSpPr>
          <p:nvPr>
            <p:ph type="dt" sz="half" idx="10"/>
          </p:nvPr>
        </p:nvSpPr>
        <p:spPr/>
        <p:txBody>
          <a:bodyPr/>
          <a:lstStyle/>
          <a:p>
            <a:fld id="{CE437817-1623-4D6C-82C8-921675047623}" type="datetimeFigureOut">
              <a:rPr lang="el-GR" smtClean="0"/>
              <a:t>29/11/2018</a:t>
            </a:fld>
            <a:endParaRPr lang="el-GR"/>
          </a:p>
        </p:txBody>
      </p:sp>
      <p:sp>
        <p:nvSpPr>
          <p:cNvPr id="4" name="Footer Placeholder 3"/>
          <p:cNvSpPr>
            <a:spLocks noGrp="1"/>
          </p:cNvSpPr>
          <p:nvPr>
            <p:ph type="ftr" sz="quarter" idx="11"/>
          </p:nvPr>
        </p:nvSpPr>
        <p:spPr/>
        <p:txBody>
          <a:bodyPr/>
          <a:lstStyle/>
          <a:p>
            <a:endParaRPr lang="el-GR"/>
          </a:p>
        </p:txBody>
      </p:sp>
      <p:sp>
        <p:nvSpPr>
          <p:cNvPr id="5" name="Slide Number Placeholder 4"/>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1777255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437817-1623-4D6C-82C8-921675047623}" type="datetimeFigureOut">
              <a:rPr lang="el-GR" smtClean="0"/>
              <a:t>29/11/2018</a:t>
            </a:fld>
            <a:endParaRPr lang="el-GR"/>
          </a:p>
        </p:txBody>
      </p:sp>
      <p:sp>
        <p:nvSpPr>
          <p:cNvPr id="3" name="Footer Placeholder 2"/>
          <p:cNvSpPr>
            <a:spLocks noGrp="1"/>
          </p:cNvSpPr>
          <p:nvPr>
            <p:ph type="ftr" sz="quarter" idx="11"/>
          </p:nvPr>
        </p:nvSpPr>
        <p:spPr/>
        <p:txBody>
          <a:bodyPr/>
          <a:lstStyle/>
          <a:p>
            <a:endParaRPr lang="el-GR"/>
          </a:p>
        </p:txBody>
      </p:sp>
      <p:sp>
        <p:nvSpPr>
          <p:cNvPr id="4" name="Slide Number Placeholder 3"/>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703100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l-G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l-G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437817-1623-4D6C-82C8-921675047623}" type="datetimeFigureOut">
              <a:rPr lang="el-GR" smtClean="0"/>
              <a:t>29/11/2018</a:t>
            </a:fld>
            <a:endParaRPr lang="el-GR"/>
          </a:p>
        </p:txBody>
      </p:sp>
      <p:sp>
        <p:nvSpPr>
          <p:cNvPr id="6" name="Footer Placeholder 5"/>
          <p:cNvSpPr>
            <a:spLocks noGrp="1"/>
          </p:cNvSpPr>
          <p:nvPr>
            <p:ph type="ftr" sz="quarter" idx="11"/>
          </p:nvPr>
        </p:nvSpPr>
        <p:spPr/>
        <p:txBody>
          <a:bodyPr/>
          <a:lstStyle/>
          <a:p>
            <a:endParaRPr lang="el-GR"/>
          </a:p>
        </p:txBody>
      </p:sp>
      <p:sp>
        <p:nvSpPr>
          <p:cNvPr id="7" name="Slide Number Placeholder 6"/>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1695344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l-G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l-G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437817-1623-4D6C-82C8-921675047623}" type="datetimeFigureOut">
              <a:rPr lang="el-GR" smtClean="0"/>
              <a:t>29/11/2018</a:t>
            </a:fld>
            <a:endParaRPr lang="el-GR"/>
          </a:p>
        </p:txBody>
      </p:sp>
      <p:sp>
        <p:nvSpPr>
          <p:cNvPr id="6" name="Footer Placeholder 5"/>
          <p:cNvSpPr>
            <a:spLocks noGrp="1"/>
          </p:cNvSpPr>
          <p:nvPr>
            <p:ph type="ftr" sz="quarter" idx="11"/>
          </p:nvPr>
        </p:nvSpPr>
        <p:spPr/>
        <p:txBody>
          <a:bodyPr/>
          <a:lstStyle/>
          <a:p>
            <a:endParaRPr lang="el-GR"/>
          </a:p>
        </p:txBody>
      </p:sp>
      <p:sp>
        <p:nvSpPr>
          <p:cNvPr id="7" name="Slide Number Placeholder 6"/>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3168651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l-G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l-GR"/>
          </a:p>
        </p:txBody>
      </p:sp>
      <p:sp>
        <p:nvSpPr>
          <p:cNvPr id="4" name="Date Placeholder 3"/>
          <p:cNvSpPr>
            <a:spLocks noGrp="1"/>
          </p:cNvSpPr>
          <p:nvPr>
            <p:ph type="dt" sz="half" idx="10"/>
          </p:nvPr>
        </p:nvSpPr>
        <p:spPr/>
        <p:txBody>
          <a:bodyPr/>
          <a:lstStyle/>
          <a:p>
            <a:fld id="{CE437817-1623-4D6C-82C8-921675047623}" type="datetimeFigureOut">
              <a:rPr lang="el-GR" smtClean="0"/>
              <a:t>29/11/2018</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2998266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l-G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l-GR"/>
          </a:p>
        </p:txBody>
      </p:sp>
      <p:sp>
        <p:nvSpPr>
          <p:cNvPr id="4" name="Date Placeholder 3"/>
          <p:cNvSpPr>
            <a:spLocks noGrp="1"/>
          </p:cNvSpPr>
          <p:nvPr>
            <p:ph type="dt" sz="half" idx="10"/>
          </p:nvPr>
        </p:nvSpPr>
        <p:spPr/>
        <p:txBody>
          <a:bodyPr/>
          <a:lstStyle/>
          <a:p>
            <a:fld id="{CE437817-1623-4D6C-82C8-921675047623}" type="datetimeFigureOut">
              <a:rPr lang="el-GR" smtClean="0"/>
              <a:t>29/11/2018</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74898432-9FF9-4282-9302-0D32B148505B}" type="slidenum">
              <a:rPr lang="el-GR" smtClean="0"/>
              <a:t>‹#›</a:t>
            </a:fld>
            <a:endParaRPr lang="el-GR"/>
          </a:p>
        </p:txBody>
      </p:sp>
    </p:spTree>
    <p:extLst>
      <p:ext uri="{BB962C8B-B14F-4D97-AF65-F5344CB8AC3E}">
        <p14:creationId xmlns:p14="http://schemas.microsoft.com/office/powerpoint/2010/main" val="2436494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l-G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l-G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437817-1623-4D6C-82C8-921675047623}" type="datetimeFigureOut">
              <a:rPr lang="el-GR" smtClean="0"/>
              <a:t>29/11/2018</a:t>
            </a:fld>
            <a:endParaRPr lang="el-G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l-G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898432-9FF9-4282-9302-0D32B148505B}" type="slidenum">
              <a:rPr lang="el-GR" smtClean="0"/>
              <a:t>‹#›</a:t>
            </a:fld>
            <a:endParaRPr lang="el-GR"/>
          </a:p>
        </p:txBody>
      </p:sp>
    </p:spTree>
    <p:extLst>
      <p:ext uri="{BB962C8B-B14F-4D97-AF65-F5344CB8AC3E}">
        <p14:creationId xmlns:p14="http://schemas.microsoft.com/office/powerpoint/2010/main" val="12389216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l-GR" dirty="0" smtClean="0"/>
              <a:t>ΑΡΧΕΣ ΚΙΝΗΜΑΤΟΓΡΑΦΙΚΗΣ ΓΛΩΣΣΑΣ</a:t>
            </a:r>
            <a:endParaRPr lang="el-GR" dirty="0"/>
          </a:p>
        </p:txBody>
      </p:sp>
      <p:sp>
        <p:nvSpPr>
          <p:cNvPr id="3" name="Subtitle 2"/>
          <p:cNvSpPr>
            <a:spLocks noGrp="1"/>
          </p:cNvSpPr>
          <p:nvPr>
            <p:ph type="subTitle" idx="1"/>
          </p:nvPr>
        </p:nvSpPr>
        <p:spPr/>
        <p:txBody>
          <a:bodyPr/>
          <a:lstStyle/>
          <a:p>
            <a:r>
              <a:rPr lang="el-GR" dirty="0" smtClean="0"/>
              <a:t>ΜΑΘΗΜΑ ΙΙΙ</a:t>
            </a:r>
          </a:p>
          <a:p>
            <a:r>
              <a:rPr lang="el-GR" dirty="0" smtClean="0"/>
              <a:t>ΤΟ ΠΛΑΝΟ ΜΕ ΒΑΣΗ ΤΗΝ ΚΙΝΗΣΗ ΤΗΣ ΚΑΜΕΡΑΣ</a:t>
            </a:r>
            <a:endParaRPr lang="el-GR" dirty="0"/>
          </a:p>
        </p:txBody>
      </p:sp>
    </p:spTree>
    <p:extLst>
      <p:ext uri="{BB962C8B-B14F-4D97-AF65-F5344CB8AC3E}">
        <p14:creationId xmlns:p14="http://schemas.microsoft.com/office/powerpoint/2010/main" val="282194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dirty="0" smtClean="0"/>
              <a:t>Η ΚΙΝΗΣΗ ΤΗΣ ΚΑΜΕΡΑΣ</a:t>
            </a:r>
            <a:endParaRPr lang="el-GR" dirty="0"/>
          </a:p>
        </p:txBody>
      </p:sp>
      <p:sp>
        <p:nvSpPr>
          <p:cNvPr id="3" name="Content Placeholder 2"/>
          <p:cNvSpPr>
            <a:spLocks noGrp="1"/>
          </p:cNvSpPr>
          <p:nvPr>
            <p:ph idx="1"/>
          </p:nvPr>
        </p:nvSpPr>
        <p:spPr/>
        <p:txBody>
          <a:bodyPr>
            <a:normAutofit/>
          </a:bodyPr>
          <a:lstStyle/>
          <a:p>
            <a:r>
              <a:rPr lang="el-GR" dirty="0" smtClean="0"/>
              <a:t> Η σύνθεση στον κινηματογράφο δεν είναι στατική αλλά αρθρώνεται στο χρόνο. Αυτό που ξεχωρίζει το κινηματογραφικό κάδρο από το κάδρο λ.χ. της φωτογραφίας ή της ζωγραφικής είναι η δυνατότητα κίνησης αλλά και η ένταξή του σε ένα σύνθετο κείμενο με χρονική δομή και διάρκεια.</a:t>
            </a:r>
            <a:endParaRPr lang="el-GR" dirty="0"/>
          </a:p>
        </p:txBody>
      </p:sp>
    </p:spTree>
    <p:extLst>
      <p:ext uri="{BB962C8B-B14F-4D97-AF65-F5344CB8AC3E}">
        <p14:creationId xmlns:p14="http://schemas.microsoft.com/office/powerpoint/2010/main" val="1742050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l-GR" dirty="0"/>
          </a:p>
        </p:txBody>
      </p:sp>
      <p:sp>
        <p:nvSpPr>
          <p:cNvPr id="3" name="Content Placeholder 2"/>
          <p:cNvSpPr>
            <a:spLocks noGrp="1"/>
          </p:cNvSpPr>
          <p:nvPr>
            <p:ph idx="1"/>
          </p:nvPr>
        </p:nvSpPr>
        <p:spPr/>
        <p:txBody>
          <a:bodyPr>
            <a:normAutofit fontScale="92500" lnSpcReduction="20000"/>
          </a:bodyPr>
          <a:lstStyle/>
          <a:p>
            <a:r>
              <a:rPr lang="el-GR" dirty="0"/>
              <a:t>Η κίνηση </a:t>
            </a:r>
            <a:r>
              <a:rPr lang="el-GR" dirty="0" smtClean="0"/>
              <a:t>του</a:t>
            </a:r>
            <a:r>
              <a:rPr lang="en-US" dirty="0" smtClean="0"/>
              <a:t> </a:t>
            </a:r>
            <a:r>
              <a:rPr lang="el-GR" dirty="0" smtClean="0"/>
              <a:t>κάδρου αποτελεί σημαντικό εκφραστικό εργαλείο </a:t>
            </a:r>
            <a:r>
              <a:rPr lang="el-GR" dirty="0"/>
              <a:t>και αντικείμενο ενδελεχούς μελέτης </a:t>
            </a:r>
            <a:r>
              <a:rPr lang="el-GR" dirty="0" smtClean="0"/>
              <a:t>κατά</a:t>
            </a:r>
            <a:r>
              <a:rPr lang="en-US" dirty="0" smtClean="0"/>
              <a:t> </a:t>
            </a:r>
            <a:r>
              <a:rPr lang="el-GR" dirty="0" smtClean="0"/>
              <a:t>το </a:t>
            </a:r>
            <a:r>
              <a:rPr lang="el-GR" dirty="0"/>
              <a:t>σχεδιασμό και την υλοποίηση μιας ταινίας. </a:t>
            </a:r>
            <a:endParaRPr lang="el-GR" dirty="0" smtClean="0"/>
          </a:p>
          <a:p>
            <a:r>
              <a:rPr lang="el-GR" dirty="0"/>
              <a:t>Το κινούμενο κάδρο επιτυγχάνεται με </a:t>
            </a:r>
            <a:r>
              <a:rPr lang="el-GR" dirty="0" smtClean="0"/>
              <a:t>κίνηση της </a:t>
            </a:r>
            <a:r>
              <a:rPr lang="el-GR" dirty="0"/>
              <a:t>κάμερας κατά την λήψη και έχει σαν αποτέλεσμα τη διαρκή μετατόπιση των ορίων </a:t>
            </a:r>
            <a:r>
              <a:rPr lang="el-GR" dirty="0" smtClean="0"/>
              <a:t>του, άρα </a:t>
            </a:r>
            <a:r>
              <a:rPr lang="el-GR" dirty="0"/>
              <a:t>τη συνεχή μεταβολή των εντός και εκτός πεδίου χώρων </a:t>
            </a:r>
            <a:r>
              <a:rPr lang="el-GR" dirty="0" smtClean="0"/>
              <a:t>καθώς </a:t>
            </a:r>
            <a:r>
              <a:rPr lang="el-GR" dirty="0"/>
              <a:t>και την </a:t>
            </a:r>
            <a:r>
              <a:rPr lang="el-GR" dirty="0" smtClean="0"/>
              <a:t>πιθανή μεταβολή </a:t>
            </a:r>
            <a:r>
              <a:rPr lang="el-GR" dirty="0"/>
              <a:t>της σύνθεσης, της απόστασης από το θέμα ή της γωνίας λήψης μέσα στο </a:t>
            </a:r>
            <a:r>
              <a:rPr lang="el-GR" dirty="0" smtClean="0"/>
              <a:t>ίδιο πλάνο</a:t>
            </a:r>
            <a:r>
              <a:rPr lang="el-GR" dirty="0"/>
              <a:t>. </a:t>
            </a:r>
          </a:p>
        </p:txBody>
      </p:sp>
    </p:spTree>
    <p:extLst>
      <p:ext uri="{BB962C8B-B14F-4D97-AF65-F5344CB8AC3E}">
        <p14:creationId xmlns:p14="http://schemas.microsoft.com/office/powerpoint/2010/main" val="732639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l-GR" dirty="0"/>
          </a:p>
        </p:txBody>
      </p:sp>
      <p:sp>
        <p:nvSpPr>
          <p:cNvPr id="3" name="Content Placeholder 2"/>
          <p:cNvSpPr>
            <a:spLocks noGrp="1"/>
          </p:cNvSpPr>
          <p:nvPr>
            <p:ph idx="1"/>
          </p:nvPr>
        </p:nvSpPr>
        <p:spPr/>
        <p:txBody>
          <a:bodyPr>
            <a:normAutofit fontScale="92500" lnSpcReduction="20000"/>
          </a:bodyPr>
          <a:lstStyle/>
          <a:p>
            <a:r>
              <a:rPr lang="el-GR" dirty="0"/>
              <a:t>Ο τρόπος, η ταχύτητα, τα διαφορετικά είδη των κινήσεων (τράβελινγκ, πανοραμίκ, </a:t>
            </a:r>
            <a:r>
              <a:rPr lang="el-GR" dirty="0" smtClean="0"/>
              <a:t>βερτικάλ) αλλά </a:t>
            </a:r>
            <a:r>
              <a:rPr lang="el-GR" dirty="0"/>
              <a:t>και αντίστοιχων τεχνικών μέσων (τρίποδο, ντόλι, γερανός, steadicam, κάμερα στο </a:t>
            </a:r>
            <a:r>
              <a:rPr lang="el-GR" dirty="0" smtClean="0"/>
              <a:t>χέρι) ανοίγουν </a:t>
            </a:r>
            <a:r>
              <a:rPr lang="el-GR" dirty="0"/>
              <a:t>ένα ανεξάντλητο εύρος επιλογών που επηρεάζουν την απόδοση τόσο του </a:t>
            </a:r>
            <a:r>
              <a:rPr lang="el-GR" dirty="0" smtClean="0"/>
              <a:t>χώρου όσο </a:t>
            </a:r>
            <a:r>
              <a:rPr lang="el-GR" dirty="0"/>
              <a:t>και του χρόνου. Η κίνηση της κάμερας (ή η έλλειψή της) είναι καθοριστικός </a:t>
            </a:r>
            <a:r>
              <a:rPr lang="el-GR" dirty="0" smtClean="0"/>
              <a:t>παράγοντας μαζί </a:t>
            </a:r>
            <a:r>
              <a:rPr lang="el-GR" dirty="0"/>
              <a:t>με το μοντάζ, </a:t>
            </a:r>
            <a:r>
              <a:rPr lang="el-GR" dirty="0" smtClean="0"/>
              <a:t>του </a:t>
            </a:r>
            <a:r>
              <a:rPr lang="el-GR" dirty="0"/>
              <a:t>ρυθμού της </a:t>
            </a:r>
            <a:r>
              <a:rPr lang="el-GR" dirty="0" smtClean="0"/>
              <a:t>αφήγησης, ανάλογα </a:t>
            </a:r>
            <a:r>
              <a:rPr lang="el-GR" dirty="0"/>
              <a:t>με το προσωπικό ύφος του </a:t>
            </a:r>
            <a:r>
              <a:rPr lang="el-GR" dirty="0" smtClean="0"/>
              <a:t>δημιουργού</a:t>
            </a:r>
            <a:r>
              <a:rPr lang="el-GR" dirty="0"/>
              <a:t>. </a:t>
            </a:r>
          </a:p>
        </p:txBody>
      </p:sp>
    </p:spTree>
    <p:extLst>
      <p:ext uri="{BB962C8B-B14F-4D97-AF65-F5344CB8AC3E}">
        <p14:creationId xmlns:p14="http://schemas.microsoft.com/office/powerpoint/2010/main" val="3728981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l-GR" dirty="0" smtClean="0"/>
              <a:t>ΚΙΝΗΤΡΟ ΣΤΗΝ ΚΙΝΗΣΗ ΤΗΣ ΚΑΜΕΡΑΣ</a:t>
            </a:r>
            <a:br>
              <a:rPr lang="el-GR" dirty="0" smtClean="0"/>
            </a:br>
            <a:r>
              <a:rPr lang="en-US" dirty="0" smtClean="0"/>
              <a:t>MOTIVATED CAMERA MOVEMENT</a:t>
            </a:r>
            <a:endParaRPr lang="el-GR" dirty="0"/>
          </a:p>
        </p:txBody>
      </p:sp>
      <p:sp>
        <p:nvSpPr>
          <p:cNvPr id="3" name="Content Placeholder 2"/>
          <p:cNvSpPr>
            <a:spLocks noGrp="1"/>
          </p:cNvSpPr>
          <p:nvPr>
            <p:ph idx="1"/>
          </p:nvPr>
        </p:nvSpPr>
        <p:spPr/>
        <p:txBody>
          <a:bodyPr>
            <a:normAutofit fontScale="85000" lnSpcReduction="20000"/>
          </a:bodyPr>
          <a:lstStyle/>
          <a:p>
            <a:r>
              <a:rPr lang="el-GR" dirty="0" smtClean="0"/>
              <a:t>Ένα σημαντικό στοιχείο στην κινηματογραφική αφήγηση είναι πως η κίνηση της κάμερας πρέπει να έχει κάποιο κίνητρο (</a:t>
            </a:r>
            <a:r>
              <a:rPr lang="en-US" dirty="0" smtClean="0"/>
              <a:t>motivation)</a:t>
            </a:r>
            <a:r>
              <a:rPr lang="el-GR" dirty="0" smtClean="0"/>
              <a:t>. Η κίνηση δεν πρέπει να γίνεται απλά για την κίνηση</a:t>
            </a:r>
          </a:p>
          <a:p>
            <a:r>
              <a:rPr lang="el-GR" dirty="0" smtClean="0"/>
              <a:t>Η δράση μπορεί να προκαλέσει μια κίνηση π.χ. Η κάμερα ακολουθεί κάποιον που μετακινείται από ένα σημείο σε ένα άλλο</a:t>
            </a:r>
          </a:p>
          <a:p>
            <a:r>
              <a:rPr lang="el-GR" dirty="0" smtClean="0"/>
              <a:t>Η ίδια η κίνηση της κάμερας μπορεί να έχει κάποιο κίνητρο π.χ. για να αποκαλύψει κάποιες πληροφορίες ή ένα καινούργιο κομμάτι της σκηνής. </a:t>
            </a:r>
          </a:p>
          <a:p>
            <a:r>
              <a:rPr lang="el-GR" dirty="0" smtClean="0"/>
              <a:t>Ο στόχος είναι οι κινήσεις της κάμερας να περνάνε απαρατήρητες και να μην αποσπούν από την αφήγηση</a:t>
            </a:r>
          </a:p>
          <a:p>
            <a:endParaRPr lang="el-GR" dirty="0" smtClean="0"/>
          </a:p>
          <a:p>
            <a:endParaRPr lang="el-GR" dirty="0" smtClean="0"/>
          </a:p>
          <a:p>
            <a:endParaRPr lang="el-GR" dirty="0"/>
          </a:p>
        </p:txBody>
      </p:sp>
    </p:spTree>
    <p:extLst>
      <p:ext uri="{BB962C8B-B14F-4D97-AF65-F5344CB8AC3E}">
        <p14:creationId xmlns:p14="http://schemas.microsoft.com/office/powerpoint/2010/main" val="3203367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l-GR" dirty="0" smtClean="0"/>
              <a:t>ΚΙΝΗΣΗ ΧΩΡΙΣ ΚΙΝΗΤΡΟ </a:t>
            </a:r>
            <a:br>
              <a:rPr lang="el-GR" dirty="0" smtClean="0"/>
            </a:br>
            <a:r>
              <a:rPr lang="en-US" dirty="0" smtClean="0"/>
              <a:t>UNMOTIVATED MOVEMENT</a:t>
            </a:r>
            <a:endParaRPr lang="el-GR" dirty="0"/>
          </a:p>
        </p:txBody>
      </p:sp>
      <p:sp>
        <p:nvSpPr>
          <p:cNvPr id="3" name="Content Placeholder 2"/>
          <p:cNvSpPr>
            <a:spLocks noGrp="1"/>
          </p:cNvSpPr>
          <p:nvPr>
            <p:ph idx="1"/>
          </p:nvPr>
        </p:nvSpPr>
        <p:spPr/>
        <p:txBody>
          <a:bodyPr/>
          <a:lstStyle/>
          <a:p>
            <a:r>
              <a:rPr lang="el-GR" dirty="0" smtClean="0"/>
              <a:t>Η κίνηση της κάμερας χωρίς κίνητρο, τραβάει την προσοχή του θεατή έξω από την δράση της ταινίας, δημιουργώντας στον θεατή την αίσθηση ότι παρακολουθεί κάτι </a:t>
            </a:r>
            <a:r>
              <a:rPr lang="el-GR" dirty="0" smtClean="0"/>
              <a:t>κατασκευασμένο</a:t>
            </a:r>
            <a:endParaRPr lang="el-GR" dirty="0" smtClean="0"/>
          </a:p>
          <a:p>
            <a:r>
              <a:rPr lang="el-GR" dirty="0" smtClean="0"/>
              <a:t>Επίσης έχουν κυρίως χρήση για αισθητικούς λόγους</a:t>
            </a:r>
          </a:p>
          <a:p>
            <a:pPr marL="0" indent="0">
              <a:buNone/>
            </a:pPr>
            <a:endParaRPr lang="el-GR" dirty="0"/>
          </a:p>
        </p:txBody>
      </p:sp>
    </p:spTree>
    <p:extLst>
      <p:ext uri="{BB962C8B-B14F-4D97-AF65-F5344CB8AC3E}">
        <p14:creationId xmlns:p14="http://schemas.microsoft.com/office/powerpoint/2010/main" val="1100099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dirty="0" smtClean="0"/>
              <a:t>ΙΣΤΟΡΙΚΑ ΣΤΟΙΧΕΙΑ</a:t>
            </a:r>
            <a:endParaRPr lang="el-GR" dirty="0"/>
          </a:p>
        </p:txBody>
      </p:sp>
      <p:sp>
        <p:nvSpPr>
          <p:cNvPr id="3" name="Content Placeholder 2"/>
          <p:cNvSpPr>
            <a:spLocks noGrp="1"/>
          </p:cNvSpPr>
          <p:nvPr>
            <p:ph idx="1"/>
          </p:nvPr>
        </p:nvSpPr>
        <p:spPr/>
        <p:txBody>
          <a:bodyPr>
            <a:normAutofit fontScale="85000" lnSpcReduction="10000"/>
          </a:bodyPr>
          <a:lstStyle/>
          <a:p>
            <a:r>
              <a:rPr lang="el-GR" dirty="0" smtClean="0"/>
              <a:t>Πλάνα από κινούμενα οχήματα υπάρχουν ήδη από τις πρώτες ταινίες του βωβού κινηματογράφου. Οι δημιουργοί της εποχής δεν δίστασαν να δέσουν μια κάμερα πάνω σε ένα αυτοκίνητο ή ένα τρένο</a:t>
            </a:r>
          </a:p>
          <a:p>
            <a:r>
              <a:rPr lang="el-GR" dirty="0" smtClean="0"/>
              <a:t>Το ντόλι σαν μέθοδος κίνησης, εντοπίζεται στις αρχές του 20</a:t>
            </a:r>
            <a:r>
              <a:rPr lang="el-GR" baseline="30000" dirty="0" smtClean="0"/>
              <a:t>ου</a:t>
            </a:r>
            <a:r>
              <a:rPr lang="el-GR" dirty="0" smtClean="0"/>
              <a:t> αιώνα</a:t>
            </a:r>
          </a:p>
          <a:p>
            <a:r>
              <a:rPr lang="el-GR" dirty="0" smtClean="0"/>
              <a:t>Ο γερανός ήρθε τη δεκαετία του 20’</a:t>
            </a:r>
          </a:p>
          <a:p>
            <a:r>
              <a:rPr lang="el-GR" dirty="0" smtClean="0"/>
              <a:t>Από τη δεκαετία του 20’ η επόμενη σημαντική καινοτομία ήταν η ανακάλυψη του </a:t>
            </a:r>
            <a:r>
              <a:rPr lang="en-US" dirty="0" smtClean="0"/>
              <a:t>steadicam </a:t>
            </a:r>
            <a:r>
              <a:rPr lang="el-GR" dirty="0" smtClean="0"/>
              <a:t>το 1975 από τον </a:t>
            </a:r>
            <a:r>
              <a:rPr lang="en-US" dirty="0" smtClean="0"/>
              <a:t>Garrett Brown</a:t>
            </a:r>
            <a:r>
              <a:rPr lang="el-GR" dirty="0" smtClean="0"/>
              <a:t>. Η πρώτη χρήση του έγινε στις ταινίες  </a:t>
            </a:r>
            <a:r>
              <a:rPr lang="en-US" i="1" dirty="0" smtClean="0"/>
              <a:t>Bound for Glory </a:t>
            </a:r>
            <a:r>
              <a:rPr lang="el-GR" dirty="0" smtClean="0"/>
              <a:t>και </a:t>
            </a:r>
            <a:r>
              <a:rPr lang="en-US" i="1" dirty="0" smtClean="0"/>
              <a:t>Shining</a:t>
            </a:r>
            <a:r>
              <a:rPr lang="en-US" dirty="0" smtClean="0"/>
              <a:t> </a:t>
            </a:r>
            <a:r>
              <a:rPr lang="el-GR" dirty="0" smtClean="0"/>
              <a:t>του </a:t>
            </a:r>
            <a:r>
              <a:rPr lang="en-US" dirty="0" smtClean="0"/>
              <a:t>Stanley Kubrick</a:t>
            </a:r>
            <a:endParaRPr lang="el-GR" dirty="0" smtClean="0"/>
          </a:p>
          <a:p>
            <a:endParaRPr lang="el-GR" dirty="0"/>
          </a:p>
        </p:txBody>
      </p:sp>
    </p:spTree>
    <p:extLst>
      <p:ext uri="{BB962C8B-B14F-4D97-AF65-F5344CB8AC3E}">
        <p14:creationId xmlns:p14="http://schemas.microsoft.com/office/powerpoint/2010/main" val="1113690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548680"/>
            <a:ext cx="2171700" cy="210502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1560" y="620688"/>
            <a:ext cx="2657475" cy="1724025"/>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2160" y="620688"/>
            <a:ext cx="2857500" cy="160020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5930" y="3717032"/>
            <a:ext cx="2466975" cy="1847850"/>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91880" y="3855222"/>
            <a:ext cx="2676525" cy="1704975"/>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50285" y="3817122"/>
            <a:ext cx="2619375" cy="1743075"/>
          </a:xfrm>
          <a:prstGeom prst="rect">
            <a:avLst/>
          </a:prstGeom>
        </p:spPr>
      </p:pic>
    </p:spTree>
    <p:extLst>
      <p:ext uri="{BB962C8B-B14F-4D97-AF65-F5344CB8AC3E}">
        <p14:creationId xmlns:p14="http://schemas.microsoft.com/office/powerpoint/2010/main" val="3257748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836712"/>
            <a:ext cx="2143125" cy="214312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683393"/>
            <a:ext cx="2143125" cy="2143125"/>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9752" y="3645024"/>
            <a:ext cx="3816424" cy="2176264"/>
          </a:xfrm>
          <a:prstGeom prst="rect">
            <a:avLst/>
          </a:prstGeom>
        </p:spPr>
      </p:pic>
    </p:spTree>
    <p:extLst>
      <p:ext uri="{BB962C8B-B14F-4D97-AF65-F5344CB8AC3E}">
        <p14:creationId xmlns:p14="http://schemas.microsoft.com/office/powerpoint/2010/main" val="3146835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dirty="0" smtClean="0"/>
              <a:t>ΚΙΝΗΣΕΙΣ ΚΑΜΕΡΑΣ</a:t>
            </a:r>
            <a:endParaRPr lang="el-GR" dirty="0"/>
          </a:p>
        </p:txBody>
      </p:sp>
      <p:sp>
        <p:nvSpPr>
          <p:cNvPr id="3" name="Content Placeholder 2"/>
          <p:cNvSpPr>
            <a:spLocks noGrp="1"/>
          </p:cNvSpPr>
          <p:nvPr>
            <p:ph idx="1"/>
          </p:nvPr>
        </p:nvSpPr>
        <p:spPr/>
        <p:txBody>
          <a:bodyPr>
            <a:normAutofit fontScale="92500" lnSpcReduction="20000"/>
          </a:bodyPr>
          <a:lstStyle/>
          <a:p>
            <a:r>
              <a:rPr lang="el-GR" dirty="0" smtClean="0"/>
              <a:t>Από αριστερά προς δεξιά ή και ανάποδα, στον οριζόντιο άξονα της μηχανής, ονομάζεται πανοραμίκ ή αλλιώς </a:t>
            </a:r>
            <a:r>
              <a:rPr lang="en-US" dirty="0" smtClean="0"/>
              <a:t>pan</a:t>
            </a:r>
            <a:r>
              <a:rPr lang="el-GR" dirty="0" smtClean="0"/>
              <a:t> </a:t>
            </a:r>
          </a:p>
          <a:p>
            <a:r>
              <a:rPr lang="el-GR" dirty="0" smtClean="0"/>
              <a:t>Η κίνηση από πάνω προς τα κάτω ή και ανάποδα, στον κάθετο άξονα της μηχανής, ονομάζεται βερτικάλ ή αλλιώς </a:t>
            </a:r>
            <a:r>
              <a:rPr lang="en-US" dirty="0" smtClean="0"/>
              <a:t>tilt </a:t>
            </a:r>
            <a:endParaRPr lang="el-GR" dirty="0" smtClean="0"/>
          </a:p>
          <a:p>
            <a:r>
              <a:rPr lang="el-GR" dirty="0" smtClean="0"/>
              <a:t>Η μηχανή μπορεί να κινηθεί πάνω σε ένα βαγονάκι, το καρέλο, πάνω σε ράγες και να πλησιάσει ή να απομακρυνθεί από κάποιο πρόσωπο ή αντικείμενο. Η κίνηση αυτή ονομάζεται τράβελινγκ   </a:t>
            </a:r>
            <a:endParaRPr lang="el-GR" dirty="0"/>
          </a:p>
        </p:txBody>
      </p:sp>
    </p:spTree>
    <p:extLst>
      <p:ext uri="{BB962C8B-B14F-4D97-AF65-F5344CB8AC3E}">
        <p14:creationId xmlns:p14="http://schemas.microsoft.com/office/powerpoint/2010/main" val="2895176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dirty="0" smtClean="0"/>
              <a:t>ΠΑΝΟΡΑΜΙΚ/ΠΑΝ </a:t>
            </a:r>
            <a:endParaRPr lang="el-GR" dirty="0"/>
          </a:p>
        </p:txBody>
      </p:sp>
      <p:sp>
        <p:nvSpPr>
          <p:cNvPr id="3" name="Content Placeholder 2"/>
          <p:cNvSpPr>
            <a:spLocks noGrp="1"/>
          </p:cNvSpPr>
          <p:nvPr>
            <p:ph idx="1"/>
          </p:nvPr>
        </p:nvSpPr>
        <p:spPr/>
        <p:txBody>
          <a:bodyPr>
            <a:normAutofit/>
          </a:bodyPr>
          <a:lstStyle/>
          <a:p>
            <a:r>
              <a:rPr lang="el-GR" dirty="0" smtClean="0"/>
              <a:t>Το Pan προέρχεται από το panoramic και αντιστοιχεί στην στροφή του φακού της κάμερας αριστερά και δεξιά. Με αυτή την κίνηση, αποκαλύπτονται περισσότερα στοιχεία του σκηνικού χώρου από αυτά που θα φανέρωνε ένα στατικό πλάνο, ενώ η κάμερα μπορεί να ακολουθήσει ένα αντικείμενο ή έναν χαρακτήρα που κινείται στον χώρο</a:t>
            </a:r>
            <a:endParaRPr lang="el-GR" dirty="0"/>
          </a:p>
        </p:txBody>
      </p:sp>
    </p:spTree>
    <p:extLst>
      <p:ext uri="{BB962C8B-B14F-4D97-AF65-F5344CB8AC3E}">
        <p14:creationId xmlns:p14="http://schemas.microsoft.com/office/powerpoint/2010/main" val="1554909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dirty="0" smtClean="0"/>
              <a:t>ΒΕΡΤΙΚΑΛ/</a:t>
            </a:r>
            <a:r>
              <a:rPr lang="en-US" dirty="0" smtClean="0"/>
              <a:t>TILT</a:t>
            </a:r>
            <a:endParaRPr lang="el-GR" dirty="0"/>
          </a:p>
        </p:txBody>
      </p:sp>
      <p:sp>
        <p:nvSpPr>
          <p:cNvPr id="3" name="Content Placeholder 2"/>
          <p:cNvSpPr>
            <a:spLocks noGrp="1"/>
          </p:cNvSpPr>
          <p:nvPr>
            <p:ph idx="1"/>
          </p:nvPr>
        </p:nvSpPr>
        <p:spPr/>
        <p:txBody>
          <a:bodyPr>
            <a:normAutofit fontScale="92500"/>
          </a:bodyPr>
          <a:lstStyle/>
          <a:p>
            <a:r>
              <a:rPr lang="el-GR" dirty="0" err="1" smtClean="0"/>
              <a:t>Tilt</a:t>
            </a:r>
            <a:r>
              <a:rPr lang="el-GR" dirty="0" smtClean="0"/>
              <a:t> </a:t>
            </a:r>
            <a:r>
              <a:rPr lang="el-GR" dirty="0" err="1" smtClean="0"/>
              <a:t>up</a:t>
            </a:r>
            <a:r>
              <a:rPr lang="el-GR" dirty="0" smtClean="0"/>
              <a:t> και </a:t>
            </a:r>
            <a:r>
              <a:rPr lang="el-GR" dirty="0" err="1" smtClean="0"/>
              <a:t>tilt</a:t>
            </a:r>
            <a:r>
              <a:rPr lang="el-GR" dirty="0" smtClean="0"/>
              <a:t> </a:t>
            </a:r>
            <a:r>
              <a:rPr lang="el-GR" dirty="0" err="1" smtClean="0"/>
              <a:t>down</a:t>
            </a:r>
            <a:r>
              <a:rPr lang="el-GR" dirty="0" smtClean="0"/>
              <a:t> είναι αντίστοιχα οι κινήσεις της κάμερας προς τα πάνω και προς τα κάτω, όσο ο οριζόντιος άξονάς της παραμένει σταθερός.  Όταν για παράδειγμα ένα πλάνο ξεκινά από τα πόδια και ανεβαίνει προς το πρόσωπό, έχουμε να κάνουμε με </a:t>
            </a:r>
            <a:r>
              <a:rPr lang="el-GR" dirty="0" err="1" smtClean="0"/>
              <a:t>tilt</a:t>
            </a:r>
            <a:r>
              <a:rPr lang="el-GR" dirty="0" smtClean="0"/>
              <a:t> </a:t>
            </a:r>
            <a:r>
              <a:rPr lang="el-GR" dirty="0" err="1" smtClean="0"/>
              <a:t>up</a:t>
            </a:r>
            <a:r>
              <a:rPr lang="el-GR" dirty="0" smtClean="0"/>
              <a:t>. Με την προς τα πάνω κίνηση υποδεικνύεται ύψος, αλλά και προσμονή, ενώ όταν έχουμε </a:t>
            </a:r>
            <a:r>
              <a:rPr lang="el-GR" dirty="0" err="1" smtClean="0"/>
              <a:t>tilt</a:t>
            </a:r>
            <a:r>
              <a:rPr lang="el-GR" dirty="0" smtClean="0"/>
              <a:t> </a:t>
            </a:r>
            <a:r>
              <a:rPr lang="el-GR" dirty="0" err="1" smtClean="0"/>
              <a:t>down</a:t>
            </a:r>
            <a:r>
              <a:rPr lang="el-GR" dirty="0" smtClean="0"/>
              <a:t>, υποδηλώνεται βάθος αλλά και απόγνωση ή έλλειψη ενδιαφέροντος.</a:t>
            </a:r>
            <a:endParaRPr lang="el-GR" dirty="0"/>
          </a:p>
        </p:txBody>
      </p:sp>
    </p:spTree>
    <p:extLst>
      <p:ext uri="{BB962C8B-B14F-4D97-AF65-F5344CB8AC3E}">
        <p14:creationId xmlns:p14="http://schemas.microsoft.com/office/powerpoint/2010/main" val="1625714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dirty="0" smtClean="0"/>
              <a:t>ΤΡΑΒΕΛΙΝΓΚ</a:t>
            </a:r>
            <a:endParaRPr lang="el-GR" dirty="0"/>
          </a:p>
        </p:txBody>
      </p:sp>
      <p:sp>
        <p:nvSpPr>
          <p:cNvPr id="3" name="Content Placeholder 2"/>
          <p:cNvSpPr>
            <a:spLocks noGrp="1"/>
          </p:cNvSpPr>
          <p:nvPr>
            <p:ph idx="1"/>
          </p:nvPr>
        </p:nvSpPr>
        <p:spPr/>
        <p:txBody>
          <a:bodyPr>
            <a:normAutofit lnSpcReduction="10000"/>
          </a:bodyPr>
          <a:lstStyle/>
          <a:p>
            <a:r>
              <a:rPr lang="el-GR" dirty="0" smtClean="0"/>
              <a:t>Travelling. Όταν η κάμερα πλησιάζει προς ένα αντικείμενο (ή απομακρύνεται από αυτό), το κάνει με την κίνηση που είναι γνωστή ως travelling (ή dollying). Πριν εφευρεθεί η steadicam ή οι οπερατέρ πάρουν την κάμερα στον ώμο, η κίνηση αυτή γινόταν κατά κανόνα πάνω σε ράγες, άλλα το ίδιο αποτέλεσμα μπορεί κανείς να πετύχει απλώς προχωρώντας σταθερά προς το αντικείμενο που </a:t>
            </a:r>
            <a:r>
              <a:rPr lang="el-GR" dirty="0" smtClean="0"/>
              <a:t>κινηματογραφεί</a:t>
            </a:r>
            <a:endParaRPr lang="el-GR" dirty="0"/>
          </a:p>
        </p:txBody>
      </p:sp>
    </p:spTree>
    <p:extLst>
      <p:ext uri="{BB962C8B-B14F-4D97-AF65-F5344CB8AC3E}">
        <p14:creationId xmlns:p14="http://schemas.microsoft.com/office/powerpoint/2010/main" val="3514944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dirty="0" smtClean="0"/>
              <a:t>ΚΙΝΗΣΗ ΛΑΤΕΡΑΛ (</a:t>
            </a:r>
            <a:r>
              <a:rPr lang="en-US" dirty="0" smtClean="0"/>
              <a:t>TRACKING)</a:t>
            </a:r>
            <a:endParaRPr lang="el-GR" dirty="0"/>
          </a:p>
        </p:txBody>
      </p:sp>
      <p:sp>
        <p:nvSpPr>
          <p:cNvPr id="3" name="Content Placeholder 2"/>
          <p:cNvSpPr>
            <a:spLocks noGrp="1"/>
          </p:cNvSpPr>
          <p:nvPr>
            <p:ph idx="1"/>
          </p:nvPr>
        </p:nvSpPr>
        <p:spPr/>
        <p:txBody>
          <a:bodyPr>
            <a:normAutofit fontScale="77500" lnSpcReduction="20000"/>
          </a:bodyPr>
          <a:lstStyle/>
          <a:p>
            <a:r>
              <a:rPr lang="el-GR" dirty="0" smtClean="0"/>
              <a:t>Λατεράλ</a:t>
            </a:r>
            <a:r>
              <a:rPr lang="en-US" dirty="0" smtClean="0"/>
              <a:t>/tracking</a:t>
            </a:r>
            <a:endParaRPr lang="el-GR" dirty="0" smtClean="0"/>
          </a:p>
          <a:p>
            <a:r>
              <a:rPr lang="el-GR" dirty="0" smtClean="0"/>
              <a:t>Πρόκειται στην ουσία για travelling, το οποίο δεν πλησιάζει το αντικείμενο που τραβάμε, αλλά το καταγράφει κινούμενο πλάγια: Φανταστείτε την κίνηση που πρέπει να κάνει η κάμερα για να ακολουθήσει το προφίλ ενός ανθρώπου που προχωράει. Η διαφορά του λατεράλ από το pan είναι πως στο τελευταίο ο φακός της κάμερας μετακινείται δεξιά ή αριστερά για να ακολουθήσει το αντικείμενο, ενώ στο λατεράλ, ο φακός μένει σταθερός και μετακινείται ολόκληρη η κάμερα δεξιά ή αριστερά.</a:t>
            </a:r>
          </a:p>
          <a:p>
            <a:r>
              <a:rPr lang="el-GR" dirty="0" smtClean="0"/>
              <a:t>Μπορούμε επίσης να ακολουθούμε από πίσω ή από μπροστά κάποιον/α αλλά συνήθως δεν υπάρχει η ίδια δυναμική σε σχέση με πλάγια</a:t>
            </a:r>
            <a:endParaRPr lang="el-GR" dirty="0"/>
          </a:p>
        </p:txBody>
      </p:sp>
    </p:spTree>
    <p:extLst>
      <p:ext uri="{BB962C8B-B14F-4D97-AF65-F5344CB8AC3E}">
        <p14:creationId xmlns:p14="http://schemas.microsoft.com/office/powerpoint/2010/main" val="2405890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ZOOM</a:t>
            </a:r>
            <a:endParaRPr lang="el-GR" dirty="0"/>
          </a:p>
        </p:txBody>
      </p:sp>
      <p:sp>
        <p:nvSpPr>
          <p:cNvPr id="3" name="Content Placeholder 2"/>
          <p:cNvSpPr>
            <a:spLocks noGrp="1"/>
          </p:cNvSpPr>
          <p:nvPr>
            <p:ph idx="1"/>
          </p:nvPr>
        </p:nvSpPr>
        <p:spPr/>
        <p:txBody>
          <a:bodyPr>
            <a:normAutofit fontScale="92500" lnSpcReduction="10000"/>
          </a:bodyPr>
          <a:lstStyle/>
          <a:p>
            <a:r>
              <a:rPr lang="el-GR" dirty="0" smtClean="0"/>
              <a:t>Zoom</a:t>
            </a:r>
          </a:p>
          <a:p>
            <a:r>
              <a:rPr lang="el-GR" dirty="0" smtClean="0"/>
              <a:t>Αντί να προχωρήσουμε με την κάμερα προς το αντικείμενο που θέλουμε να πλησιάσουμε, κάνουμε zoom in. Η διαφορά με το zoom είναι πως αλλάζει η εστιακή απόσταση του φακού κι έτσι για παράδειγμα γίνεται από τηλεφακός, ευρυγώνιος και επομένως το περιεχόμενο του κάδρου «διαστρεβλώνεται». Γι’ αυτό, όταν θέλουμε ομαλές μεταβάσεις, είναι προτιμότερο </a:t>
            </a:r>
            <a:r>
              <a:rPr lang="el-GR" smtClean="0"/>
              <a:t>το </a:t>
            </a:r>
            <a:r>
              <a:rPr lang="el-GR" smtClean="0"/>
              <a:t>travelling</a:t>
            </a:r>
            <a:endParaRPr lang="el-GR" dirty="0"/>
          </a:p>
        </p:txBody>
      </p:sp>
    </p:spTree>
    <p:extLst>
      <p:ext uri="{BB962C8B-B14F-4D97-AF65-F5344CB8AC3E}">
        <p14:creationId xmlns:p14="http://schemas.microsoft.com/office/powerpoint/2010/main" val="3615797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624</TotalTime>
  <Words>903</Words>
  <Application>Microsoft Office PowerPoint</Application>
  <PresentationFormat>On-screen Show (4:3)</PresentationFormat>
  <Paragraphs>39</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ΑΡΧΕΣ ΚΙΝΗΜΑΤΟΓΡΑΦΙΚΗΣ ΓΛΩΣΣΑΣ</vt:lpstr>
      <vt:lpstr>Η ΚΙΝΗΣΗ ΤΗΣ ΚΑΜΕΡΑΣ</vt:lpstr>
      <vt:lpstr>PowerPoint Presentation</vt:lpstr>
      <vt:lpstr>PowerPoint Presentation</vt:lpstr>
      <vt:lpstr>ΚΙΝΗΤΡΟ ΣΤΗΝ ΚΙΝΗΣΗ ΤΗΣ ΚΑΜΕΡΑΣ MOTIVATED CAMERA MOVEMENT</vt:lpstr>
      <vt:lpstr>ΚΙΝΗΣΗ ΧΩΡΙΣ ΚΙΝΗΤΡΟ  UNMOTIVATED MOVEMENT</vt:lpstr>
      <vt:lpstr>ΙΣΤΟΡΙΚΑ ΣΤΟΙΧΕΙΑ</vt:lpstr>
      <vt:lpstr>PowerPoint Presentation</vt:lpstr>
      <vt:lpstr>PowerPoint Presentation</vt:lpstr>
      <vt:lpstr>ΚΙΝΗΣΕΙΣ ΚΑΜΕΡΑΣ</vt:lpstr>
      <vt:lpstr>ΠΑΝΟΡΑΜΙΚ/ΠΑΝ </vt:lpstr>
      <vt:lpstr>ΒΕΡΤΙΚΑΛ/TILT</vt:lpstr>
      <vt:lpstr>ΤΡΑΒΕΛΙΝΓΚ</vt:lpstr>
      <vt:lpstr>ΚΙΝΗΣΗ ΛΑΤΕΡΑΛ (TRACKING)</vt:lpstr>
      <vt:lpstr>ZOOM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ΑΡΧΕΣ ΚΙΝΗΜΑΤΟΓΡΑΦΙΚΗΣ ΓΛΩΣΣΑΣ</dc:title>
  <dc:creator>Lars</dc:creator>
  <cp:lastModifiedBy>Lars</cp:lastModifiedBy>
  <cp:revision>24</cp:revision>
  <dcterms:created xsi:type="dcterms:W3CDTF">2018-10-31T09:33:50Z</dcterms:created>
  <dcterms:modified xsi:type="dcterms:W3CDTF">2018-11-29T20:37:31Z</dcterms:modified>
</cp:coreProperties>
</file>