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81" r:id="rId15"/>
    <p:sldId id="269" r:id="rId16"/>
    <p:sldId id="270" r:id="rId17"/>
    <p:sldId id="271" r:id="rId18"/>
    <p:sldId id="272" r:id="rId19"/>
    <p:sldId id="279" r:id="rId20"/>
    <p:sldId id="280" r:id="rId21"/>
    <p:sldId id="273" r:id="rId22"/>
    <p:sldId id="274" r:id="rId23"/>
    <p:sldId id="275" r:id="rId24"/>
    <p:sldId id="276" r:id="rId25"/>
    <p:sldId id="277" r:id="rId26"/>
    <p:sldId id="278" r:id="rId27"/>
    <p:sldId id="282" r:id="rId28"/>
    <p:sldId id="283" r:id="rId29"/>
    <p:sldId id="284" r:id="rId30"/>
    <p:sldId id="285" r:id="rId31"/>
    <p:sldId id="286" r:id="rId32"/>
    <p:sldId id="287" r:id="rId3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F4184A71-C79B-42E8-BABB-57C6CBFE48CD}" type="datetimeFigureOut">
              <a:rPr lang="el-GR" smtClean="0"/>
              <a:t>22/11/2018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5316CFB-8AF8-4817-BD44-4468257DD7FC}" type="slidenum">
              <a:rPr lang="el-GR" smtClean="0"/>
              <a:t>‹#›</a:t>
            </a:fld>
            <a:endParaRPr lang="el-GR"/>
          </a:p>
        </p:txBody>
      </p:sp>
    </p:spTree>
    <p:extLst>
      <p:ext uri="{BB962C8B-B14F-4D97-AF65-F5344CB8AC3E}">
        <p14:creationId xmlns:p14="http://schemas.microsoft.com/office/powerpoint/2010/main" val="757861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4184A71-C79B-42E8-BABB-57C6CBFE48CD}" type="datetimeFigureOut">
              <a:rPr lang="el-GR" smtClean="0"/>
              <a:t>22/11/2018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5316CFB-8AF8-4817-BD44-4468257DD7FC}" type="slidenum">
              <a:rPr lang="el-GR" smtClean="0"/>
              <a:t>‹#›</a:t>
            </a:fld>
            <a:endParaRPr lang="el-GR"/>
          </a:p>
        </p:txBody>
      </p:sp>
    </p:spTree>
    <p:extLst>
      <p:ext uri="{BB962C8B-B14F-4D97-AF65-F5344CB8AC3E}">
        <p14:creationId xmlns:p14="http://schemas.microsoft.com/office/powerpoint/2010/main" val="1816733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4184A71-C79B-42E8-BABB-57C6CBFE48CD}" type="datetimeFigureOut">
              <a:rPr lang="el-GR" smtClean="0"/>
              <a:t>22/11/2018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5316CFB-8AF8-4817-BD44-4468257DD7FC}" type="slidenum">
              <a:rPr lang="el-GR" smtClean="0"/>
              <a:t>‹#›</a:t>
            </a:fld>
            <a:endParaRPr lang="el-GR"/>
          </a:p>
        </p:txBody>
      </p:sp>
    </p:spTree>
    <p:extLst>
      <p:ext uri="{BB962C8B-B14F-4D97-AF65-F5344CB8AC3E}">
        <p14:creationId xmlns:p14="http://schemas.microsoft.com/office/powerpoint/2010/main" val="983467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4184A71-C79B-42E8-BABB-57C6CBFE48CD}" type="datetimeFigureOut">
              <a:rPr lang="el-GR" smtClean="0"/>
              <a:t>22/11/2018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5316CFB-8AF8-4817-BD44-4468257DD7FC}" type="slidenum">
              <a:rPr lang="el-GR" smtClean="0"/>
              <a:t>‹#›</a:t>
            </a:fld>
            <a:endParaRPr lang="el-GR"/>
          </a:p>
        </p:txBody>
      </p:sp>
    </p:spTree>
    <p:extLst>
      <p:ext uri="{BB962C8B-B14F-4D97-AF65-F5344CB8AC3E}">
        <p14:creationId xmlns:p14="http://schemas.microsoft.com/office/powerpoint/2010/main" val="139934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184A71-C79B-42E8-BABB-57C6CBFE48CD}" type="datetimeFigureOut">
              <a:rPr lang="el-GR" smtClean="0"/>
              <a:t>22/11/2018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5316CFB-8AF8-4817-BD44-4468257DD7FC}" type="slidenum">
              <a:rPr lang="el-GR" smtClean="0"/>
              <a:t>‹#›</a:t>
            </a:fld>
            <a:endParaRPr lang="el-GR"/>
          </a:p>
        </p:txBody>
      </p:sp>
    </p:spTree>
    <p:extLst>
      <p:ext uri="{BB962C8B-B14F-4D97-AF65-F5344CB8AC3E}">
        <p14:creationId xmlns:p14="http://schemas.microsoft.com/office/powerpoint/2010/main" val="3142726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F4184A71-C79B-42E8-BABB-57C6CBFE48CD}" type="datetimeFigureOut">
              <a:rPr lang="el-GR" smtClean="0"/>
              <a:t>22/11/2018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5316CFB-8AF8-4817-BD44-4468257DD7FC}" type="slidenum">
              <a:rPr lang="el-GR" smtClean="0"/>
              <a:t>‹#›</a:t>
            </a:fld>
            <a:endParaRPr lang="el-GR"/>
          </a:p>
        </p:txBody>
      </p:sp>
    </p:spTree>
    <p:extLst>
      <p:ext uri="{BB962C8B-B14F-4D97-AF65-F5344CB8AC3E}">
        <p14:creationId xmlns:p14="http://schemas.microsoft.com/office/powerpoint/2010/main" val="871828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F4184A71-C79B-42E8-BABB-57C6CBFE48CD}" type="datetimeFigureOut">
              <a:rPr lang="el-GR" smtClean="0"/>
              <a:t>22/11/2018</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A5316CFB-8AF8-4817-BD44-4468257DD7FC}" type="slidenum">
              <a:rPr lang="el-GR" smtClean="0"/>
              <a:t>‹#›</a:t>
            </a:fld>
            <a:endParaRPr lang="el-GR"/>
          </a:p>
        </p:txBody>
      </p:sp>
    </p:spTree>
    <p:extLst>
      <p:ext uri="{BB962C8B-B14F-4D97-AF65-F5344CB8AC3E}">
        <p14:creationId xmlns:p14="http://schemas.microsoft.com/office/powerpoint/2010/main" val="20706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F4184A71-C79B-42E8-BABB-57C6CBFE48CD}" type="datetimeFigureOut">
              <a:rPr lang="el-GR" smtClean="0"/>
              <a:t>22/11/2018</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A5316CFB-8AF8-4817-BD44-4468257DD7FC}" type="slidenum">
              <a:rPr lang="el-GR" smtClean="0"/>
              <a:t>‹#›</a:t>
            </a:fld>
            <a:endParaRPr lang="el-GR"/>
          </a:p>
        </p:txBody>
      </p:sp>
    </p:spTree>
    <p:extLst>
      <p:ext uri="{BB962C8B-B14F-4D97-AF65-F5344CB8AC3E}">
        <p14:creationId xmlns:p14="http://schemas.microsoft.com/office/powerpoint/2010/main" val="2930186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184A71-C79B-42E8-BABB-57C6CBFE48CD}" type="datetimeFigureOut">
              <a:rPr lang="el-GR" smtClean="0"/>
              <a:t>22/11/2018</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A5316CFB-8AF8-4817-BD44-4468257DD7FC}" type="slidenum">
              <a:rPr lang="el-GR" smtClean="0"/>
              <a:t>‹#›</a:t>
            </a:fld>
            <a:endParaRPr lang="el-GR"/>
          </a:p>
        </p:txBody>
      </p:sp>
    </p:spTree>
    <p:extLst>
      <p:ext uri="{BB962C8B-B14F-4D97-AF65-F5344CB8AC3E}">
        <p14:creationId xmlns:p14="http://schemas.microsoft.com/office/powerpoint/2010/main" val="4092615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184A71-C79B-42E8-BABB-57C6CBFE48CD}" type="datetimeFigureOut">
              <a:rPr lang="el-GR" smtClean="0"/>
              <a:t>22/11/2018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5316CFB-8AF8-4817-BD44-4468257DD7FC}" type="slidenum">
              <a:rPr lang="el-GR" smtClean="0"/>
              <a:t>‹#›</a:t>
            </a:fld>
            <a:endParaRPr lang="el-GR"/>
          </a:p>
        </p:txBody>
      </p:sp>
    </p:spTree>
    <p:extLst>
      <p:ext uri="{BB962C8B-B14F-4D97-AF65-F5344CB8AC3E}">
        <p14:creationId xmlns:p14="http://schemas.microsoft.com/office/powerpoint/2010/main" val="135049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184A71-C79B-42E8-BABB-57C6CBFE48CD}" type="datetimeFigureOut">
              <a:rPr lang="el-GR" smtClean="0"/>
              <a:t>22/11/2018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5316CFB-8AF8-4817-BD44-4468257DD7FC}" type="slidenum">
              <a:rPr lang="el-GR" smtClean="0"/>
              <a:t>‹#›</a:t>
            </a:fld>
            <a:endParaRPr lang="el-GR"/>
          </a:p>
        </p:txBody>
      </p:sp>
    </p:spTree>
    <p:extLst>
      <p:ext uri="{BB962C8B-B14F-4D97-AF65-F5344CB8AC3E}">
        <p14:creationId xmlns:p14="http://schemas.microsoft.com/office/powerpoint/2010/main" val="229075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184A71-C79B-42E8-BABB-57C6CBFE48CD}" type="datetimeFigureOut">
              <a:rPr lang="el-GR" smtClean="0"/>
              <a:t>22/11/2018</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316CFB-8AF8-4817-BD44-4468257DD7FC}" type="slidenum">
              <a:rPr lang="el-GR" smtClean="0"/>
              <a:t>‹#›</a:t>
            </a:fld>
            <a:endParaRPr lang="el-GR"/>
          </a:p>
        </p:txBody>
      </p:sp>
    </p:spTree>
    <p:extLst>
      <p:ext uri="{BB962C8B-B14F-4D97-AF65-F5344CB8AC3E}">
        <p14:creationId xmlns:p14="http://schemas.microsoft.com/office/powerpoint/2010/main" val="818869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ΑΡΧΕΣ ΚΙΝΗΜΑΤΟΓΡΑΦΙΚΗΣ ΓΛΩΣΣΑΣ</a:t>
            </a:r>
            <a:endParaRPr lang="el-GR" dirty="0"/>
          </a:p>
        </p:txBody>
      </p:sp>
      <p:sp>
        <p:nvSpPr>
          <p:cNvPr id="3" name="Subtitle 2"/>
          <p:cNvSpPr>
            <a:spLocks noGrp="1"/>
          </p:cNvSpPr>
          <p:nvPr>
            <p:ph type="subTitle" idx="1"/>
          </p:nvPr>
        </p:nvSpPr>
        <p:spPr/>
        <p:txBody>
          <a:bodyPr/>
          <a:lstStyle/>
          <a:p>
            <a:r>
              <a:rPr lang="el-GR" dirty="0" smtClean="0"/>
              <a:t>ΜΟΝΤΑΖ ΣΥΝΕΧΕΙΑΣ</a:t>
            </a:r>
          </a:p>
          <a:p>
            <a:r>
              <a:rPr lang="el-GR" dirty="0" smtClean="0"/>
              <a:t>ΑΣΥΝΕΧΕΙΑ ΧΩΡΟΥ ΚΑΙ ΧΡΟΝΟΥ</a:t>
            </a:r>
          </a:p>
          <a:p>
            <a:endParaRPr lang="el-GR" dirty="0"/>
          </a:p>
        </p:txBody>
      </p:sp>
    </p:spTree>
    <p:extLst>
      <p:ext uri="{BB962C8B-B14F-4D97-AF65-F5344CB8AC3E}">
        <p14:creationId xmlns:p14="http://schemas.microsoft.com/office/powerpoint/2010/main" val="819091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20000"/>
          </a:bodyPr>
          <a:lstStyle/>
          <a:p>
            <a:r>
              <a:rPr lang="el-GR" dirty="0"/>
              <a:t>Επέκταση του παραπάνω κανόνα θεωρείται και αυτός της κίνησης από πλάνο σε </a:t>
            </a:r>
            <a:r>
              <a:rPr lang="el-GR" dirty="0" smtClean="0"/>
              <a:t>πλάνο</a:t>
            </a:r>
          </a:p>
          <a:p>
            <a:r>
              <a:rPr lang="el-GR" dirty="0" smtClean="0"/>
              <a:t>Αν </a:t>
            </a:r>
            <a:r>
              <a:rPr lang="el-GR" dirty="0"/>
              <a:t>ένας άνθρωπος ή ένα αυτοκίνητο για παράδειγμα βρίσκονται σε κίνηση, πηγαίνοντας από την αριστερή προς την δεξιά πλευρά του κάδρου, τότε στο αμέσως επόμενο πλάνο, θα πρέπει να μπουν και πάλι από την αριστερή πλευρά. Διαφορετικά, αποπροσανατολίζεται για άλλη μια φορά ο θεατής, θεωρώντας πως βλέπει άλλο πρόσωπο/αυτοκίνητο, να κατευθύνεται μετωπικά προς αυτό που είδε πριν</a:t>
            </a:r>
          </a:p>
        </p:txBody>
      </p:sp>
    </p:spTree>
    <p:extLst>
      <p:ext uri="{BB962C8B-B14F-4D97-AF65-F5344CB8AC3E}">
        <p14:creationId xmlns:p14="http://schemas.microsoft.com/office/powerpoint/2010/main" val="4169585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Όπως όλοι οι κανόνες, όμως, έτσι </a:t>
            </a:r>
            <a:r>
              <a:rPr lang="el-GR" dirty="0" smtClean="0"/>
              <a:t>και </a:t>
            </a:r>
            <a:r>
              <a:rPr lang="el-GR" dirty="0"/>
              <a:t>οι παραπάνω υπάρχουν για να </a:t>
            </a:r>
            <a:r>
              <a:rPr lang="el-GR" dirty="0" smtClean="0"/>
              <a:t>παραβιάζονται</a:t>
            </a:r>
          </a:p>
          <a:p>
            <a:r>
              <a:rPr lang="el-GR" dirty="0" smtClean="0"/>
              <a:t>Όταν </a:t>
            </a:r>
            <a:r>
              <a:rPr lang="el-GR" dirty="0"/>
              <a:t>ο σκηνοθέτης θέλει επίτηδες να προκαλέσει τον αποπροσανατολισμό του θεατή οι κανόνες του άξονα και της κίνησης παραβιάζονται κατά βούληση</a:t>
            </a:r>
          </a:p>
        </p:txBody>
      </p:sp>
    </p:spTree>
    <p:extLst>
      <p:ext uri="{BB962C8B-B14F-4D97-AF65-F5344CB8AC3E}">
        <p14:creationId xmlns:p14="http://schemas.microsoft.com/office/powerpoint/2010/main" val="9394896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
            </a:r>
            <a:br>
              <a:rPr lang="el-GR" dirty="0" smtClean="0"/>
            </a:br>
            <a:r>
              <a:rPr lang="el-GR" dirty="0" smtClean="0"/>
              <a:t>ΣΥΝΗΘΙΣΜΕΝΕΣ ΤΑΚΤΙΚΕΣ ΜΟΝΤΑΖ ΤΟΥ ΣΥΣΤΗΜΑΤΟΣ ΤΩΝ 180</a:t>
            </a:r>
            <a:r>
              <a:rPr lang="el-GR" baseline="30000" dirty="0" smtClean="0"/>
              <a:t>ο</a:t>
            </a:r>
            <a:r>
              <a:rPr lang="el-GR" dirty="0" smtClean="0"/>
              <a:t> </a:t>
            </a:r>
            <a:r>
              <a:rPr lang="el-GR" dirty="0"/>
              <a:t/>
            </a:r>
            <a:br>
              <a:rPr lang="el-GR" dirty="0"/>
            </a:br>
            <a:endParaRPr lang="el-GR" dirty="0"/>
          </a:p>
        </p:txBody>
      </p:sp>
      <p:sp>
        <p:nvSpPr>
          <p:cNvPr id="3" name="Content Placeholder 2"/>
          <p:cNvSpPr>
            <a:spLocks noGrp="1"/>
          </p:cNvSpPr>
          <p:nvPr>
            <p:ph idx="1"/>
          </p:nvPr>
        </p:nvSpPr>
        <p:spPr/>
        <p:txBody>
          <a:bodyPr>
            <a:normAutofit fontScale="92500"/>
          </a:bodyPr>
          <a:lstStyle/>
          <a:p>
            <a:r>
              <a:rPr lang="el-GR" dirty="0"/>
              <a:t>Πλάνο εδραίωσης/ establishing shot (και επανεδραίωσης/ reestablishing shot) για προσδιορισμό (και επαναπροσδιορισμό) του </a:t>
            </a:r>
            <a:r>
              <a:rPr lang="el-GR" dirty="0" smtClean="0"/>
              <a:t>χώρου</a:t>
            </a:r>
          </a:p>
          <a:p>
            <a:r>
              <a:rPr lang="el-GR" dirty="0" smtClean="0"/>
              <a:t>Πρόκειται </a:t>
            </a:r>
            <a:r>
              <a:rPr lang="el-GR" dirty="0"/>
              <a:t>συνήθως για μακρινά καδραρίσματα που παρουσιάζουν (ή, έπειτα από μια σειρά κοντινότερων πλάνων, ξαναπαρουσιάζουν) τα αντικείμενα, το σκηνικό και τα πρόσωπα και τις σχέσεις τους στο χώρο</a:t>
            </a:r>
          </a:p>
        </p:txBody>
      </p:sp>
    </p:spTree>
    <p:extLst>
      <p:ext uri="{BB962C8B-B14F-4D97-AF65-F5344CB8AC3E}">
        <p14:creationId xmlns:p14="http://schemas.microsoft.com/office/powerpoint/2010/main" val="3265592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ΑΝΤΙΣΤΟΙΧΑ ΠΛΑΝΑ</a:t>
            </a:r>
            <a:endParaRPr lang="el-GR" dirty="0"/>
          </a:p>
        </p:txBody>
      </p:sp>
      <p:sp>
        <p:nvSpPr>
          <p:cNvPr id="3" name="Content Placeholder 2"/>
          <p:cNvSpPr>
            <a:spLocks noGrp="1"/>
          </p:cNvSpPr>
          <p:nvPr>
            <p:ph idx="1"/>
          </p:nvPr>
        </p:nvSpPr>
        <p:spPr/>
        <p:txBody>
          <a:bodyPr/>
          <a:lstStyle/>
          <a:p>
            <a:r>
              <a:rPr lang="el-GR" dirty="0"/>
              <a:t>Αντίστοιχα πλάνα (shot/</a:t>
            </a:r>
            <a:r>
              <a:rPr lang="el-GR" dirty="0" err="1"/>
              <a:t>revers</a:t>
            </a:r>
            <a:r>
              <a:rPr lang="el-GR" dirty="0"/>
              <a:t>e shot), </a:t>
            </a:r>
            <a:r>
              <a:rPr lang="el-GR" dirty="0" smtClean="0"/>
              <a:t>δηλαδή δύο </a:t>
            </a:r>
            <a:r>
              <a:rPr lang="el-GR" dirty="0"/>
              <a:t>ή περισσότερα πλάνα που μοντάρονται μαζί και εναλλάσσουν πρόσωπα, συνήθως σε μια συζήτηση, δείχνοντας πρώτα τη μια άκρη της γραμμής των 180ο και έπειτα την </a:t>
            </a:r>
            <a:r>
              <a:rPr lang="el-GR" dirty="0" smtClean="0"/>
              <a:t>άλλη</a:t>
            </a:r>
          </a:p>
          <a:p>
            <a:r>
              <a:rPr lang="el-GR" dirty="0" smtClean="0"/>
              <a:t> </a:t>
            </a:r>
            <a:r>
              <a:rPr lang="el-GR" dirty="0"/>
              <a:t>Συνηθίζονται και καδραρίσματα </a:t>
            </a:r>
            <a:r>
              <a:rPr lang="el-GR" dirty="0" smtClean="0"/>
              <a:t>αμόρσες, δηλαδή </a:t>
            </a:r>
            <a:r>
              <a:rPr lang="el-GR" dirty="0"/>
              <a:t>πάνω από τον </a:t>
            </a:r>
            <a:r>
              <a:rPr lang="el-GR" dirty="0" smtClean="0"/>
              <a:t>ώμο</a:t>
            </a:r>
            <a:endParaRPr lang="el-GR" dirty="0"/>
          </a:p>
        </p:txBody>
      </p:sp>
    </p:spTree>
    <p:extLst>
      <p:ext uri="{BB962C8B-B14F-4D97-AF65-F5344CB8AC3E}">
        <p14:creationId xmlns:p14="http://schemas.microsoft.com/office/powerpoint/2010/main" val="2531354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3330" y="620688"/>
            <a:ext cx="6983046" cy="5045763"/>
          </a:xfrm>
          <a:prstGeom prst="rect">
            <a:avLst/>
          </a:prstGeom>
        </p:spPr>
      </p:pic>
    </p:spTree>
    <p:extLst>
      <p:ext uri="{BB962C8B-B14F-4D97-AF65-F5344CB8AC3E}">
        <p14:creationId xmlns:p14="http://schemas.microsoft.com/office/powerpoint/2010/main" val="1434225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ΡΑΚΟΡ ΒΛΕΜΜΑΤΩΝ</a:t>
            </a:r>
            <a:endParaRPr lang="el-GR" dirty="0"/>
          </a:p>
        </p:txBody>
      </p:sp>
      <p:sp>
        <p:nvSpPr>
          <p:cNvPr id="3" name="Content Placeholder 2"/>
          <p:cNvSpPr>
            <a:spLocks noGrp="1"/>
          </p:cNvSpPr>
          <p:nvPr>
            <p:ph idx="1"/>
          </p:nvPr>
        </p:nvSpPr>
        <p:spPr/>
        <p:txBody>
          <a:bodyPr>
            <a:normAutofit fontScale="85000" lnSpcReduction="10000"/>
          </a:bodyPr>
          <a:lstStyle/>
          <a:p>
            <a:r>
              <a:rPr lang="el-GR" dirty="0"/>
              <a:t>Ρακόρ βλεμμάτων ή κατ στον </a:t>
            </a:r>
            <a:r>
              <a:rPr lang="el-GR" dirty="0" smtClean="0"/>
              <a:t>άξονα</a:t>
            </a:r>
            <a:r>
              <a:rPr lang="en-US" dirty="0" smtClean="0"/>
              <a:t> (</a:t>
            </a:r>
            <a:r>
              <a:rPr lang="en-US" dirty="0"/>
              <a:t>E</a:t>
            </a:r>
            <a:r>
              <a:rPr lang="en-US" dirty="0" smtClean="0"/>
              <a:t>yeline Match)</a:t>
            </a:r>
          </a:p>
          <a:p>
            <a:r>
              <a:rPr lang="el-GR" dirty="0" smtClean="0"/>
              <a:t>Κόψιμο </a:t>
            </a:r>
            <a:r>
              <a:rPr lang="el-GR" dirty="0"/>
              <a:t>που υπακούει στην αρχή του νοητού άξονα: </a:t>
            </a:r>
            <a:endParaRPr lang="en-US" dirty="0" smtClean="0"/>
          </a:p>
          <a:p>
            <a:r>
              <a:rPr lang="en-US" dirty="0"/>
              <a:t>T</a:t>
            </a:r>
            <a:r>
              <a:rPr lang="el-GR" dirty="0" smtClean="0"/>
              <a:t>ο </a:t>
            </a:r>
            <a:r>
              <a:rPr lang="el-GR" dirty="0"/>
              <a:t>πρώτο πλάνο δείχνει ένα πρόσωπο που κοιτάει </a:t>
            </a:r>
            <a:r>
              <a:rPr lang="el-GR" dirty="0" smtClean="0"/>
              <a:t>κάτι που βρίσκεται εκτός </a:t>
            </a:r>
            <a:r>
              <a:rPr lang="el-GR" dirty="0"/>
              <a:t>οθόνης </a:t>
            </a:r>
            <a:r>
              <a:rPr lang="el-GR" dirty="0" smtClean="0"/>
              <a:t>ενώ </a:t>
            </a:r>
            <a:r>
              <a:rPr lang="el-GR" dirty="0"/>
              <a:t>το δεύτερο </a:t>
            </a:r>
            <a:r>
              <a:rPr lang="el-GR" dirty="0" smtClean="0"/>
              <a:t>μας δείχνει τι κοιτάει. Σε κανένα από τα δύο πλάνα δεν είναι παρόντες και ο παρατηρητής και το αντικείμενο</a:t>
            </a:r>
          </a:p>
          <a:p>
            <a:r>
              <a:rPr lang="el-GR" dirty="0" smtClean="0"/>
              <a:t>Αν </a:t>
            </a:r>
            <a:r>
              <a:rPr lang="el-GR" dirty="0"/>
              <a:t>ο χαρακτήρας κοιτάζει αριστερά, το επόμενο πλάνο θα πρέπει να υπονοεί πως </a:t>
            </a:r>
            <a:r>
              <a:rPr lang="el-GR" dirty="0" smtClean="0"/>
              <a:t>το </a:t>
            </a:r>
            <a:r>
              <a:rPr lang="el-GR" dirty="0"/>
              <a:t>ίδιο αυτό πρόσωπο βρίσκεται δεξιά εκτός οθόνης</a:t>
            </a:r>
          </a:p>
        </p:txBody>
      </p:sp>
    </p:spTree>
    <p:extLst>
      <p:ext uri="{BB962C8B-B14F-4D97-AF65-F5344CB8AC3E}">
        <p14:creationId xmlns:p14="http://schemas.microsoft.com/office/powerpoint/2010/main" val="2754050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ΥΠΟΚΕΙΜΕΝΙΚΟ ΚΟΨΙΜΟ</a:t>
            </a:r>
            <a:endParaRPr lang="el-GR"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3608" y="1484784"/>
            <a:ext cx="6600287" cy="4336651"/>
          </a:xfrm>
        </p:spPr>
      </p:pic>
    </p:spTree>
    <p:extLst>
      <p:ext uri="{BB962C8B-B14F-4D97-AF65-F5344CB8AC3E}">
        <p14:creationId xmlns:p14="http://schemas.microsoft.com/office/powerpoint/2010/main" val="3800063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ΚΑΤ ΣΤΗΝ ΚΙΝΗΣΗ</a:t>
            </a:r>
            <a:endParaRPr lang="el-GR" dirty="0"/>
          </a:p>
        </p:txBody>
      </p:sp>
      <p:sp>
        <p:nvSpPr>
          <p:cNvPr id="3" name="Content Placeholder 2"/>
          <p:cNvSpPr>
            <a:spLocks noGrp="1"/>
          </p:cNvSpPr>
          <p:nvPr>
            <p:ph idx="1"/>
          </p:nvPr>
        </p:nvSpPr>
        <p:spPr/>
        <p:txBody>
          <a:bodyPr/>
          <a:lstStyle/>
          <a:p>
            <a:r>
              <a:rPr lang="el-GR" dirty="0"/>
              <a:t>Σύζευξη πάνω στη δράση ή κατ στην κίνηση (match on </a:t>
            </a:r>
            <a:r>
              <a:rPr lang="el-GR" dirty="0" smtClean="0"/>
              <a:t>action)</a:t>
            </a:r>
          </a:p>
          <a:p>
            <a:r>
              <a:rPr lang="el-GR" dirty="0" smtClean="0"/>
              <a:t>Κόψιμο </a:t>
            </a:r>
            <a:r>
              <a:rPr lang="el-GR" dirty="0"/>
              <a:t>συνέχειας που ενώνει δύο διαφορετικές οπτικές της ίδιας πράξης κατά την κίνηση, κάνοντας αυτήν να φαίνεται </a:t>
            </a:r>
            <a:r>
              <a:rPr lang="el-GR" dirty="0" smtClean="0"/>
              <a:t>συνεχιζόμενη</a:t>
            </a:r>
            <a:endParaRPr lang="el-GR" dirty="0"/>
          </a:p>
        </p:txBody>
      </p:sp>
    </p:spTree>
    <p:extLst>
      <p:ext uri="{BB962C8B-B14F-4D97-AF65-F5344CB8AC3E}">
        <p14:creationId xmlns:p14="http://schemas.microsoft.com/office/powerpoint/2010/main" val="2049466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ΑΝΑΛΥΤΙΚΟ ΝΤΕΚΟΥΠΑΖ</a:t>
            </a:r>
            <a:endParaRPr lang="el-GR" dirty="0"/>
          </a:p>
        </p:txBody>
      </p:sp>
      <p:sp>
        <p:nvSpPr>
          <p:cNvPr id="3" name="Content Placeholder 2"/>
          <p:cNvSpPr>
            <a:spLocks noGrp="1"/>
          </p:cNvSpPr>
          <p:nvPr>
            <p:ph idx="1"/>
          </p:nvPr>
        </p:nvSpPr>
        <p:spPr/>
        <p:txBody>
          <a:bodyPr>
            <a:normAutofit/>
          </a:bodyPr>
          <a:lstStyle/>
          <a:p>
            <a:r>
              <a:rPr lang="el-GR" dirty="0"/>
              <a:t>Αναλυτικό ντεκουπάζ από ένα πλάνο εδραίωσης του χώρου σε κοντινότερα </a:t>
            </a:r>
            <a:r>
              <a:rPr lang="el-GR" dirty="0" smtClean="0"/>
              <a:t>πλάνα</a:t>
            </a:r>
          </a:p>
          <a:p>
            <a:r>
              <a:rPr lang="el-GR" dirty="0"/>
              <a:t>(Αναλυτικό ντεκουπάζ= αναλυτικά κοντινότερα επιμέρους πλάνα ενός γενικότερου)</a:t>
            </a:r>
          </a:p>
          <a:p>
            <a:r>
              <a:rPr lang="el-GR" dirty="0" smtClean="0"/>
              <a:t>Το </a:t>
            </a:r>
            <a:r>
              <a:rPr lang="el-GR" dirty="0"/>
              <a:t>αναλυτικό ντεκουπάζ, με τη συνδρομή του καδραρίσματος και της ηθοποιίας, κατευθύνει την προσοχή μας στην </a:t>
            </a:r>
            <a:r>
              <a:rPr lang="el-GR" dirty="0" smtClean="0"/>
              <a:t>αφήγηση</a:t>
            </a:r>
            <a:endParaRPr lang="el-GR" dirty="0"/>
          </a:p>
        </p:txBody>
      </p:sp>
    </p:spTree>
    <p:extLst>
      <p:ext uri="{BB962C8B-B14F-4D97-AF65-F5344CB8AC3E}">
        <p14:creationId xmlns:p14="http://schemas.microsoft.com/office/powerpoint/2010/main" val="4215706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ΨΕΥΔΟΚΟΨΙΜΟ</a:t>
            </a:r>
            <a:endParaRPr lang="el-GR" dirty="0"/>
          </a:p>
        </p:txBody>
      </p:sp>
      <p:sp>
        <p:nvSpPr>
          <p:cNvPr id="3" name="Content Placeholder 2"/>
          <p:cNvSpPr>
            <a:spLocks noGrp="1"/>
          </p:cNvSpPr>
          <p:nvPr>
            <p:ph idx="1"/>
          </p:nvPr>
        </p:nvSpPr>
        <p:spPr/>
        <p:txBody>
          <a:bodyPr>
            <a:normAutofit fontScale="92500" lnSpcReduction="10000"/>
          </a:bodyPr>
          <a:lstStyle/>
          <a:p>
            <a:r>
              <a:rPr lang="el-GR" dirty="0" smtClean="0"/>
              <a:t>Ορισμένες φορές ένας σκηνοθέτης, ενδέχεται να μην έχει απόλυτη συνέχεια από πλάνο σε πλάνο επειδή έχει συνθέσει το κάθε πλάνο για συγκεκριμένους λόγους</a:t>
            </a:r>
          </a:p>
          <a:p>
            <a:r>
              <a:rPr lang="el-GR" dirty="0" smtClean="0"/>
              <a:t>Δεδομένου ότι το σύστημα των 180</a:t>
            </a:r>
            <a:r>
              <a:rPr lang="el-GR" baseline="30000" dirty="0" smtClean="0"/>
              <a:t>ο</a:t>
            </a:r>
            <a:r>
              <a:rPr lang="el-GR" dirty="0" smtClean="0"/>
              <a:t> δίνει έμφαση στην αφηγηματική αιτιότητα, ο σκηνοθέτης διαθέτει κάποια ελευθερία να «κλέψει» στη μιζανσέν από πλάνο σε πλάνο, δηλαδή να μην ταιριάξει ελαφρώς τις θέσεις των χαρακτήρων ή των αντικειμένων</a:t>
            </a:r>
            <a:endParaRPr lang="el-GR" dirty="0"/>
          </a:p>
        </p:txBody>
      </p:sp>
    </p:spTree>
    <p:extLst>
      <p:ext uri="{BB962C8B-B14F-4D97-AF65-F5344CB8AC3E}">
        <p14:creationId xmlns:p14="http://schemas.microsoft.com/office/powerpoint/2010/main" val="4192880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ΜΟΝΤΑΖ ΣΥΝΕΧΕΙΑΣ</a:t>
            </a:r>
            <a:endParaRPr lang="el-GR" dirty="0"/>
          </a:p>
        </p:txBody>
      </p:sp>
      <p:sp>
        <p:nvSpPr>
          <p:cNvPr id="3" name="Content Placeholder 2"/>
          <p:cNvSpPr>
            <a:spLocks noGrp="1"/>
          </p:cNvSpPr>
          <p:nvPr>
            <p:ph idx="1"/>
          </p:nvPr>
        </p:nvSpPr>
        <p:spPr/>
        <p:txBody>
          <a:bodyPr>
            <a:normAutofit fontScale="85000" lnSpcReduction="10000"/>
          </a:bodyPr>
          <a:lstStyle/>
          <a:p>
            <a:r>
              <a:rPr lang="el-GR" dirty="0" smtClean="0"/>
              <a:t>Διασφαλίζει την αφηγηματική συνέχεια προσπαθώντας να μη διασπά την προσοχή του θεατή. </a:t>
            </a:r>
          </a:p>
          <a:p>
            <a:r>
              <a:rPr lang="el-GR" dirty="0" smtClean="0"/>
              <a:t>Το σύστημα συνέχειας παράγει μια ομαλή ροή από πλάνο σε πλάνο</a:t>
            </a:r>
          </a:p>
          <a:p>
            <a:r>
              <a:rPr lang="el-GR" dirty="0" smtClean="0"/>
              <a:t>Ειδικότερα (σε σχέση με τις 4 διαστάσεις του μοντάζ): Διατηρείται η συνέχεια των γραφιστικών ιδιοτήτων από πλάνο σε πλάνο (συμμετρία, φωτισμός κλπ). Ο ρυθμός του μοντάζ βασίζεται στην παραδοχή πως τα σύντομα πλάνα θα είναι τα κοντινά. Έχουμε συνέχεια του χώρου με το σύστημα των 180</a:t>
            </a:r>
            <a:r>
              <a:rPr lang="el-GR" baseline="30000" dirty="0" smtClean="0"/>
              <a:t>ο</a:t>
            </a:r>
            <a:r>
              <a:rPr lang="el-GR" dirty="0" smtClean="0"/>
              <a:t> . Έχουμε χρονική συνέχεια</a:t>
            </a:r>
            <a:endParaRPr lang="el-GR" dirty="0"/>
          </a:p>
        </p:txBody>
      </p:sp>
    </p:spTree>
    <p:extLst>
      <p:ext uri="{BB962C8B-B14F-4D97-AF65-F5344CB8AC3E}">
        <p14:creationId xmlns:p14="http://schemas.microsoft.com/office/powerpoint/2010/main" val="12561936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79712" y="188640"/>
            <a:ext cx="5112568" cy="6410998"/>
          </a:xfrm>
        </p:spPr>
      </p:pic>
    </p:spTree>
    <p:extLst>
      <p:ext uri="{BB962C8B-B14F-4D97-AF65-F5344CB8AC3E}">
        <p14:creationId xmlns:p14="http://schemas.microsoft.com/office/powerpoint/2010/main" val="40923295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Με τις τακτικές αυτές ο χώρος σταθεροποιείται και αναγνωρίζουμε τη θέση των χαρακτήρων, ακόμη κι αν δεν βρίσκονται στο ίδιο </a:t>
            </a:r>
            <a:r>
              <a:rPr lang="el-GR" dirty="0" smtClean="0"/>
              <a:t>καρέ</a:t>
            </a:r>
          </a:p>
          <a:p>
            <a:r>
              <a:rPr lang="el-GR" dirty="0"/>
              <a:t>Το βασικό σχήμα που ακολουθείται είναι: εδραίωση, ντεκουπάζ, επανεδραίωση</a:t>
            </a:r>
          </a:p>
        </p:txBody>
      </p:sp>
    </p:spTree>
    <p:extLst>
      <p:ext uri="{BB962C8B-B14F-4D97-AF65-F5344CB8AC3E}">
        <p14:creationId xmlns:p14="http://schemas.microsoft.com/office/powerpoint/2010/main" val="35642978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Το σχήμα αυτό συμβάλει αποφασιστικά στην προώθηση της αφήγησης (μαθαίνουμε το σκηνικό χώρο, τους πρωταγωνιστές, τις διαθέσεις τους) και παρακινεί το θεατή να παρακολουθεί τη συνέχεια της αφήγησης, </a:t>
            </a:r>
            <a:r>
              <a:rPr lang="el-GR" dirty="0" smtClean="0"/>
              <a:t>λησμονώντας </a:t>
            </a:r>
            <a:r>
              <a:rPr lang="el-GR" dirty="0"/>
              <a:t>ότι υπάρχουν τα κοψίματα, οι εναλλαγές πλάνων και τα άλλα στοιχεία του μοντάζ</a:t>
            </a:r>
          </a:p>
        </p:txBody>
      </p:sp>
    </p:spTree>
    <p:extLst>
      <p:ext uri="{BB962C8B-B14F-4D97-AF65-F5344CB8AC3E}">
        <p14:creationId xmlns:p14="http://schemas.microsoft.com/office/powerpoint/2010/main" val="1381053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Το μοντάζ υποτάσσει το χώρο στη δράση και η αφηγηματική συνέχεια διατηρείται, ακόμη και κάθε φορά που, αναπόφευκτα, η γραμμή των </a:t>
            </a:r>
            <a:r>
              <a:rPr lang="el-GR" dirty="0" smtClean="0"/>
              <a:t>180</a:t>
            </a:r>
            <a:r>
              <a:rPr lang="el-GR" baseline="30000" dirty="0" smtClean="0"/>
              <a:t>ο</a:t>
            </a:r>
            <a:r>
              <a:rPr lang="el-GR" dirty="0" smtClean="0"/>
              <a:t>  </a:t>
            </a:r>
            <a:r>
              <a:rPr lang="el-GR" dirty="0"/>
              <a:t>μετατοπίζεται στη διάρκεια μιας σκηνής, οπότε ο </a:t>
            </a:r>
            <a:r>
              <a:rPr lang="el-GR" dirty="0" smtClean="0"/>
              <a:t>κινηματογραφιστής </a:t>
            </a:r>
            <a:r>
              <a:rPr lang="el-GR" dirty="0"/>
              <a:t>χρειάζεται να επανεδραιώσει ένα νέο άξονα</a:t>
            </a:r>
          </a:p>
        </p:txBody>
      </p:sp>
    </p:spTree>
    <p:extLst>
      <p:ext uri="{BB962C8B-B14F-4D97-AF65-F5344CB8AC3E}">
        <p14:creationId xmlns:p14="http://schemas.microsoft.com/office/powerpoint/2010/main" val="39846217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a:t>Το μοντάζ συνέχειας εφοδιάζει την αφήγηση με μεγάλο εύρος γνώσεων (πχ ένα κόψιμο μας μεταφέρει σε οποιοδήποτε σημείο, στη σωστή πλευρά του άξονα</a:t>
            </a:r>
            <a:r>
              <a:rPr lang="el-GR" dirty="0" smtClean="0"/>
              <a:t>)</a:t>
            </a:r>
          </a:p>
          <a:p>
            <a:r>
              <a:rPr lang="el-GR" dirty="0" smtClean="0"/>
              <a:t>Δημιουργεί </a:t>
            </a:r>
            <a:r>
              <a:rPr lang="el-GR" dirty="0"/>
              <a:t>την παντογνωσία του θεατή, ιδίως όταν γίνεται χρήση του παράλληλου μοντάζ, το οποίο παρέχει απεριόριστη πρόσβαση σε αιτιώδεις χωρικές και χρονικές πληροφορίες</a:t>
            </a:r>
          </a:p>
        </p:txBody>
      </p:sp>
    </p:spTree>
    <p:extLst>
      <p:ext uri="{BB962C8B-B14F-4D97-AF65-F5344CB8AC3E}">
        <p14:creationId xmlns:p14="http://schemas.microsoft.com/office/powerpoint/2010/main" val="23630316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ΠΑΡΑΛΛΗΛΟ ΜΟΝΤΑΖ ΣΤΟ ΣΥΣΤΗΜΑ ΣΥΝΕΧΕΙΑΣ</a:t>
            </a:r>
            <a:endParaRPr lang="el-GR" dirty="0"/>
          </a:p>
        </p:txBody>
      </p:sp>
      <p:sp>
        <p:nvSpPr>
          <p:cNvPr id="3" name="Content Placeholder 2"/>
          <p:cNvSpPr>
            <a:spLocks noGrp="1"/>
          </p:cNvSpPr>
          <p:nvPr>
            <p:ph idx="1"/>
          </p:nvPr>
        </p:nvSpPr>
        <p:spPr/>
        <p:txBody>
          <a:bodyPr/>
          <a:lstStyle/>
          <a:p>
            <a:r>
              <a:rPr lang="el-GR" dirty="0"/>
              <a:t>Το παράλληλο μοντάζ (</a:t>
            </a:r>
            <a:r>
              <a:rPr lang="el-GR" dirty="0" err="1"/>
              <a:t>crosscutting</a:t>
            </a:r>
            <a:r>
              <a:rPr lang="el-GR" dirty="0"/>
              <a:t>), αν και δημιουργεί κάποια ασυνέχεια χώρου δίνοντας πλάνα από διαφορετικά μέρη, στην περίπτωση του μοντάζ συνέχειας συνδέει τη δράση δημιουργώντας μια αίσθηση αιτίου – αιτιατού, συνυφαίνει διαφορετικά νήματα δράσης, παρέχει μεγάλο εύρος πληροφοριών, παράγει σασπένς και δημιουργεί παραλληλίες</a:t>
            </a:r>
          </a:p>
        </p:txBody>
      </p:sp>
    </p:spTree>
    <p:extLst>
      <p:ext uri="{BB962C8B-B14F-4D97-AF65-F5344CB8AC3E}">
        <p14:creationId xmlns:p14="http://schemas.microsoft.com/office/powerpoint/2010/main" val="34109120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ΑΛΛΕΣ ΔΥΝΑΤΟΤΗΤΕΣ ΕΚΤΟΣ ΑΠΌ ΤΟ ΜΟΝΤΑΖ ΣΥΝΕΧΕΙΑΣ</a:t>
            </a:r>
            <a:endParaRPr lang="el-GR" dirty="0"/>
          </a:p>
        </p:txBody>
      </p:sp>
      <p:sp>
        <p:nvSpPr>
          <p:cNvPr id="3" name="Content Placeholder 2"/>
          <p:cNvSpPr>
            <a:spLocks noGrp="1"/>
          </p:cNvSpPr>
          <p:nvPr>
            <p:ph idx="1"/>
          </p:nvPr>
        </p:nvSpPr>
        <p:spPr/>
        <p:txBody>
          <a:bodyPr/>
          <a:lstStyle/>
          <a:p>
            <a:r>
              <a:rPr lang="el-GR" b="1" dirty="0" smtClean="0"/>
              <a:t>1)Γραφιστικές </a:t>
            </a:r>
            <a:r>
              <a:rPr lang="el-GR" b="1" dirty="0"/>
              <a:t>και Ρυθμικές δυνατότητες</a:t>
            </a:r>
          </a:p>
          <a:p>
            <a:r>
              <a:rPr lang="el-GR" dirty="0"/>
              <a:t>Το αφήγημα σε δευτερεύουσα θέση ως προς το αμιγώς ρυθμικό ή γραφιστικό </a:t>
            </a:r>
            <a:r>
              <a:rPr lang="el-GR" dirty="0" smtClean="0"/>
              <a:t>μοντάζ</a:t>
            </a:r>
          </a:p>
          <a:p>
            <a:r>
              <a:rPr lang="el-GR" dirty="0"/>
              <a:t>2) </a:t>
            </a:r>
            <a:r>
              <a:rPr lang="el-GR" b="1" dirty="0"/>
              <a:t>Ασυνέχεια του χώρου και του </a:t>
            </a:r>
            <a:r>
              <a:rPr lang="el-GR" b="1" dirty="0" smtClean="0"/>
              <a:t>χρόνου</a:t>
            </a:r>
          </a:p>
          <a:p>
            <a:r>
              <a:rPr lang="el-GR" dirty="0"/>
              <a:t>Η συνέχεια του χώρου με αμφισημία (πχ κόψιμο με ήρωες εκτός της ιστορίας, </a:t>
            </a:r>
            <a:r>
              <a:rPr lang="el-GR" dirty="0" smtClean="0"/>
              <a:t>όπως στην ταινία </a:t>
            </a:r>
            <a:r>
              <a:rPr lang="el-GR" i="1" dirty="0" smtClean="0"/>
              <a:t>Στον Θείο μου από την Αμερική </a:t>
            </a:r>
            <a:r>
              <a:rPr lang="el-GR" dirty="0" smtClean="0"/>
              <a:t>του Ρεναί</a:t>
            </a:r>
            <a:endParaRPr lang="el-GR" i="1" dirty="0" smtClean="0"/>
          </a:p>
          <a:p>
            <a:endParaRPr lang="el-GR" dirty="0"/>
          </a:p>
        </p:txBody>
      </p:sp>
    </p:spTree>
    <p:extLst>
      <p:ext uri="{BB962C8B-B14F-4D97-AF65-F5344CB8AC3E}">
        <p14:creationId xmlns:p14="http://schemas.microsoft.com/office/powerpoint/2010/main" val="15312946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360</a:t>
            </a:r>
            <a:r>
              <a:rPr lang="el-GR" baseline="30000" dirty="0" smtClean="0"/>
              <a:t>ο</a:t>
            </a:r>
            <a:r>
              <a:rPr lang="el-GR" dirty="0" smtClean="0"/>
              <a:t> ΣΤΟΝ ΧΩΡΟ</a:t>
            </a:r>
            <a:endParaRPr lang="el-GR" dirty="0"/>
          </a:p>
        </p:txBody>
      </p:sp>
      <p:sp>
        <p:nvSpPr>
          <p:cNvPr id="3" name="Content Placeholder 2"/>
          <p:cNvSpPr>
            <a:spLocks noGrp="1"/>
          </p:cNvSpPr>
          <p:nvPr>
            <p:ph idx="1"/>
          </p:nvPr>
        </p:nvSpPr>
        <p:spPr/>
        <p:txBody>
          <a:bodyPr/>
          <a:lstStyle/>
          <a:p>
            <a:r>
              <a:rPr lang="el-GR" dirty="0"/>
              <a:t>Ασυνεχές μοντάζ </a:t>
            </a:r>
            <a:r>
              <a:rPr lang="el-GR" dirty="0" smtClean="0"/>
              <a:t>360</a:t>
            </a:r>
            <a:r>
              <a:rPr lang="el-GR" baseline="30000" dirty="0" smtClean="0"/>
              <a:t>ο</a:t>
            </a:r>
            <a:r>
              <a:rPr lang="el-GR" dirty="0" smtClean="0"/>
              <a:t>  </a:t>
            </a:r>
            <a:r>
              <a:rPr lang="el-GR" dirty="0"/>
              <a:t>στο </a:t>
            </a:r>
            <a:r>
              <a:rPr lang="el-GR" dirty="0" smtClean="0"/>
              <a:t>χώρο</a:t>
            </a:r>
          </a:p>
          <a:p>
            <a:r>
              <a:rPr lang="el-GR" dirty="0" smtClean="0"/>
              <a:t>Η </a:t>
            </a:r>
            <a:r>
              <a:rPr lang="el-GR" dirty="0"/>
              <a:t>δράση είναι ένα σημείο στο κέντρο ενός κύκλου με μη σταθερό χώρο, μη σταθερή σκηνική κατεύθυνση και διαταραγμένα ρακόρ βλεμμάτων</a:t>
            </a:r>
          </a:p>
        </p:txBody>
      </p:sp>
    </p:spTree>
    <p:extLst>
      <p:ext uri="{BB962C8B-B14F-4D97-AF65-F5344CB8AC3E}">
        <p14:creationId xmlns:p14="http://schemas.microsoft.com/office/powerpoint/2010/main" val="26936523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ΑΠΟΤΟΜΟ ΑΛΜΑ</a:t>
            </a:r>
            <a:endParaRPr lang="el-GR" dirty="0"/>
          </a:p>
        </p:txBody>
      </p:sp>
      <p:sp>
        <p:nvSpPr>
          <p:cNvPr id="3" name="Content Placeholder 2"/>
          <p:cNvSpPr>
            <a:spLocks noGrp="1"/>
          </p:cNvSpPr>
          <p:nvPr>
            <p:ph idx="1"/>
          </p:nvPr>
        </p:nvSpPr>
        <p:spPr/>
        <p:txBody>
          <a:bodyPr/>
          <a:lstStyle/>
          <a:p>
            <a:r>
              <a:rPr lang="el-GR" dirty="0"/>
              <a:t>Η συστηματική χρήση του </a:t>
            </a:r>
            <a:r>
              <a:rPr lang="el-GR" b="1" dirty="0"/>
              <a:t>απότομου άλματος </a:t>
            </a:r>
            <a:r>
              <a:rPr lang="el-GR" dirty="0" smtClean="0"/>
              <a:t>(</a:t>
            </a:r>
            <a:r>
              <a:rPr lang="en-US" dirty="0" smtClean="0"/>
              <a:t>jump cut</a:t>
            </a:r>
            <a:r>
              <a:rPr lang="el-GR" dirty="0" smtClean="0"/>
              <a:t>) που </a:t>
            </a:r>
            <a:r>
              <a:rPr lang="el-GR" dirty="0"/>
              <a:t>παραβιάζει τη χωρική, χρονική και γραφιστική συνέχεια. Τα κοψίματα αυτά δεν ρέουν ομαλά και αποπροσανατολίζουν </a:t>
            </a:r>
            <a:r>
              <a:rPr lang="el-GR" dirty="0" smtClean="0"/>
              <a:t>το </a:t>
            </a:r>
            <a:r>
              <a:rPr lang="el-GR" dirty="0"/>
              <a:t>θεατή, πχ στην ταινία με Κομμένη την ανάσα του Γκοντάρ</a:t>
            </a:r>
          </a:p>
        </p:txBody>
      </p:sp>
    </p:spTree>
    <p:extLst>
      <p:ext uri="{BB962C8B-B14F-4D97-AF65-F5344CB8AC3E}">
        <p14:creationId xmlns:p14="http://schemas.microsoft.com/office/powerpoint/2010/main" val="21308898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ΜΗ ΔΙΗΓΗΤΙΚΟ ΕΜΒΟΛΙΜΟ ΠΛΑΝΟ</a:t>
            </a:r>
            <a:endParaRPr lang="el-GR" dirty="0"/>
          </a:p>
        </p:txBody>
      </p:sp>
      <p:sp>
        <p:nvSpPr>
          <p:cNvPr id="3" name="Content Placeholder 2"/>
          <p:cNvSpPr>
            <a:spLocks noGrp="1"/>
          </p:cNvSpPr>
          <p:nvPr>
            <p:ph idx="1"/>
          </p:nvPr>
        </p:nvSpPr>
        <p:spPr/>
        <p:txBody>
          <a:bodyPr/>
          <a:lstStyle/>
          <a:p>
            <a:r>
              <a:rPr lang="el-GR" dirty="0"/>
              <a:t>Μη διηγητικό εμβόλιμο </a:t>
            </a:r>
            <a:r>
              <a:rPr lang="el-GR" dirty="0" smtClean="0"/>
              <a:t>πλάνο </a:t>
            </a:r>
          </a:p>
          <a:p>
            <a:r>
              <a:rPr lang="el-GR" dirty="0"/>
              <a:t>Π</a:t>
            </a:r>
            <a:r>
              <a:rPr lang="el-GR" dirty="0" smtClean="0"/>
              <a:t>λάνο </a:t>
            </a:r>
            <a:r>
              <a:rPr lang="el-GR" dirty="0"/>
              <a:t>ή σειρά από πλάνα που παρεμβάλλονται σε μια σεκάνς, και δείχνουν αντικείμενα που μοιάζουν να βρίσκονται εκτός του χώρου </a:t>
            </a:r>
            <a:r>
              <a:rPr lang="el-GR" dirty="0" smtClean="0"/>
              <a:t>αφήγησης </a:t>
            </a:r>
          </a:p>
          <a:p>
            <a:r>
              <a:rPr lang="el-GR" dirty="0" smtClean="0"/>
              <a:t>Διαταράσσει </a:t>
            </a:r>
            <a:r>
              <a:rPr lang="el-GR" dirty="0"/>
              <a:t>και αποδυναμώνει την αφηγηματική συνέχεια, αιφνίδια ή εντελώς</a:t>
            </a:r>
          </a:p>
        </p:txBody>
      </p:sp>
    </p:spTree>
    <p:extLst>
      <p:ext uri="{BB962C8B-B14F-4D97-AF65-F5344CB8AC3E}">
        <p14:creationId xmlns:p14="http://schemas.microsoft.com/office/powerpoint/2010/main" val="3570224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ΤΟ ΣΥΣΤΗΜΑ ΤΩΝ 180</a:t>
            </a:r>
            <a:r>
              <a:rPr lang="el-GR" baseline="30000" dirty="0" smtClean="0"/>
              <a:t>Ο</a:t>
            </a:r>
            <a:r>
              <a:rPr lang="el-GR" dirty="0" smtClean="0"/>
              <a:t> ΣΤΟ ΧΩΡΟ</a:t>
            </a:r>
            <a:endParaRPr lang="el-GR" dirty="0"/>
          </a:p>
        </p:txBody>
      </p:sp>
      <p:sp>
        <p:nvSpPr>
          <p:cNvPr id="3" name="Content Placeholder 2"/>
          <p:cNvSpPr>
            <a:spLocks noGrp="1"/>
          </p:cNvSpPr>
          <p:nvPr>
            <p:ph idx="1"/>
          </p:nvPr>
        </p:nvSpPr>
        <p:spPr/>
        <p:txBody>
          <a:bodyPr/>
          <a:lstStyle/>
          <a:p>
            <a:r>
              <a:rPr lang="el-GR" dirty="0" smtClean="0"/>
              <a:t>Η δράση κυλά κατά μήκος ενός διακριτού νοητού άξονα που ορίζει ένα ημικύκλιο ή μια περιοχή 180</a:t>
            </a:r>
            <a:r>
              <a:rPr lang="el-GR" baseline="30000" dirty="0" smtClean="0"/>
              <a:t>ο</a:t>
            </a:r>
            <a:r>
              <a:rPr lang="el-GR" dirty="0" smtClean="0"/>
              <a:t>  μέσα στην οποία τοποθετείται η κάμερα λήψης</a:t>
            </a:r>
          </a:p>
          <a:p>
            <a:r>
              <a:rPr lang="el-GR" dirty="0" smtClean="0"/>
              <a:t>Ο </a:t>
            </a:r>
            <a:r>
              <a:rPr lang="el-GR" dirty="0" err="1" smtClean="0"/>
              <a:t>κιν</a:t>
            </a:r>
            <a:r>
              <a:rPr lang="el-GR" dirty="0" smtClean="0"/>
              <a:t>/</a:t>
            </a:r>
            <a:r>
              <a:rPr lang="el-GR" dirty="0" err="1" smtClean="0"/>
              <a:t>στής</a:t>
            </a:r>
            <a:r>
              <a:rPr lang="el-GR" dirty="0" smtClean="0"/>
              <a:t> σχεδιάζει, </a:t>
            </a:r>
            <a:r>
              <a:rPr lang="el-GR" dirty="0" err="1" smtClean="0"/>
              <a:t>κιν</a:t>
            </a:r>
            <a:r>
              <a:rPr lang="el-GR" dirty="0" smtClean="0"/>
              <a:t>/</a:t>
            </a:r>
            <a:r>
              <a:rPr lang="el-GR" dirty="0" err="1" smtClean="0"/>
              <a:t>φεί</a:t>
            </a:r>
            <a:r>
              <a:rPr lang="el-GR" dirty="0" smtClean="0"/>
              <a:t> και μοντάρει τα πλάνα σεβόμενος αυτήν την ευθεία</a:t>
            </a:r>
            <a:endParaRPr lang="el-GR" dirty="0"/>
          </a:p>
        </p:txBody>
      </p:sp>
    </p:spTree>
    <p:extLst>
      <p:ext uri="{BB962C8B-B14F-4D97-AF65-F5344CB8AC3E}">
        <p14:creationId xmlns:p14="http://schemas.microsoft.com/office/powerpoint/2010/main" val="7738248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ΧΡΟΝΙΚΕΣ ΑΣΥΝΕΧΕΙΕΣ</a:t>
            </a:r>
            <a:endParaRPr lang="el-GR" dirty="0"/>
          </a:p>
        </p:txBody>
      </p:sp>
      <p:sp>
        <p:nvSpPr>
          <p:cNvPr id="3" name="Content Placeholder 2"/>
          <p:cNvSpPr>
            <a:spLocks noGrp="1"/>
          </p:cNvSpPr>
          <p:nvPr>
            <p:ph idx="1"/>
          </p:nvPr>
        </p:nvSpPr>
        <p:spPr/>
        <p:txBody>
          <a:bodyPr>
            <a:normAutofit/>
          </a:bodyPr>
          <a:lstStyle/>
          <a:p>
            <a:r>
              <a:rPr lang="el-GR" dirty="0" smtClean="0"/>
              <a:t>Χρονικές </a:t>
            </a:r>
            <a:r>
              <a:rPr lang="el-GR" dirty="0"/>
              <a:t>ασυνέχειες στη συχνότητα και τη </a:t>
            </a:r>
            <a:r>
              <a:rPr lang="el-GR" dirty="0" smtClean="0"/>
              <a:t>σειρά, </a:t>
            </a:r>
            <a:r>
              <a:rPr lang="el-GR" dirty="0"/>
              <a:t>με ανακάτεμα πλάνων κλπ με αποτέλεσμα την αναστολή των κανονικών μας προσδοκιών για την ιστορία και τον εξαναγκασμό μας στη συγκέντρωση της προσοχής πάνω στην ίδια τη διαδικασία </a:t>
            </a:r>
            <a:r>
              <a:rPr lang="el-GR" dirty="0" smtClean="0"/>
              <a:t>με την οποία συναρμόζεται η αφηγηματική δράση μιας ταινίας  </a:t>
            </a:r>
            <a:r>
              <a:rPr lang="el-GR" dirty="0"/>
              <a:t>πχ στην ταινία Ο Τρελός Πιερρό του Γκοντάρ</a:t>
            </a:r>
          </a:p>
        </p:txBody>
      </p:sp>
    </p:spTree>
    <p:extLst>
      <p:ext uri="{BB962C8B-B14F-4D97-AF65-F5344CB8AC3E}">
        <p14:creationId xmlns:p14="http://schemas.microsoft.com/office/powerpoint/2010/main" val="19621454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ΜΟΝΤΑΖ ΑΣΥΝΕΧΕΙΑΣ: ΟΚΤΩΒΡΗΣ</a:t>
            </a:r>
            <a:endParaRPr lang="el-GR" dirty="0"/>
          </a:p>
        </p:txBody>
      </p:sp>
      <p:sp>
        <p:nvSpPr>
          <p:cNvPr id="3" name="Content Placeholder 2"/>
          <p:cNvSpPr>
            <a:spLocks noGrp="1"/>
          </p:cNvSpPr>
          <p:nvPr>
            <p:ph idx="1"/>
          </p:nvPr>
        </p:nvSpPr>
        <p:spPr/>
        <p:txBody>
          <a:bodyPr>
            <a:normAutofit fontScale="92500"/>
          </a:bodyPr>
          <a:lstStyle/>
          <a:p>
            <a:r>
              <a:rPr lang="el-GR" dirty="0" smtClean="0"/>
              <a:t>Ο Αιζενστάιν αντιτάχθηκε εσκεμμένα στο μοντάζ συνέχειας</a:t>
            </a:r>
          </a:p>
          <a:p>
            <a:r>
              <a:rPr lang="el-GR" dirty="0" smtClean="0"/>
              <a:t>Έστηνε κινηματογραφούσε και έκοβε τις ταινίες του έτσι ώστε  να πετυχαίνει τη μέγιστη δυνατή σύγκρουση από πλάνο σε πλάνο</a:t>
            </a:r>
          </a:p>
          <a:p>
            <a:r>
              <a:rPr lang="el-GR" dirty="0" smtClean="0"/>
              <a:t>Πίστευε πως μόνο αν αναγκαστεί ο θεατής να συνθέσει αυτές τις συγκρούσεις, θα μπορέσει να μετάσχει στην ενεργό κατανόηση της ταινίας</a:t>
            </a:r>
            <a:endParaRPr lang="el-GR" dirty="0"/>
          </a:p>
        </p:txBody>
      </p:sp>
    </p:spTree>
    <p:extLst>
      <p:ext uri="{BB962C8B-B14F-4D97-AF65-F5344CB8AC3E}">
        <p14:creationId xmlns:p14="http://schemas.microsoft.com/office/powerpoint/2010/main" val="2173174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Για αυτό τον σκοπό ο Αιζενστάιν δημιούργησε τον </a:t>
            </a:r>
            <a:r>
              <a:rPr lang="el-GR" i="1" dirty="0" smtClean="0"/>
              <a:t>Οκτώβρη </a:t>
            </a:r>
            <a:r>
              <a:rPr lang="el-GR" dirty="0" smtClean="0"/>
              <a:t>χωρίς να δεσμεύεται από τη συμβατική δραματουργία</a:t>
            </a:r>
          </a:p>
          <a:p>
            <a:r>
              <a:rPr lang="el-GR" dirty="0" smtClean="0"/>
              <a:t>Οι ταινίες του Αιζενστάιν περιπλανώνται ελεύθερα μέσα στο χρόνο και το χώρο για να κατασκευάσουν ένα περίπλοκο σχηματισμό εικόνων που θα διεγείρουν τα συναισθήματα και τη σκέψη του θεατή</a:t>
            </a:r>
            <a:endParaRPr lang="el-GR" dirty="0"/>
          </a:p>
        </p:txBody>
      </p:sp>
    </p:spTree>
    <p:extLst>
      <p:ext uri="{BB962C8B-B14F-4D97-AF65-F5344CB8AC3E}">
        <p14:creationId xmlns:p14="http://schemas.microsoft.com/office/powerpoint/2010/main" val="596173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3500" y="566737"/>
            <a:ext cx="6477000" cy="5724525"/>
          </a:xfrm>
          <a:prstGeom prst="rect">
            <a:avLst/>
          </a:prstGeom>
        </p:spPr>
      </p:pic>
    </p:spTree>
    <p:extLst>
      <p:ext uri="{BB962C8B-B14F-4D97-AF65-F5344CB8AC3E}">
        <p14:creationId xmlns:p14="http://schemas.microsoft.com/office/powerpoint/2010/main" val="1648078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Θέλουμε να κινηματογραφήσουμε τον διάλογο δύο ανθρώπων που κάθονται ο ένας απέναντι από τον άλλο (όπως τους βλέπετε στην κάτοψη στην φωτογραφία). Άξονας είναι στην συγκεκριμένη περίπτωση η νοητή ευθεία που συνδέει τα βλέμματα των δύο ανθρώπων</a:t>
            </a:r>
            <a:endParaRPr lang="el-GR" dirty="0"/>
          </a:p>
        </p:txBody>
      </p:sp>
    </p:spTree>
    <p:extLst>
      <p:ext uri="{BB962C8B-B14F-4D97-AF65-F5344CB8AC3E}">
        <p14:creationId xmlns:p14="http://schemas.microsoft.com/office/powerpoint/2010/main" val="2184948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Ποιος είναι λοιπόν ο περιορισμός; Η κάμερα, σύμφωνα με τον κανόνα του άξονα (ή αλλιώς των 180 μοιρών) θα πρέπει πάντα να κινείται ή να αλλάζει θέσεις μόνο από την μία πλευρά του άξονα, όπως στο παράδειγμα στο ημικύκλιο που ορίζεται με βάση τον άξονα</a:t>
            </a:r>
          </a:p>
        </p:txBody>
      </p:sp>
    </p:spTree>
    <p:extLst>
      <p:ext uri="{BB962C8B-B14F-4D97-AF65-F5344CB8AC3E}">
        <p14:creationId xmlns:p14="http://schemas.microsoft.com/office/powerpoint/2010/main" val="3149427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Το σκεπτικό πίσω από τον κανόνα είναι η ανάγκη να έχουν πάντα τα δύο πρόσωπα την ίδια χωροταξική σχέση μεταξύ τους στις τελικές εικόνες – πάντα στην ίδια σκηνή ο ένας να εμφανίζεται δεξιά και ο άλλος αριστερά, </a:t>
            </a:r>
            <a:r>
              <a:rPr lang="el-GR" dirty="0" smtClean="0"/>
              <a:t>ή </a:t>
            </a:r>
            <a:r>
              <a:rPr lang="el-GR" dirty="0"/>
              <a:t>όταν το πλάνο περιλαμβάνει μόνο τον έναν από τους δύο, το βλέμμα του να κοιτάζει πάντα προς την ίδια κατεύθυνση του κάδρου</a:t>
            </a:r>
          </a:p>
        </p:txBody>
      </p:sp>
    </p:spTree>
    <p:extLst>
      <p:ext uri="{BB962C8B-B14F-4D97-AF65-F5344CB8AC3E}">
        <p14:creationId xmlns:p14="http://schemas.microsoft.com/office/powerpoint/2010/main" val="2593200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a:bodyPr>
          <a:lstStyle/>
          <a:p>
            <a:r>
              <a:rPr lang="el-GR" dirty="0"/>
              <a:t>Αποτέλεσμα της τήρησης του κανόνα είναι η ομαλή μετάβαση των πλάνων, που θα κάνει την δουλειά του μοντέρ πιο εύκολη, και φυσικά, ο ακριβής προσανατολισμός του </a:t>
            </a:r>
            <a:r>
              <a:rPr lang="el-GR" dirty="0" smtClean="0"/>
              <a:t>θεατή</a:t>
            </a:r>
          </a:p>
          <a:p>
            <a:r>
              <a:rPr lang="el-GR" dirty="0"/>
              <a:t>Αν για παράδειγμα ξαφνικά η κάμερα περνούσε τον άξονα, πλέον ο άντρας με την πορτοκαλί μπλούζα θα εμφανιζόταν στα δεξιά, ενώ μέχρι τώρα εμφανιζόταν στα αριστερά</a:t>
            </a:r>
          </a:p>
        </p:txBody>
      </p:sp>
    </p:spTree>
    <p:extLst>
      <p:ext uri="{BB962C8B-B14F-4D97-AF65-F5344CB8AC3E}">
        <p14:creationId xmlns:p14="http://schemas.microsoft.com/office/powerpoint/2010/main" val="4174197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a:bodyPr>
          <a:lstStyle/>
          <a:p>
            <a:r>
              <a:rPr lang="el-GR" dirty="0"/>
              <a:t>Επιπλέον, το βλέμμα του θα έχει πλέον στραφεί προς την αντίθετη κατεύθυνση. Χωρίς ομαλή μετάβαση, αυτή η ξαφνική αλλαγή θα αποπροσανατόλιζε τον θεατή, κάνοντάς τον να νομίσει πως ο άντρας άλλαξε θέση στην </a:t>
            </a:r>
            <a:r>
              <a:rPr lang="el-GR" dirty="0" smtClean="0"/>
              <a:t>σκηνή</a:t>
            </a:r>
            <a:endParaRPr lang="en-US" dirty="0" smtClean="0"/>
          </a:p>
          <a:p>
            <a:r>
              <a:rPr lang="el-GR" dirty="0"/>
              <a:t>Ο</a:t>
            </a:r>
            <a:r>
              <a:rPr lang="el-GR" dirty="0" smtClean="0"/>
              <a:t> </a:t>
            </a:r>
            <a:r>
              <a:rPr lang="el-GR" dirty="0"/>
              <a:t>άξονας δεν ισχύει μόνο μεταξύ δύο ανθρώπων, αλλά οποιονδήποτε υποκειμένων/αντικειμένων αλληλεπιδρούν σε μία σκηνή</a:t>
            </a:r>
          </a:p>
        </p:txBody>
      </p:sp>
    </p:spTree>
    <p:extLst>
      <p:ext uri="{BB962C8B-B14F-4D97-AF65-F5344CB8AC3E}">
        <p14:creationId xmlns:p14="http://schemas.microsoft.com/office/powerpoint/2010/main" val="13595675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1025</TotalTime>
  <Words>1386</Words>
  <Application>Microsoft Office PowerPoint</Application>
  <PresentationFormat>On-screen Show (4:3)</PresentationFormat>
  <Paragraphs>73</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ΑΡΧΕΣ ΚΙΝΗΜΑΤΟΓΡΑΦΙΚΗΣ ΓΛΩΣΣΑΣ</vt:lpstr>
      <vt:lpstr>ΜΟΝΤΑΖ ΣΥΝΕΧΕΙΑΣ</vt:lpstr>
      <vt:lpstr>ΤΟ ΣΥΣΤΗΜΑ ΤΩΝ 180Ο ΣΤΟ ΧΩΡΟ</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ΣΥΝΗΘΙΣΜΕΝΕΣ ΤΑΚΤΙΚΕΣ ΜΟΝΤΑΖ ΤΟΥ ΣΥΣΤΗΜΑΤΟΣ ΤΩΝ 180ο  </vt:lpstr>
      <vt:lpstr>ΑΝΤΙΣΤΟΙΧΑ ΠΛΑΝΑ</vt:lpstr>
      <vt:lpstr>PowerPoint Presentation</vt:lpstr>
      <vt:lpstr>ΡΑΚΟΡ ΒΛΕΜΜΑΤΩΝ</vt:lpstr>
      <vt:lpstr>ΥΠΟΚΕΙΜΕΝΙΚΟ ΚΟΨΙΜΟ</vt:lpstr>
      <vt:lpstr>ΚΑΤ ΣΤΗΝ ΚΙΝΗΣΗ</vt:lpstr>
      <vt:lpstr>ΑΝΑΛΥΤΙΚΟ ΝΤΕΚΟΥΠΑΖ</vt:lpstr>
      <vt:lpstr>ΨΕΥΔΟΚΟΨΙΜΟ</vt:lpstr>
      <vt:lpstr>PowerPoint Presentation</vt:lpstr>
      <vt:lpstr>PowerPoint Presentation</vt:lpstr>
      <vt:lpstr>PowerPoint Presentation</vt:lpstr>
      <vt:lpstr>PowerPoint Presentation</vt:lpstr>
      <vt:lpstr>PowerPoint Presentation</vt:lpstr>
      <vt:lpstr>ΠΑΡΑΛΛΗΛΟ ΜΟΝΤΑΖ ΣΤΟ ΣΥΣΤΗΜΑ ΣΥΝΕΧΕΙΑΣ</vt:lpstr>
      <vt:lpstr>ΑΛΛΕΣ ΔΥΝΑΤΟΤΗΤΕΣ ΕΚΤΟΣ ΑΠΌ ΤΟ ΜΟΝΤΑΖ ΣΥΝΕΧΕΙΑΣ</vt:lpstr>
      <vt:lpstr>360ο ΣΤΟΝ ΧΩΡΟ</vt:lpstr>
      <vt:lpstr>ΑΠΟΤΟΜΟ ΑΛΜΑ</vt:lpstr>
      <vt:lpstr>ΜΗ ΔΙΗΓΗΤΙΚΟ ΕΜΒΟΛΙΜΟ ΠΛΑΝΟ</vt:lpstr>
      <vt:lpstr>ΧΡΟΝΙΚΕΣ ΑΣΥΝΕΧΕΙΕΣ</vt:lpstr>
      <vt:lpstr>ΜΟΝΤΑΖ ΑΣΥΝΕΧΕΙΑΣ: ΟΚΤΩΒΡΗΣ</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Lars</dc:creator>
  <cp:lastModifiedBy>Lars</cp:lastModifiedBy>
  <cp:revision>52</cp:revision>
  <dcterms:created xsi:type="dcterms:W3CDTF">2018-11-19T20:45:15Z</dcterms:created>
  <dcterms:modified xsi:type="dcterms:W3CDTF">2018-11-22T12:49:10Z</dcterms:modified>
</cp:coreProperties>
</file>