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4" r:id="rId3"/>
    <p:sldId id="315"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334" r:id="rId23"/>
    <p:sldId id="335" r:id="rId24"/>
    <p:sldId id="336" r:id="rId25"/>
    <p:sldId id="337" r:id="rId26"/>
    <p:sldId id="338" r:id="rId27"/>
    <p:sldId id="339" r:id="rId28"/>
    <p:sldId id="340" r:id="rId29"/>
    <p:sldId id="341" r:id="rId30"/>
    <p:sldId id="342" r:id="rId31"/>
    <p:sldId id="343" r:id="rId32"/>
    <p:sldId id="344" r:id="rId33"/>
    <p:sldId id="345" r:id="rId34"/>
    <p:sldId id="346" r:id="rId35"/>
    <p:sldId id="347" r:id="rId36"/>
    <p:sldId id="348" r:id="rId37"/>
    <p:sldId id="349" r:id="rId3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82" d="100"/>
          <a:sy n="82" d="100"/>
        </p:scale>
        <p:origin x="126"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D9B29C-87D5-41BD-AA15-376FC4C297C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BFD4726-9EC4-4824-AA4F-70B47AA6B7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6BEA048-FBCE-4752-B620-488A5C34DF42}"/>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D32F898D-596C-4F17-836B-984F620568A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76D4E46-A4CE-4169-9D68-F9BD39E9ED98}"/>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36476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33D570-4E8F-4D73-BF05-CA79FB31A11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1C08409-1346-4D8E-A93F-BEC4C55849B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496104F-75E7-44C3-9FD9-BDD8771BCC65}"/>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01F5C5E3-70F3-4EA9-ACFF-5A3E403EA9B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D246B8E-BD0D-488B-A9C7-E2EE0B9CF295}"/>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27764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5918825-B615-4B12-A57C-3866412A049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225781C-BD4D-4C9A-84BD-846F32A232E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018C49C-8EB4-4464-B733-FA80FAC3DCCA}"/>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38EFD15C-4E15-4D1E-B2D1-B6D76AA6353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CEBD4FC-3588-45A3-A3D3-E72703F04549}"/>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3442026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56F24E-4887-4782-8785-073566D2983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3D30281-3F26-4659-B25F-081F3BAF5CC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F4DF12B-34D2-4189-BE95-B76DF15F6354}"/>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13A2BFD0-A5D0-46F3-AD53-2A8DF0E96F5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360AB2-ABA4-4962-B946-3F12633C8EEC}"/>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7442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C3762E-7448-4FA7-AA82-936F1FD336A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681927-FE69-46BC-824E-AFF57220A5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2A2EBF7-4A40-491D-91D7-6A70A62DA65B}"/>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7DB0D03A-3F72-450D-9D37-9A5E51B075B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0EB9D9-023D-4285-A5A5-0301C78E3F5A}"/>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400622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770EC8-7BE6-4F3C-81FC-5D7CC9270B2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DF86092-2476-4F12-9B93-FD3B0F338BB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00F019C-A529-4185-BE47-1C1E09D8CDF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0C2EF38-D660-4F09-A099-A350900BBB11}"/>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6" name="Θέση υποσέλιδου 5">
            <a:extLst>
              <a:ext uri="{FF2B5EF4-FFF2-40B4-BE49-F238E27FC236}">
                <a16:creationId xmlns:a16="http://schemas.microsoft.com/office/drawing/2014/main" id="{9F87AC55-341E-4A06-8A8B-3A7DBD67A2E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CF78EFD-12B9-44E6-BF1A-6167C420EAAB}"/>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531695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4BD013-6B49-45B0-8A93-0AE09F4B7CA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6F6374D-7C7F-418A-9CB6-D685162543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6254D52-4FBA-4D52-BC34-B840FCD1C47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1DC76CD-C741-4F11-8130-4558811702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B8BD5BF-8144-4ECF-AF83-1BF89056FE8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565C32E-BF87-4ABB-95C4-D0D92048B8ED}"/>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8" name="Θέση υποσέλιδου 7">
            <a:extLst>
              <a:ext uri="{FF2B5EF4-FFF2-40B4-BE49-F238E27FC236}">
                <a16:creationId xmlns:a16="http://schemas.microsoft.com/office/drawing/2014/main" id="{E9AAC223-7497-4F68-98C5-20704929017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B1B5876-E88E-45D2-914E-98FA0816763E}"/>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60922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50C51E-F2A4-416A-AD7C-9D809BBCA2B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FC5842F-2C71-4BAF-841B-CDA56E49FD46}"/>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4" name="Θέση υποσέλιδου 3">
            <a:extLst>
              <a:ext uri="{FF2B5EF4-FFF2-40B4-BE49-F238E27FC236}">
                <a16:creationId xmlns:a16="http://schemas.microsoft.com/office/drawing/2014/main" id="{1B2768CE-3E63-4DDD-81D6-ED5962434E8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94AA258-8D7E-4C90-B072-0D41AC393C9D}"/>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2576498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EC0B9DF-8A3D-4176-B84F-E080C083DF61}"/>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3" name="Θέση υποσέλιδου 2">
            <a:extLst>
              <a:ext uri="{FF2B5EF4-FFF2-40B4-BE49-F238E27FC236}">
                <a16:creationId xmlns:a16="http://schemas.microsoft.com/office/drawing/2014/main" id="{60940144-9476-4174-A424-01D3E98FE4F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0C5DD2C-3043-4130-8BBE-15889C5264C0}"/>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3612302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E6F85-A76E-4A79-8042-2FF4820243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3250B35-AD19-452C-87C4-9DB06326D2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16FD57F-3456-45BB-95D8-9BF2477097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F618458-D46F-4B95-B895-6BCDB3A3435A}"/>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6" name="Θέση υποσέλιδου 5">
            <a:extLst>
              <a:ext uri="{FF2B5EF4-FFF2-40B4-BE49-F238E27FC236}">
                <a16:creationId xmlns:a16="http://schemas.microsoft.com/office/drawing/2014/main" id="{496E5FF4-F72A-4B7B-A13E-1FE0C990FCA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8876D96-7143-418B-B653-217811027E3E}"/>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4284878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72FC82-F565-40C2-B18E-356A93F132C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CD93B08-CD0C-4FB5-ADD0-2606BE0D43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883C41C-F5E8-4AF3-A620-AB29AB262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B4BF06C-C61F-4496-A24F-7CE17043C4FB}"/>
              </a:ext>
            </a:extLst>
          </p:cNvPr>
          <p:cNvSpPr>
            <a:spLocks noGrp="1"/>
          </p:cNvSpPr>
          <p:nvPr>
            <p:ph type="dt" sz="half" idx="10"/>
          </p:nvPr>
        </p:nvSpPr>
        <p:spPr/>
        <p:txBody>
          <a:bodyPr/>
          <a:lstStyle/>
          <a:p>
            <a:fld id="{38AC6C79-FB99-4981-B2D6-0DC9994CD333}" type="datetimeFigureOut">
              <a:rPr lang="el-GR" smtClean="0"/>
              <a:t>11/6/2020</a:t>
            </a:fld>
            <a:endParaRPr lang="el-GR"/>
          </a:p>
        </p:txBody>
      </p:sp>
      <p:sp>
        <p:nvSpPr>
          <p:cNvPr id="6" name="Θέση υποσέλιδου 5">
            <a:extLst>
              <a:ext uri="{FF2B5EF4-FFF2-40B4-BE49-F238E27FC236}">
                <a16:creationId xmlns:a16="http://schemas.microsoft.com/office/drawing/2014/main" id="{823ECEFE-D8BE-491C-9B34-697CD697C1B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9D344B5-19FF-429F-9FA4-03C4B1F93BB4}"/>
              </a:ext>
            </a:extLst>
          </p:cNvPr>
          <p:cNvSpPr>
            <a:spLocks noGrp="1"/>
          </p:cNvSpPr>
          <p:nvPr>
            <p:ph type="sldNum" sz="quarter" idx="12"/>
          </p:nvPr>
        </p:nvSpPr>
        <p:spPr/>
        <p:txBody>
          <a:bodyPr/>
          <a:lstStyle/>
          <a:p>
            <a:fld id="{549264E6-F846-4884-B381-7CBBA72FF278}" type="slidenum">
              <a:rPr lang="el-GR" smtClean="0"/>
              <a:t>‹#›</a:t>
            </a:fld>
            <a:endParaRPr lang="el-GR"/>
          </a:p>
        </p:txBody>
      </p:sp>
    </p:spTree>
    <p:extLst>
      <p:ext uri="{BB962C8B-B14F-4D97-AF65-F5344CB8AC3E}">
        <p14:creationId xmlns:p14="http://schemas.microsoft.com/office/powerpoint/2010/main" val="3275788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309F520-E6CF-4582-9953-3A2A0AEDFA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4548B6F-E5B3-44D0-95C1-9460FFC664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58A2809-E532-4F5C-85C6-A42D0F1156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AC6C79-FB99-4981-B2D6-0DC9994CD333}" type="datetimeFigureOut">
              <a:rPr lang="el-GR" smtClean="0"/>
              <a:t>11/6/2020</a:t>
            </a:fld>
            <a:endParaRPr lang="el-GR"/>
          </a:p>
        </p:txBody>
      </p:sp>
      <p:sp>
        <p:nvSpPr>
          <p:cNvPr id="5" name="Θέση υποσέλιδου 4">
            <a:extLst>
              <a:ext uri="{FF2B5EF4-FFF2-40B4-BE49-F238E27FC236}">
                <a16:creationId xmlns:a16="http://schemas.microsoft.com/office/drawing/2014/main" id="{6A936DBA-4009-4349-8289-DF97A74060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31529D4-E70B-4CDB-9F36-F7F4189227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9264E6-F846-4884-B381-7CBBA72FF278}" type="slidenum">
              <a:rPr lang="el-GR" smtClean="0"/>
              <a:t>‹#›</a:t>
            </a:fld>
            <a:endParaRPr lang="el-GR"/>
          </a:p>
        </p:txBody>
      </p:sp>
    </p:spTree>
    <p:extLst>
      <p:ext uri="{BB962C8B-B14F-4D97-AF65-F5344CB8AC3E}">
        <p14:creationId xmlns:p14="http://schemas.microsoft.com/office/powerpoint/2010/main" val="3030252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CBDC2D-51F0-42EA-A700-FC3E799EAF59}"/>
              </a:ext>
            </a:extLst>
          </p:cNvPr>
          <p:cNvSpPr>
            <a:spLocks noGrp="1"/>
          </p:cNvSpPr>
          <p:nvPr>
            <p:ph type="ctrTitle"/>
          </p:nvPr>
        </p:nvSpPr>
        <p:spPr/>
        <p:txBody>
          <a:bodyPr/>
          <a:lstStyle/>
          <a:p>
            <a:r>
              <a:rPr lang="el-GR" dirty="0"/>
              <a:t>Ο κινηματογραφικός χρόνος</a:t>
            </a:r>
          </a:p>
        </p:txBody>
      </p:sp>
      <p:sp>
        <p:nvSpPr>
          <p:cNvPr id="3" name="Υπότιτλος 2">
            <a:extLst>
              <a:ext uri="{FF2B5EF4-FFF2-40B4-BE49-F238E27FC236}">
                <a16:creationId xmlns:a16="http://schemas.microsoft.com/office/drawing/2014/main" id="{51C87383-B2AC-41B3-8A1F-38D8D0AB179B}"/>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847047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65BF715C-1E39-4205-BE82-A965F61617EF}"/>
              </a:ext>
            </a:extLst>
          </p:cNvPr>
          <p:cNvPicPr>
            <a:picLocks noChangeAspect="1"/>
          </p:cNvPicPr>
          <p:nvPr/>
        </p:nvPicPr>
        <p:blipFill>
          <a:blip r:embed="rId2"/>
          <a:stretch>
            <a:fillRect/>
          </a:stretch>
        </p:blipFill>
        <p:spPr>
          <a:xfrm>
            <a:off x="583401" y="1594338"/>
            <a:ext cx="10849073" cy="3610707"/>
          </a:xfrm>
          <a:prstGeom prst="rect">
            <a:avLst/>
          </a:prstGeom>
        </p:spPr>
      </p:pic>
    </p:spTree>
    <p:extLst>
      <p:ext uri="{BB962C8B-B14F-4D97-AF65-F5344CB8AC3E}">
        <p14:creationId xmlns:p14="http://schemas.microsoft.com/office/powerpoint/2010/main" val="1572686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AEA79A-33B7-4CB0-B448-0FB4D47169B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7A5494D-CE97-4232-9258-EB1877B6C51D}"/>
              </a:ext>
            </a:extLst>
          </p:cNvPr>
          <p:cNvSpPr>
            <a:spLocks noGrp="1"/>
          </p:cNvSpPr>
          <p:nvPr>
            <p:ph idx="1"/>
          </p:nvPr>
        </p:nvSpPr>
        <p:spPr/>
        <p:txBody>
          <a:bodyPr/>
          <a:lstStyle/>
          <a:p>
            <a:r>
              <a:rPr lang="el-GR" dirty="0"/>
              <a:t>Δεν πρέπει να συγχέουμε τον κινηματογραφικό χρόνο με το </a:t>
            </a:r>
            <a:r>
              <a:rPr lang="el-GR" dirty="0" err="1"/>
              <a:t>φιλμικό</a:t>
            </a:r>
            <a:r>
              <a:rPr lang="el-GR" dirty="0"/>
              <a:t>. Ο φιλμικός χρόνος είναι η διάρκεια της ταινίας αυτής καθαυτής. Κυμαίνεται από κάποια λεπτά στο βιντεοκλίπ, δευτερόλεπτα στη διαφήμιση, κάποια λεπτά στη μικρού μήκους, 1 ½ έως 2 ώρες που είναι η κλασική διάρκεια της μεγάλου μήκους, 2 ½ με 3 που είναι μεγάλη διάρκεια και μπορεί να φτάσει τις 5 ώρες, για παράδειγμα στις ταινίες Η ωραία </a:t>
            </a:r>
            <a:r>
              <a:rPr lang="el-GR" dirty="0" err="1"/>
              <a:t>καυγατζού</a:t>
            </a:r>
            <a:r>
              <a:rPr lang="el-GR" dirty="0"/>
              <a:t> (1991) και Ζαν ντ’ </a:t>
            </a:r>
            <a:r>
              <a:rPr lang="el-GR" dirty="0" err="1"/>
              <a:t>Άρκ</a:t>
            </a:r>
            <a:r>
              <a:rPr lang="el-GR" dirty="0"/>
              <a:t> (1993) του Ζακ </a:t>
            </a:r>
            <a:r>
              <a:rPr lang="el-GR" dirty="0" err="1"/>
              <a:t>Ριβέτ</a:t>
            </a:r>
            <a:r>
              <a:rPr lang="el-GR" dirty="0"/>
              <a:t> (</a:t>
            </a:r>
            <a:r>
              <a:rPr lang="el-GR" dirty="0" err="1"/>
              <a:t>γενν</a:t>
            </a:r>
            <a:r>
              <a:rPr lang="el-GR" dirty="0"/>
              <a:t>. 1928), ή σε πολύ μεγαλύτερη στον πειραματικό κινηματογράφο.</a:t>
            </a:r>
          </a:p>
        </p:txBody>
      </p:sp>
    </p:spTree>
    <p:extLst>
      <p:ext uri="{BB962C8B-B14F-4D97-AF65-F5344CB8AC3E}">
        <p14:creationId xmlns:p14="http://schemas.microsoft.com/office/powerpoint/2010/main" val="280955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72BB55-DA62-4986-9836-B9A8E2888CA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0E357D7-C857-48F8-A280-D21C7E2EE4E4}"/>
              </a:ext>
            </a:extLst>
          </p:cNvPr>
          <p:cNvSpPr>
            <a:spLocks noGrp="1"/>
          </p:cNvSpPr>
          <p:nvPr>
            <p:ph idx="1"/>
          </p:nvPr>
        </p:nvSpPr>
        <p:spPr/>
        <p:txBody>
          <a:bodyPr/>
          <a:lstStyle/>
          <a:p>
            <a:r>
              <a:rPr lang="el-GR" dirty="0"/>
              <a:t>Στην Ωραία </a:t>
            </a:r>
            <a:r>
              <a:rPr lang="el-GR" dirty="0" err="1"/>
              <a:t>καυγατζού</a:t>
            </a:r>
            <a:r>
              <a:rPr lang="el-GR" dirty="0"/>
              <a:t> (</a:t>
            </a:r>
            <a:r>
              <a:rPr lang="el-GR" dirty="0" err="1"/>
              <a:t>La</a:t>
            </a:r>
            <a:r>
              <a:rPr lang="el-GR" dirty="0"/>
              <a:t> </a:t>
            </a:r>
            <a:r>
              <a:rPr lang="el-GR" dirty="0" err="1"/>
              <a:t>belle</a:t>
            </a:r>
            <a:r>
              <a:rPr lang="el-GR" dirty="0"/>
              <a:t> </a:t>
            </a:r>
            <a:r>
              <a:rPr lang="el-GR" dirty="0" err="1"/>
              <a:t>noiseuse</a:t>
            </a:r>
            <a:r>
              <a:rPr lang="el-GR" dirty="0"/>
              <a:t>, 1991) ο Ζακ </a:t>
            </a:r>
            <a:r>
              <a:rPr lang="el-GR" dirty="0" err="1"/>
              <a:t>Ριβέτ</a:t>
            </a:r>
            <a:r>
              <a:rPr lang="el-GR" dirty="0"/>
              <a:t> (1928-2016) αντιμετωπίζει τη ζωγραφική ενός πίνακα από τον ήρωα-ζωγράφο της ταινίας του σε πραγματικό χρόνο ή </a:t>
            </a:r>
            <a:r>
              <a:rPr lang="el-GR" dirty="0" err="1"/>
              <a:t>real</a:t>
            </a:r>
            <a:r>
              <a:rPr lang="el-GR" dirty="0"/>
              <a:t> </a:t>
            </a:r>
            <a:r>
              <a:rPr lang="el-GR" dirty="0" err="1"/>
              <a:t>time</a:t>
            </a:r>
            <a:r>
              <a:rPr lang="el-GR" dirty="0"/>
              <a:t> όπως αλλιώς λέγεται. </a:t>
            </a:r>
          </a:p>
        </p:txBody>
      </p:sp>
    </p:spTree>
    <p:extLst>
      <p:ext uri="{BB962C8B-B14F-4D97-AF65-F5344CB8AC3E}">
        <p14:creationId xmlns:p14="http://schemas.microsoft.com/office/powerpoint/2010/main" val="3170142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35109F-AAF6-406D-B887-678A8C9C3C0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9046C04-4C10-44BE-B64F-69932B1C4231}"/>
              </a:ext>
            </a:extLst>
          </p:cNvPr>
          <p:cNvSpPr>
            <a:spLocks noGrp="1"/>
          </p:cNvSpPr>
          <p:nvPr>
            <p:ph idx="1"/>
          </p:nvPr>
        </p:nvSpPr>
        <p:spPr/>
        <p:txBody>
          <a:bodyPr/>
          <a:lstStyle/>
          <a:p>
            <a:r>
              <a:rPr lang="el-GR" dirty="0"/>
              <a:t>ο αφηγηματικό μοντάζ έχει ως ρόλο να αφηγηθεί μια δράση, να κάνει να εκτυλιχτεί μια σειρά γεγονότων. Ο κινηματογράφος και ειδικά το μοντάζ κινούνται και αναπτύσσονται μέσα στο χρόνο που ονομάζουμε κινηματογραφικό χρόνο. Το μοντάζ </a:t>
            </a:r>
            <a:r>
              <a:rPr lang="el-GR" dirty="0" err="1"/>
              <a:t>τμηματοποιεί</a:t>
            </a:r>
            <a:r>
              <a:rPr lang="el-GR" dirty="0"/>
              <a:t> και χρησιμοποιεί τις εικόνες-πλάνα κι έτσι, ταυτόχρονα, </a:t>
            </a:r>
            <a:r>
              <a:rPr lang="el-GR" dirty="0" err="1"/>
              <a:t>τμηματοποιεί</a:t>
            </a:r>
            <a:r>
              <a:rPr lang="el-GR" dirty="0"/>
              <a:t> τον κινηματογραφικό χρόνο.</a:t>
            </a:r>
          </a:p>
        </p:txBody>
      </p:sp>
    </p:spTree>
    <p:extLst>
      <p:ext uri="{BB962C8B-B14F-4D97-AF65-F5344CB8AC3E}">
        <p14:creationId xmlns:p14="http://schemas.microsoft.com/office/powerpoint/2010/main" val="3505971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D36208-DEC5-4D0A-803A-F4D5BF73F72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D4005EC-9A21-4706-AF6F-763164A19FBD}"/>
              </a:ext>
            </a:extLst>
          </p:cNvPr>
          <p:cNvSpPr>
            <a:spLocks noGrp="1"/>
          </p:cNvSpPr>
          <p:nvPr>
            <p:ph idx="1"/>
          </p:nvPr>
        </p:nvSpPr>
        <p:spPr/>
        <p:txBody>
          <a:bodyPr/>
          <a:lstStyle/>
          <a:p>
            <a:r>
              <a:rPr lang="el-GR" dirty="0"/>
              <a:t>Ο </a:t>
            </a:r>
            <a:r>
              <a:rPr lang="el-GR" dirty="0" err="1"/>
              <a:t>Μαρσέλ</a:t>
            </a:r>
            <a:r>
              <a:rPr lang="el-GR" dirty="0"/>
              <a:t> Μαρτέν ομαδοποίησε, για λόγους κατανόησης, το χρόνο σε διάφορα είδη, σύμφωνα με τον χειρισμό του στο σενάριο και στο μοντάζ.</a:t>
            </a:r>
          </a:p>
          <a:p>
            <a:endParaRPr lang="el-GR" dirty="0"/>
          </a:p>
          <a:p>
            <a:r>
              <a:rPr lang="el-GR" dirty="0"/>
              <a:t>Ο συμπτυγμένος χρόνος είναι ο κατεξοχήν κινηματογραφικός τρόπος της ελλειπτικής αφήγησης.</a:t>
            </a:r>
          </a:p>
        </p:txBody>
      </p:sp>
    </p:spTree>
    <p:extLst>
      <p:ext uri="{BB962C8B-B14F-4D97-AF65-F5344CB8AC3E}">
        <p14:creationId xmlns:p14="http://schemas.microsoft.com/office/powerpoint/2010/main" val="2391650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99913C-970C-41C0-81B1-0E822E8AFBD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CF5AC8D-3D65-4B15-AEDB-179BE097B60F}"/>
              </a:ext>
            </a:extLst>
          </p:cNvPr>
          <p:cNvSpPr>
            <a:spLocks noGrp="1"/>
          </p:cNvSpPr>
          <p:nvPr>
            <p:ph idx="1"/>
          </p:nvPr>
        </p:nvSpPr>
        <p:spPr/>
        <p:txBody>
          <a:bodyPr/>
          <a:lstStyle/>
          <a:p>
            <a:r>
              <a:rPr lang="el-GR" dirty="0"/>
              <a:t>Ο σεβαστός χρόνος, είναι ο χρόνος που σέβεται απόλυτα την ρεαλιστική πραγματικότητα, είναι ο κινηματογραφικός χρόνος που συμπίπτει  απόλυτα με το </a:t>
            </a:r>
            <a:r>
              <a:rPr lang="el-GR" dirty="0" err="1"/>
              <a:t>φιλμικό</a:t>
            </a:r>
            <a:r>
              <a:rPr lang="el-GR" dirty="0"/>
              <a:t>. Δύο χαρακτηριστικές ταινίες είναι του Άλφρεντ Χίτσκοκ Η θηλιά (1948) και του </a:t>
            </a:r>
            <a:r>
              <a:rPr lang="el-GR" dirty="0" err="1"/>
              <a:t>Ερμάνο</a:t>
            </a:r>
            <a:r>
              <a:rPr lang="el-GR" dirty="0"/>
              <a:t> </a:t>
            </a:r>
            <a:r>
              <a:rPr lang="el-GR" dirty="0" err="1"/>
              <a:t>Όλμι</a:t>
            </a:r>
            <a:r>
              <a:rPr lang="el-GR" dirty="0"/>
              <a:t> Το δέντρο και τα τσόκαρα (1978)</a:t>
            </a:r>
          </a:p>
        </p:txBody>
      </p:sp>
    </p:spTree>
    <p:extLst>
      <p:ext uri="{BB962C8B-B14F-4D97-AF65-F5344CB8AC3E}">
        <p14:creationId xmlns:p14="http://schemas.microsoft.com/office/powerpoint/2010/main" val="1395071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BFC3D2-5C1B-4272-886C-E9E7B1D12B8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803C003-0827-4AE1-A602-F791EB2BFFCD}"/>
              </a:ext>
            </a:extLst>
          </p:cNvPr>
          <p:cNvSpPr>
            <a:spLocks noGrp="1"/>
          </p:cNvSpPr>
          <p:nvPr>
            <p:ph idx="1"/>
          </p:nvPr>
        </p:nvSpPr>
        <p:spPr/>
        <p:txBody>
          <a:bodyPr/>
          <a:lstStyle/>
          <a:p>
            <a:r>
              <a:rPr lang="el-GR" dirty="0"/>
              <a:t>Ο σπασμένος χρόνος είναι ο χρόνος που κατακερματίζεται σε παρόν, παρελθόν και μέλλον.</a:t>
            </a:r>
          </a:p>
          <a:p>
            <a:endParaRPr lang="el-GR" dirty="0"/>
          </a:p>
          <a:p>
            <a:r>
              <a:rPr lang="el-GR" dirty="0"/>
              <a:t>Ο άτακτος χρόνος είναι ο χρόνος που βασίζεται στα flash </a:t>
            </a:r>
            <a:r>
              <a:rPr lang="el-GR" dirty="0" err="1"/>
              <a:t>back</a:t>
            </a:r>
            <a:r>
              <a:rPr lang="el-GR" dirty="0"/>
              <a:t>.</a:t>
            </a:r>
          </a:p>
          <a:p>
            <a:endParaRPr lang="el-GR" dirty="0"/>
          </a:p>
        </p:txBody>
      </p:sp>
    </p:spTree>
    <p:extLst>
      <p:ext uri="{BB962C8B-B14F-4D97-AF65-F5344CB8AC3E}">
        <p14:creationId xmlns:p14="http://schemas.microsoft.com/office/powerpoint/2010/main" val="1439864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32E2A3-9916-45E0-93C7-0FB8A9D3E22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4008D2B-98B4-425E-9F84-4619AE9BD0DC}"/>
              </a:ext>
            </a:extLst>
          </p:cNvPr>
          <p:cNvSpPr>
            <a:spLocks noGrp="1"/>
          </p:cNvSpPr>
          <p:nvPr>
            <p:ph idx="1"/>
          </p:nvPr>
        </p:nvSpPr>
        <p:spPr/>
        <p:txBody>
          <a:bodyPr/>
          <a:lstStyle/>
          <a:p>
            <a:r>
              <a:rPr lang="el-GR" dirty="0"/>
              <a:t>Η γραμμική ανάπτυξη του χρόνου σε μια ταινία είναι η ανάπτυξη της ιστορίας με αρχή, μέση και τέλος ή παρόν και μέλλον, χωρίς flash </a:t>
            </a:r>
            <a:r>
              <a:rPr lang="el-GR" dirty="0" err="1"/>
              <a:t>back</a:t>
            </a:r>
            <a:r>
              <a:rPr lang="el-GR" dirty="0"/>
              <a:t> ή flash </a:t>
            </a:r>
            <a:r>
              <a:rPr lang="el-GR" dirty="0" err="1"/>
              <a:t>forward</a:t>
            </a:r>
            <a:r>
              <a:rPr lang="el-GR" dirty="0"/>
              <a:t>.</a:t>
            </a:r>
          </a:p>
          <a:p>
            <a:endParaRPr lang="el-GR" dirty="0"/>
          </a:p>
          <a:p>
            <a:r>
              <a:rPr lang="el-GR" dirty="0"/>
              <a:t>Οι κλασικές μέθοδοι που έχουν χρησιμοποιηθεί για το χειρισμό του χρόνου του κινηματογράφου είναι:</a:t>
            </a:r>
          </a:p>
          <a:p>
            <a:endParaRPr lang="el-GR" dirty="0"/>
          </a:p>
        </p:txBody>
      </p:sp>
    </p:spTree>
    <p:extLst>
      <p:ext uri="{BB962C8B-B14F-4D97-AF65-F5344CB8AC3E}">
        <p14:creationId xmlns:p14="http://schemas.microsoft.com/office/powerpoint/2010/main" val="1336156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AFA3BD-CABC-4F4C-8E09-236F26A1983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A6F7D54-6814-4299-B2EB-2F05F5673165}"/>
              </a:ext>
            </a:extLst>
          </p:cNvPr>
          <p:cNvSpPr>
            <a:spLocks noGrp="1"/>
          </p:cNvSpPr>
          <p:nvPr>
            <p:ph idx="1"/>
          </p:nvPr>
        </p:nvSpPr>
        <p:spPr/>
        <p:txBody>
          <a:bodyPr>
            <a:normAutofit fontScale="77500" lnSpcReduction="20000"/>
          </a:bodyPr>
          <a:lstStyle/>
          <a:p>
            <a:r>
              <a:rPr lang="el-GR" dirty="0"/>
              <a:t>Το </a:t>
            </a:r>
            <a:r>
              <a:rPr lang="el-GR" dirty="0" err="1"/>
              <a:t>accelere</a:t>
            </a:r>
            <a:r>
              <a:rPr lang="el-GR" dirty="0"/>
              <a:t> (</a:t>
            </a:r>
            <a:r>
              <a:rPr lang="el-GR" dirty="0" err="1"/>
              <a:t>αξελερέ</a:t>
            </a:r>
            <a:r>
              <a:rPr lang="el-GR" dirty="0"/>
              <a:t>) ή επιτάχυνση. Μπορούμε να επιταχύνουμε την κίνηση μέσα στην εικόνα τραβώντας με λιγότερα καρέ αν τραβάμε </a:t>
            </a:r>
            <a:r>
              <a:rPr lang="el-GR" dirty="0" err="1"/>
              <a:t>film</a:t>
            </a:r>
            <a:r>
              <a:rPr lang="el-GR" dirty="0"/>
              <a:t>, ή στο μοντάζ αν γυρίζουμε video.</a:t>
            </a:r>
          </a:p>
          <a:p>
            <a:endParaRPr lang="el-GR" dirty="0"/>
          </a:p>
          <a:p>
            <a:r>
              <a:rPr lang="el-GR" dirty="0"/>
              <a:t>Το </a:t>
            </a:r>
            <a:r>
              <a:rPr lang="el-GR" dirty="0" err="1"/>
              <a:t>slow</a:t>
            </a:r>
            <a:r>
              <a:rPr lang="el-GR" dirty="0"/>
              <a:t> </a:t>
            </a:r>
            <a:r>
              <a:rPr lang="el-GR" dirty="0" err="1"/>
              <a:t>motion</a:t>
            </a:r>
            <a:r>
              <a:rPr lang="el-GR" dirty="0"/>
              <a:t> (</a:t>
            </a:r>
            <a:r>
              <a:rPr lang="el-GR" dirty="0" err="1"/>
              <a:t>σλόου</a:t>
            </a:r>
            <a:r>
              <a:rPr lang="el-GR" dirty="0"/>
              <a:t> </a:t>
            </a:r>
            <a:r>
              <a:rPr lang="el-GR" dirty="0" err="1"/>
              <a:t>μόσιον</a:t>
            </a:r>
            <a:r>
              <a:rPr lang="el-GR" dirty="0"/>
              <a:t>) ή επιβράδυνση. Μπορούμε να επιβραδύνουμε την κίνηση, αναλύοντάς την με περισσότερα καρέ στη λήψη αν γυρίζουμε </a:t>
            </a:r>
            <a:r>
              <a:rPr lang="el-GR" dirty="0" err="1"/>
              <a:t>film</a:t>
            </a:r>
            <a:r>
              <a:rPr lang="el-GR" dirty="0"/>
              <a:t>, ή στο μοντάζ αν τραβάμε video.</a:t>
            </a:r>
          </a:p>
          <a:p>
            <a:endParaRPr lang="el-GR" dirty="0"/>
          </a:p>
          <a:p>
            <a:r>
              <a:rPr lang="el-GR" dirty="0"/>
              <a:t>Το </a:t>
            </a:r>
            <a:r>
              <a:rPr lang="el-GR" dirty="0" err="1"/>
              <a:t>fade</a:t>
            </a:r>
            <a:r>
              <a:rPr lang="el-GR" dirty="0"/>
              <a:t> in και το </a:t>
            </a:r>
            <a:r>
              <a:rPr lang="el-GR" dirty="0" err="1"/>
              <a:t>fade</a:t>
            </a:r>
            <a:r>
              <a:rPr lang="el-GR" dirty="0"/>
              <a:t> </a:t>
            </a:r>
            <a:r>
              <a:rPr lang="el-GR" dirty="0" err="1"/>
              <a:t>out</a:t>
            </a:r>
            <a:r>
              <a:rPr lang="el-GR" dirty="0"/>
              <a:t>. Η εικόνα μας ανάβει από μαύρο ή σβήνει σε μαύρο. Στο </a:t>
            </a:r>
            <a:r>
              <a:rPr lang="el-GR" dirty="0" err="1"/>
              <a:t>fade</a:t>
            </a:r>
            <a:r>
              <a:rPr lang="el-GR" dirty="0"/>
              <a:t> μπορούμε να κάνουμε και σε άλλα χρώματα σβήσιμο ή άναμμα, ανάλογα με το τι θέλουμε ακριβώς να εκφράσουμε. </a:t>
            </a:r>
            <a:r>
              <a:rPr lang="el-GR" dirty="0" err="1"/>
              <a:t>Fade</a:t>
            </a:r>
            <a:r>
              <a:rPr lang="el-GR" dirty="0"/>
              <a:t> σε λευκό έχει χρησιμοποιηθεί για να δηλώσει το υποκειμενικό ανθρώπου που πεθαίνει. Στην ταινία Η αβάσταχτη ελαφρότητα του είναι (1987) του Φίλιπ </a:t>
            </a:r>
            <a:r>
              <a:rPr lang="el-GR" dirty="0" err="1"/>
              <a:t>Κάουφμαν</a:t>
            </a:r>
            <a:r>
              <a:rPr lang="el-GR" dirty="0"/>
              <a:t> στη σκηνή του φινάλε, το ζευγάρι των ηρώων οδεύει προς το θάνατο και το πλάνο σβήνει σε λευκό.</a:t>
            </a:r>
          </a:p>
          <a:p>
            <a:endParaRPr lang="el-GR" dirty="0"/>
          </a:p>
        </p:txBody>
      </p:sp>
    </p:spTree>
    <p:extLst>
      <p:ext uri="{BB962C8B-B14F-4D97-AF65-F5344CB8AC3E}">
        <p14:creationId xmlns:p14="http://schemas.microsoft.com/office/powerpoint/2010/main" val="1545544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FB80AC-6E18-42AB-87D9-EFF9EBC02CD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0F81685-C4B4-49F2-AB80-650AB109D242}"/>
              </a:ext>
            </a:extLst>
          </p:cNvPr>
          <p:cNvSpPr>
            <a:spLocks noGrp="1"/>
          </p:cNvSpPr>
          <p:nvPr>
            <p:ph idx="1"/>
          </p:nvPr>
        </p:nvSpPr>
        <p:spPr/>
        <p:txBody>
          <a:bodyPr/>
          <a:lstStyle/>
          <a:p>
            <a:r>
              <a:rPr lang="el-GR" dirty="0" err="1"/>
              <a:t>Tο</a:t>
            </a:r>
            <a:r>
              <a:rPr lang="el-GR" dirty="0"/>
              <a:t> </a:t>
            </a:r>
            <a:r>
              <a:rPr lang="el-GR" dirty="0" err="1"/>
              <a:t>fondue</a:t>
            </a:r>
            <a:r>
              <a:rPr lang="el-GR" dirty="0"/>
              <a:t> </a:t>
            </a:r>
            <a:r>
              <a:rPr lang="el-GR" dirty="0" err="1"/>
              <a:t>enseigne</a:t>
            </a:r>
            <a:r>
              <a:rPr lang="el-GR" dirty="0"/>
              <a:t> (</a:t>
            </a:r>
            <a:r>
              <a:rPr lang="el-GR" dirty="0" err="1"/>
              <a:t>φοντί</a:t>
            </a:r>
            <a:r>
              <a:rPr lang="el-GR" dirty="0"/>
              <a:t> </a:t>
            </a:r>
            <a:r>
              <a:rPr lang="el-GR" dirty="0" err="1"/>
              <a:t>ανσενιέ</a:t>
            </a:r>
            <a:r>
              <a:rPr lang="el-GR" dirty="0"/>
              <a:t>) ή </a:t>
            </a:r>
            <a:r>
              <a:rPr lang="el-GR" dirty="0" err="1"/>
              <a:t>dissolve</a:t>
            </a:r>
            <a:r>
              <a:rPr lang="el-GR" dirty="0"/>
              <a:t> (</a:t>
            </a:r>
            <a:r>
              <a:rPr lang="el-GR" dirty="0" err="1"/>
              <a:t>ντιζόλβ</a:t>
            </a:r>
            <a:r>
              <a:rPr lang="el-GR" dirty="0"/>
              <a:t>). Είναι το σβήσιμο ενός πλάνου και η ταυτόχρονη εμφάνιση του επόμενου μέσα στα ίδια καρέ του σβησίματος. Όλος ο βωβός κινηματογράφος έχει χρονικά περάσματα με </a:t>
            </a:r>
            <a:r>
              <a:rPr lang="el-GR" dirty="0" err="1"/>
              <a:t>dissolve</a:t>
            </a:r>
            <a:r>
              <a:rPr lang="el-GR" dirty="0"/>
              <a:t>. Το </a:t>
            </a:r>
            <a:r>
              <a:rPr lang="el-GR" dirty="0" err="1"/>
              <a:t>dissolve</a:t>
            </a:r>
            <a:r>
              <a:rPr lang="el-GR" dirty="0"/>
              <a:t> πέρασε και στον ομιλούντα και χρησιμοποιήθηκε συστηματικά μέχρι και τη δεκαετία του ΄90, αποδίδοντας μαλακά χρονικά περάσματα στη δράση μιας ταινίας. Σήμερα εξακολουθεί να χρησιμοποιείται, αν και όλος ο μοντερνισμός αποτελείται από βιαιότητα, άρα και απότομα κοψίματα των πλάνων. Στη σημερινή αισθητική του κινηματογράφου, όπου συνδυάζονται όλα τα στυλ και οι τρόποι, και το </a:t>
            </a:r>
            <a:r>
              <a:rPr lang="el-GR" dirty="0" err="1"/>
              <a:t>dissolve</a:t>
            </a:r>
            <a:r>
              <a:rPr lang="el-GR" dirty="0"/>
              <a:t> έχει τη θέση και την αισθητικά λειτουργική χρήση του.</a:t>
            </a:r>
          </a:p>
        </p:txBody>
      </p:sp>
    </p:spTree>
    <p:extLst>
      <p:ext uri="{BB962C8B-B14F-4D97-AF65-F5344CB8AC3E}">
        <p14:creationId xmlns:p14="http://schemas.microsoft.com/office/powerpoint/2010/main" val="2305415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58D3B5-4065-42CC-BDE3-97270211120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24D92BD-34E7-48B1-A433-9F91FA1B5AA8}"/>
              </a:ext>
            </a:extLst>
          </p:cNvPr>
          <p:cNvSpPr>
            <a:spLocks noGrp="1"/>
          </p:cNvSpPr>
          <p:nvPr>
            <p:ph idx="1"/>
          </p:nvPr>
        </p:nvSpPr>
        <p:spPr/>
        <p:txBody>
          <a:bodyPr/>
          <a:lstStyle/>
          <a:p>
            <a:r>
              <a:rPr lang="el-GR" dirty="0"/>
              <a:t>Ο κινηματογραφικός χρόνος είναι ο χειρισμός του χρόνου για δημιουργικούς σκοπούς, για να φτάσουμε σ’ ένα καλλιτεχνικό αποτέλεσμα, στην κατασκευή μιας ταινίας.</a:t>
            </a:r>
          </a:p>
          <a:p>
            <a:endParaRPr lang="el-GR" dirty="0"/>
          </a:p>
          <a:p>
            <a:r>
              <a:rPr lang="el-GR" dirty="0"/>
              <a:t>Η έννοια του χρόνου έχει αποτελέσει το αντικείμενο αναζητήσεων και ερευνών της φιλοσοφίας και των φυσικών επιστημών. Ο εμπνευσμένος φυσικός επιστήμονας του 20ού αιώνα  Άλμπερτ Αϊνστάιν (1879-1955) είπε χαρακτηριστικά: «Άνθρωποι σαν εμάς που πιστεύουν στη Φυσική, ξέρουν πως η διάκριση σε παρελθόν, παρόν και μέλλον είναι απλώς μια ανθεκτική έμμονη πλάνη»</a:t>
            </a:r>
          </a:p>
        </p:txBody>
      </p:sp>
    </p:spTree>
    <p:extLst>
      <p:ext uri="{BB962C8B-B14F-4D97-AF65-F5344CB8AC3E}">
        <p14:creationId xmlns:p14="http://schemas.microsoft.com/office/powerpoint/2010/main" val="2106369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4298DE-D20B-4BAB-A06E-B3D9F3A4143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792E827-1DBB-4AF5-A509-D36FAE224C79}"/>
              </a:ext>
            </a:extLst>
          </p:cNvPr>
          <p:cNvSpPr>
            <a:spLocks noGrp="1"/>
          </p:cNvSpPr>
          <p:nvPr>
            <p:ph idx="1"/>
          </p:nvPr>
        </p:nvSpPr>
        <p:spPr/>
        <p:txBody>
          <a:bodyPr/>
          <a:lstStyle/>
          <a:p>
            <a:r>
              <a:rPr lang="el-GR" dirty="0"/>
              <a:t>Το </a:t>
            </a:r>
            <a:r>
              <a:rPr lang="el-GR" dirty="0" err="1"/>
              <a:t>fixed</a:t>
            </a:r>
            <a:r>
              <a:rPr lang="el-GR" dirty="0"/>
              <a:t> </a:t>
            </a:r>
            <a:r>
              <a:rPr lang="el-GR" dirty="0" err="1"/>
              <a:t>carré</a:t>
            </a:r>
            <a:r>
              <a:rPr lang="el-GR" dirty="0"/>
              <a:t> (</a:t>
            </a:r>
            <a:r>
              <a:rPr lang="el-GR" dirty="0" err="1"/>
              <a:t>φιξτ</a:t>
            </a:r>
            <a:r>
              <a:rPr lang="el-GR" dirty="0"/>
              <a:t> καρέ) είναι το πάγωμα ενός πλάνου και ισοδυναμεί με το πάγωμα του χρόνου. Το </a:t>
            </a:r>
            <a:r>
              <a:rPr lang="el-GR" dirty="0" err="1"/>
              <a:t>travelling</a:t>
            </a:r>
            <a:r>
              <a:rPr lang="el-GR" dirty="0"/>
              <a:t> ενοποιεί το χρόνο. Στην ταινία Πέρσι στο </a:t>
            </a:r>
            <a:r>
              <a:rPr lang="el-GR" dirty="0" err="1"/>
              <a:t>Μαρίενμπαντ</a:t>
            </a:r>
            <a:r>
              <a:rPr lang="el-GR" dirty="0"/>
              <a:t> (1961) ο </a:t>
            </a:r>
            <a:r>
              <a:rPr lang="el-GR" dirty="0" err="1"/>
              <a:t>Αλέν</a:t>
            </a:r>
            <a:r>
              <a:rPr lang="el-GR" dirty="0"/>
              <a:t> Ρενέ  κάνει </a:t>
            </a:r>
            <a:r>
              <a:rPr lang="el-GR" dirty="0" err="1"/>
              <a:t>travelling</a:t>
            </a:r>
            <a:r>
              <a:rPr lang="el-GR" dirty="0"/>
              <a:t> </a:t>
            </a:r>
            <a:r>
              <a:rPr lang="el-GR" dirty="0" err="1"/>
              <a:t>lateral</a:t>
            </a:r>
            <a:r>
              <a:rPr lang="el-GR" dirty="0"/>
              <a:t> (</a:t>
            </a:r>
            <a:r>
              <a:rPr lang="el-GR" dirty="0" err="1"/>
              <a:t>τράβελινγκ</a:t>
            </a:r>
            <a:r>
              <a:rPr lang="el-GR" dirty="0"/>
              <a:t> </a:t>
            </a:r>
            <a:r>
              <a:rPr lang="el-GR" dirty="0" err="1"/>
              <a:t>λατεράλ</a:t>
            </a:r>
            <a:r>
              <a:rPr lang="el-GR" dirty="0"/>
              <a:t>), στα κτίρια ενός δρόμου και πάνω στο </a:t>
            </a:r>
            <a:r>
              <a:rPr lang="el-GR" dirty="0" err="1"/>
              <a:t>travelling</a:t>
            </a:r>
            <a:r>
              <a:rPr lang="el-GR" dirty="0"/>
              <a:t> οι προσόψεις τους μετατρέπονται παίρνοντας την όψη που είχαν κατά τη διάρκεια του πολέμου. Η ενοποίηση του παρόντος και του παρελθόντος επιτεύχθηκε με έναν πολύ πλαστικό τρόπο, χωρίς εφέ, μονάχα μέσα από την ένωση διαφορετικών σκηνικών</a:t>
            </a:r>
          </a:p>
        </p:txBody>
      </p:sp>
    </p:spTree>
    <p:extLst>
      <p:ext uri="{BB962C8B-B14F-4D97-AF65-F5344CB8AC3E}">
        <p14:creationId xmlns:p14="http://schemas.microsoft.com/office/powerpoint/2010/main" val="1275896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D0E7E2-0CE7-456C-B0E4-9F1CC37D2E9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1796D0E-2E9A-43C0-99F9-007EE509ED82}"/>
              </a:ext>
            </a:extLst>
          </p:cNvPr>
          <p:cNvSpPr>
            <a:spLocks noGrp="1"/>
          </p:cNvSpPr>
          <p:nvPr>
            <p:ph idx="1"/>
          </p:nvPr>
        </p:nvSpPr>
        <p:spPr/>
        <p:txBody>
          <a:bodyPr/>
          <a:lstStyle/>
          <a:p>
            <a:r>
              <a:rPr lang="el-GR" dirty="0"/>
              <a:t>Στο ντεκουπάζ και στη λήψη η ένωση με </a:t>
            </a:r>
            <a:r>
              <a:rPr lang="el-GR" dirty="0" err="1"/>
              <a:t>cut</a:t>
            </a:r>
            <a:r>
              <a:rPr lang="el-GR" dirty="0"/>
              <a:t> πλάνων με ίδια κίνηση της κάμερας, επιτυγχάνεται με τη χρήση ίδιου φακού και γωνίας λήψης και αλλαγή στη σύνθεση του κάδρου.</a:t>
            </a:r>
          </a:p>
          <a:p>
            <a:endParaRPr lang="el-GR" dirty="0"/>
          </a:p>
          <a:p>
            <a:r>
              <a:rPr lang="el-GR" dirty="0"/>
              <a:t>Το </a:t>
            </a:r>
            <a:r>
              <a:rPr lang="el-GR" dirty="0" err="1"/>
              <a:t>play</a:t>
            </a:r>
            <a:r>
              <a:rPr lang="el-GR" dirty="0"/>
              <a:t> </a:t>
            </a:r>
            <a:r>
              <a:rPr lang="el-GR" dirty="0" err="1"/>
              <a:t>back</a:t>
            </a:r>
            <a:r>
              <a:rPr lang="el-GR" dirty="0"/>
              <a:t> είναι η αντιστροφή της κίνησης. Έτσι αντιστρέφουμε το </a:t>
            </a:r>
            <a:r>
              <a:rPr lang="el-GR" dirty="0" err="1"/>
              <a:t>φιλμικό</a:t>
            </a:r>
            <a:r>
              <a:rPr lang="el-GR" dirty="0"/>
              <a:t> χρόνο. Για παράδειγμα, ενώ ένα κτίριο καταρρέει, με το </a:t>
            </a:r>
            <a:r>
              <a:rPr lang="el-GR" dirty="0" err="1"/>
              <a:t>play</a:t>
            </a:r>
            <a:r>
              <a:rPr lang="el-GR" dirty="0"/>
              <a:t> </a:t>
            </a:r>
            <a:r>
              <a:rPr lang="el-GR" dirty="0" err="1"/>
              <a:t>back</a:t>
            </a:r>
            <a:r>
              <a:rPr lang="el-GR" dirty="0"/>
              <a:t>, ανασυντίθεται. Η χρήση του υπήρξε το συχνό  παιχνίδι των πρώτων κινηματογραφιστών στις αρχές του 20ου αιώνα.</a:t>
            </a:r>
          </a:p>
        </p:txBody>
      </p:sp>
    </p:spTree>
    <p:extLst>
      <p:ext uri="{BB962C8B-B14F-4D97-AF65-F5344CB8AC3E}">
        <p14:creationId xmlns:p14="http://schemas.microsoft.com/office/powerpoint/2010/main" val="2899402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909FA8-76FD-42E4-8217-73F4E3B01A8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B66C6E7-D5A9-4870-B65E-31ED9A5578FB}"/>
              </a:ext>
            </a:extLst>
          </p:cNvPr>
          <p:cNvSpPr>
            <a:spLocks noGrp="1"/>
          </p:cNvSpPr>
          <p:nvPr>
            <p:ph idx="1"/>
          </p:nvPr>
        </p:nvSpPr>
        <p:spPr/>
        <p:txBody>
          <a:bodyPr/>
          <a:lstStyle/>
          <a:p>
            <a:r>
              <a:rPr lang="el-GR" dirty="0"/>
              <a:t>Ένα γρήγορο </a:t>
            </a:r>
            <a:r>
              <a:rPr lang="el-GR" dirty="0" err="1"/>
              <a:t>panoramique</a:t>
            </a:r>
            <a:r>
              <a:rPr lang="el-GR" dirty="0"/>
              <a:t> (</a:t>
            </a:r>
            <a:r>
              <a:rPr lang="el-GR" dirty="0" err="1"/>
              <a:t>πανοραμίκ</a:t>
            </a:r>
            <a:r>
              <a:rPr lang="el-GR" dirty="0"/>
              <a:t> = κίνηση της κάμερας με σταθερό τον άξονά της, παράλληλα με το έδαφος), που ακολουθείται από </a:t>
            </a:r>
            <a:r>
              <a:rPr lang="el-GR" dirty="0" err="1"/>
              <a:t>cut</a:t>
            </a:r>
            <a:r>
              <a:rPr lang="el-GR" dirty="0"/>
              <a:t> μάς μεταφέρει σε άλλο χωρόχρονο. Τις δεκαετίες ΄30 και ΄50, ΄60 χρησιμοποιήθηκε στην κινηματογραφική αισθητική.</a:t>
            </a:r>
          </a:p>
          <a:p>
            <a:endParaRPr lang="el-GR" dirty="0"/>
          </a:p>
        </p:txBody>
      </p:sp>
    </p:spTree>
    <p:extLst>
      <p:ext uri="{BB962C8B-B14F-4D97-AF65-F5344CB8AC3E}">
        <p14:creationId xmlns:p14="http://schemas.microsoft.com/office/powerpoint/2010/main" val="2865347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E12836-A4A0-436D-B62A-2DFD36282AE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2F6C1EE-F791-4CC5-AC77-F55ADDDEFA7B}"/>
              </a:ext>
            </a:extLst>
          </p:cNvPr>
          <p:cNvSpPr>
            <a:spLocks noGrp="1"/>
          </p:cNvSpPr>
          <p:nvPr>
            <p:ph idx="1"/>
          </p:nvPr>
        </p:nvSpPr>
        <p:spPr/>
        <p:txBody>
          <a:bodyPr/>
          <a:lstStyle/>
          <a:p>
            <a:r>
              <a:rPr lang="el-GR" dirty="0"/>
              <a:t>Το σταμάτημα του χρόνου. Στην ταινία Η Διαθήκη του Ορφέα (1960) του Ζαν </a:t>
            </a:r>
            <a:r>
              <a:rPr lang="el-GR" dirty="0" err="1"/>
              <a:t>Κοκτό</a:t>
            </a:r>
            <a:r>
              <a:rPr lang="el-GR" dirty="0"/>
              <a:t> (1889-1963), όταν ο Ορφέας μπαίνει στο χώρο του Άδη, είναι έξι η ώρα και τη στιγμή αυτή ο ταχυδρόμος ρίχνει ένα γράμμα στο γραμματοκιβώτιο, ενώ το ρολόι χτυπάει έξι. Όταν ο Ορφέας βγαίνει από τον Άδη, ύστερα απ’ όσα μεσολάβησαν, το ρολόι αποτελειώνει τους έξι χτύπους του, ενώ το γράμμα πέφτει μέσα στο κουτί.</a:t>
            </a:r>
          </a:p>
        </p:txBody>
      </p:sp>
    </p:spTree>
    <p:extLst>
      <p:ext uri="{BB962C8B-B14F-4D97-AF65-F5344CB8AC3E}">
        <p14:creationId xmlns:p14="http://schemas.microsoft.com/office/powerpoint/2010/main" val="3917402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873194-BCC4-4CA3-B731-A3146D539FB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7781FFE-C95D-4630-9C2F-D557AB8DF6FC}"/>
              </a:ext>
            </a:extLst>
          </p:cNvPr>
          <p:cNvSpPr>
            <a:spLocks noGrp="1"/>
          </p:cNvSpPr>
          <p:nvPr>
            <p:ph idx="1"/>
          </p:nvPr>
        </p:nvSpPr>
        <p:spPr/>
        <p:txBody>
          <a:bodyPr/>
          <a:lstStyle/>
          <a:p>
            <a:r>
              <a:rPr lang="el-GR" dirty="0"/>
              <a:t>Στον Δικηγόρο του διαβόλου  (The </a:t>
            </a:r>
            <a:r>
              <a:rPr lang="el-GR" dirty="0" err="1"/>
              <a:t>devil’s</a:t>
            </a:r>
            <a:r>
              <a:rPr lang="el-GR" dirty="0"/>
              <a:t> </a:t>
            </a:r>
            <a:r>
              <a:rPr lang="el-GR" dirty="0" err="1"/>
              <a:t>advocate</a:t>
            </a:r>
            <a:r>
              <a:rPr lang="el-GR" dirty="0"/>
              <a:t>) (1997) του Τέιλορ </a:t>
            </a:r>
            <a:r>
              <a:rPr lang="el-GR" dirty="0" err="1"/>
              <a:t>Χάκφορντ</a:t>
            </a:r>
            <a:r>
              <a:rPr lang="el-GR" dirty="0"/>
              <a:t> (</a:t>
            </a:r>
            <a:r>
              <a:rPr lang="el-GR" dirty="0" err="1"/>
              <a:t>γενν</a:t>
            </a:r>
            <a:r>
              <a:rPr lang="el-GR" dirty="0"/>
              <a:t>. 1944), ολόκληρη η δράση με </a:t>
            </a:r>
            <a:r>
              <a:rPr lang="el-GR" dirty="0" err="1"/>
              <a:t>φιλμικό</a:t>
            </a:r>
            <a:r>
              <a:rPr lang="el-GR" dirty="0"/>
              <a:t> χρόνο 144 λεπτών διεξάγεται σε ελάχιστα δευτερόλεπτα αληθινού χρόνου. Ο νεαρός δικηγόρος σε μια διακοπή της δίκης, στην οποία υπερασπίζεται έναν αμετανόητο παιδεραστή, πάει στην τουαλέτα να πλύνει τα χέρια του και, καθώς βγάζει τη βέρα του, η σκέψη του «βλέπει» αυτό που βλέπει και ο θεατής, τις διαδρομές της συνείδησής του, που ισοδυναμούν με δύο ώρες </a:t>
            </a:r>
            <a:r>
              <a:rPr lang="el-GR" dirty="0" err="1"/>
              <a:t>φιλμικού</a:t>
            </a:r>
            <a:r>
              <a:rPr lang="el-GR" dirty="0"/>
              <a:t> χρόνου. Στο φινάλε της ταινίας ξαναγυρίζουμε στη στιγμή της βέρας. Έχει μεσολαβήσει βιωμένος κινηματογραφικός χρόνος ελάχιστων δευτερολέπτων και φιλμικός χρόνος δύο ωρών.</a:t>
            </a:r>
          </a:p>
        </p:txBody>
      </p:sp>
    </p:spTree>
    <p:extLst>
      <p:ext uri="{BB962C8B-B14F-4D97-AF65-F5344CB8AC3E}">
        <p14:creationId xmlns:p14="http://schemas.microsoft.com/office/powerpoint/2010/main" val="3540732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E689BE-BB1E-4CB4-8A31-AA3DB3B933F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B0B05E9-9E0C-483D-A986-D0311E514FD2}"/>
              </a:ext>
            </a:extLst>
          </p:cNvPr>
          <p:cNvSpPr>
            <a:spLocks noGrp="1"/>
          </p:cNvSpPr>
          <p:nvPr>
            <p:ph idx="1"/>
          </p:nvPr>
        </p:nvSpPr>
        <p:spPr/>
        <p:txBody>
          <a:bodyPr/>
          <a:lstStyle/>
          <a:p>
            <a:r>
              <a:rPr lang="el-GR" dirty="0"/>
              <a:t>Μια ολόκληρη ταινία μπορεί να αφιερωθεί στο πάγωμα του χρόνου. Στην ταινία Η μέρα της </a:t>
            </a:r>
            <a:r>
              <a:rPr lang="el-GR" dirty="0" err="1"/>
              <a:t>μαρμότας</a:t>
            </a:r>
            <a:r>
              <a:rPr lang="el-GR" dirty="0"/>
              <a:t> (</a:t>
            </a:r>
            <a:r>
              <a:rPr lang="el-GR" dirty="0" err="1"/>
              <a:t>Groundhog</a:t>
            </a:r>
            <a:r>
              <a:rPr lang="el-GR" dirty="0"/>
              <a:t> </a:t>
            </a:r>
            <a:r>
              <a:rPr lang="el-GR" dirty="0" err="1"/>
              <a:t>Day</a:t>
            </a:r>
            <a:r>
              <a:rPr lang="el-GR" dirty="0"/>
              <a:t>)  (1993) του Χάρολντ </a:t>
            </a:r>
            <a:r>
              <a:rPr lang="el-GR" dirty="0" err="1"/>
              <a:t>Ράμις</a:t>
            </a:r>
            <a:r>
              <a:rPr lang="el-GR" dirty="0"/>
              <a:t> (1944-2014), ο ήρωας ζει και ξαναζεί την ίδια μέρα, καθώς ξυπνάει κάθε πρωί. Η ανθρώπινη φαντασία εδώ σταμάτησε το χρόνο κι έπαιξε με αυτήν την ιδέα, γιατί ξέρει πόσο απατηλή είναι η ύπαρξή του.</a:t>
            </a:r>
          </a:p>
        </p:txBody>
      </p:sp>
    </p:spTree>
    <p:extLst>
      <p:ext uri="{BB962C8B-B14F-4D97-AF65-F5344CB8AC3E}">
        <p14:creationId xmlns:p14="http://schemas.microsoft.com/office/powerpoint/2010/main" val="9656626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5E2B62-F116-497A-A01E-096A2A996F0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A82A8B4-F468-4BF0-9A50-B3C5137D9AFE}"/>
              </a:ext>
            </a:extLst>
          </p:cNvPr>
          <p:cNvSpPr>
            <a:spLocks noGrp="1"/>
          </p:cNvSpPr>
          <p:nvPr>
            <p:ph idx="1"/>
          </p:nvPr>
        </p:nvSpPr>
        <p:spPr/>
        <p:txBody>
          <a:bodyPr/>
          <a:lstStyle/>
          <a:p>
            <a:r>
              <a:rPr lang="el-GR" dirty="0"/>
              <a:t>Το μοντάζ υλοποιεί  χ ρ ο ν ι κ ά  την ταινία. Η απλούστερη μορφή είναι το οριζόντιο ή γραμμικό μοντάζ που ακολουθεί τη γραμμική εξέλιξη των γεγονότων-καταστάσεων της κινηματογραφικής αφήγησης. Το μετρικό μοντάζ που με τη σειρά του γέννησε το επιταχυνόμενο (Ρόδα (1923) του </a:t>
            </a:r>
            <a:r>
              <a:rPr lang="el-GR" dirty="0" err="1"/>
              <a:t>Αμπέλ</a:t>
            </a:r>
            <a:r>
              <a:rPr lang="el-GR" dirty="0"/>
              <a:t> </a:t>
            </a:r>
            <a:r>
              <a:rPr lang="el-GR" dirty="0" err="1"/>
              <a:t>Γκανς</a:t>
            </a:r>
            <a:r>
              <a:rPr lang="el-GR" dirty="0"/>
              <a:t> (1889-1981), είναι είδος μοντάζ που χρησιμοποιήθηκε κυρίως στον βωβό κινηματογράφο. Γινόταν με κυριολεκτικό μέτρημα των καρέ κάθε πλάνου κι έτσι, μειώνοντας γεωμετρικά τον αριθμό των καρέ, το αποτέλεσμα ήταν ο ολοένα επιταχυνόμενος ρυθμός της ταινίας.</a:t>
            </a:r>
          </a:p>
        </p:txBody>
      </p:sp>
    </p:spTree>
    <p:extLst>
      <p:ext uri="{BB962C8B-B14F-4D97-AF65-F5344CB8AC3E}">
        <p14:creationId xmlns:p14="http://schemas.microsoft.com/office/powerpoint/2010/main" val="2490267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490693-22A1-48C3-BE8A-46812F22B3D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95CAA3B-9DE8-4538-9874-18C9F8AF2259}"/>
              </a:ext>
            </a:extLst>
          </p:cNvPr>
          <p:cNvSpPr>
            <a:spLocks noGrp="1"/>
          </p:cNvSpPr>
          <p:nvPr>
            <p:ph idx="1"/>
          </p:nvPr>
        </p:nvSpPr>
        <p:spPr/>
        <p:txBody>
          <a:bodyPr/>
          <a:lstStyle/>
          <a:p>
            <a:r>
              <a:rPr lang="el-GR" dirty="0"/>
              <a:t>Το πλέον σύνθετο είναι το ιδεολογικό ή εκφραστικό μοντάζ και το μοντάζ των ατραξιόν που παραθέτει μεταφορικά πλάνα εμβόλιμα, για να εισαγάγει μια ιδέα. Σ’ αυτή την περίπτωση έχουμε κατάργηση του χρόνου. Στο ανατρεπόμενο μοντάζ χρησιμοποιούμε τα flash </a:t>
            </a:r>
            <a:r>
              <a:rPr lang="el-GR" dirty="0" err="1"/>
              <a:t>back</a:t>
            </a:r>
            <a:r>
              <a:rPr lang="el-GR" dirty="0"/>
              <a:t>, και επαναφορά στο παρόν ή προώθηση στο μέλλον. Το συνεκδοχικό μοντάζ χρησιμοποιείται για να παρουσιάσει πάνω από μία εκδοχές του </a:t>
            </a:r>
            <a:r>
              <a:rPr lang="el-GR" dirty="0" err="1"/>
              <a:t>story</a:t>
            </a:r>
            <a:r>
              <a:rPr lang="el-GR" dirty="0"/>
              <a:t> της ταινίας. Χαρακτηριστική ταινία με συνεκδοχικό μοντάζ είναι το Τρέξε, </a:t>
            </a:r>
            <a:r>
              <a:rPr lang="el-GR" dirty="0" err="1"/>
              <a:t>Λόλα</a:t>
            </a:r>
            <a:r>
              <a:rPr lang="el-GR" dirty="0"/>
              <a:t>, τρέξε  (1998) του Τομ </a:t>
            </a:r>
            <a:r>
              <a:rPr lang="el-GR" dirty="0" err="1"/>
              <a:t>Τίκβερ</a:t>
            </a:r>
            <a:r>
              <a:rPr lang="el-GR" dirty="0"/>
              <a:t>.</a:t>
            </a:r>
          </a:p>
          <a:p>
            <a:endParaRPr lang="el-GR" dirty="0"/>
          </a:p>
        </p:txBody>
      </p:sp>
    </p:spTree>
    <p:extLst>
      <p:ext uri="{BB962C8B-B14F-4D97-AF65-F5344CB8AC3E}">
        <p14:creationId xmlns:p14="http://schemas.microsoft.com/office/powerpoint/2010/main" val="2551087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00DB32-9BAA-45CB-9648-2B2018F1CB1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CC24A87-F794-46E5-9D57-25E4BED0EE64}"/>
              </a:ext>
            </a:extLst>
          </p:cNvPr>
          <p:cNvSpPr>
            <a:spLocks noGrp="1"/>
          </p:cNvSpPr>
          <p:nvPr>
            <p:ph idx="1"/>
          </p:nvPr>
        </p:nvSpPr>
        <p:spPr/>
        <p:txBody>
          <a:bodyPr>
            <a:normAutofit/>
          </a:bodyPr>
          <a:lstStyle/>
          <a:p>
            <a:r>
              <a:rPr lang="el-GR" dirty="0"/>
              <a:t>ο παράλληλο μοντάζ αποτελεί το κλασικό σχήμα των ταινιών καταδίωξης, περιπέτειας και δράσης, αλλά τώρα πια και ψυχολογικών θρίλερ και αμιγώς κοινωνικών ταινιών. Σ’ αυτή την περίπτωση παρακολουθούμε συγχρόνως δύο ή και περισσότερες δράσεις που κορυφώνονται σε μία σκηνή. Στην αρχή δε γνωρίζουμε πώς συνδέονται νοηματικά αυτές οι δράσεις μέχρι τη σκηνή της αποκάλυψης, όπου συναντιούνται οι ηθοποιοί των παράλληλων σκηνών. Αυτό το είδος μοντάζ ερεθίζει την ανυπόμονη περιέργεια των θεατών. </a:t>
            </a:r>
          </a:p>
        </p:txBody>
      </p:sp>
    </p:spTree>
    <p:extLst>
      <p:ext uri="{BB962C8B-B14F-4D97-AF65-F5344CB8AC3E}">
        <p14:creationId xmlns:p14="http://schemas.microsoft.com/office/powerpoint/2010/main" val="615134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48D676-DE71-492E-A3F9-D193DAAB640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33F8F5A-CE69-42C4-BA0D-C5002A84A0FF}"/>
              </a:ext>
            </a:extLst>
          </p:cNvPr>
          <p:cNvSpPr>
            <a:spLocks noGrp="1"/>
          </p:cNvSpPr>
          <p:nvPr>
            <p:ph idx="1"/>
          </p:nvPr>
        </p:nvSpPr>
        <p:spPr/>
        <p:txBody>
          <a:bodyPr/>
          <a:lstStyle/>
          <a:p>
            <a:r>
              <a:rPr lang="el-GR" dirty="0"/>
              <a:t>Η πρώτη πιο χαρακτηριστική ταινία με παράλληλο μοντάζ είναι η μία από τις κορυφαίες ταινίες του Αμερικανικού βωβού κινηματογράφου, η Μισαλλοδοξία(2016) του Ντέιβιντ </a:t>
            </a:r>
            <a:r>
              <a:rPr lang="el-GR" dirty="0" err="1"/>
              <a:t>Γουόρκ</a:t>
            </a:r>
            <a:r>
              <a:rPr lang="el-GR" dirty="0"/>
              <a:t> </a:t>
            </a:r>
            <a:r>
              <a:rPr lang="el-GR" dirty="0" err="1"/>
              <a:t>Γκρίφιθ</a:t>
            </a:r>
            <a:r>
              <a:rPr lang="el-GR" dirty="0"/>
              <a:t> (1875-1948), όπου αφηγείται παράλληλα τέσσερεις ιστορίες: την εποχή της Βαβυλώνας, του Χριστού, τη νύχτα του Αγίου Βαρθολομαίου και μια τότε σύγχρονη ιστορία, του 1916, με κοινό άξονα τη μισαλλοδοξία των ανθρώπων. Με αυτό το παράλληλο μοντάζ προσπάθησε να δείξει το κοινό στοιχείο έλλειψης αγάπης που υπάρχει σε όλες τις εποχές της ανθρωπότητας</a:t>
            </a:r>
          </a:p>
        </p:txBody>
      </p:sp>
    </p:spTree>
    <p:extLst>
      <p:ext uri="{BB962C8B-B14F-4D97-AF65-F5344CB8AC3E}">
        <p14:creationId xmlns:p14="http://schemas.microsoft.com/office/powerpoint/2010/main" val="374284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DE57B4-8816-42C6-A80A-9CA4DDD09CE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8421AB7-09F7-4B94-9DAA-EEEA7FF59E36}"/>
              </a:ext>
            </a:extLst>
          </p:cNvPr>
          <p:cNvSpPr>
            <a:spLocks noGrp="1"/>
          </p:cNvSpPr>
          <p:nvPr>
            <p:ph idx="1"/>
          </p:nvPr>
        </p:nvSpPr>
        <p:spPr/>
        <p:txBody>
          <a:bodyPr/>
          <a:lstStyle/>
          <a:p>
            <a:r>
              <a:rPr lang="el-GR" dirty="0"/>
              <a:t>Η ταινία Η επαφή (1997) του Ρόμπερτ </a:t>
            </a:r>
            <a:r>
              <a:rPr lang="el-GR" dirty="0" err="1"/>
              <a:t>Ζεμέκις</a:t>
            </a:r>
            <a:r>
              <a:rPr lang="el-GR" dirty="0"/>
              <a:t> (</a:t>
            </a:r>
            <a:r>
              <a:rPr lang="el-GR" dirty="0" err="1"/>
              <a:t>γενν</a:t>
            </a:r>
            <a:r>
              <a:rPr lang="el-GR" dirty="0"/>
              <a:t>. 1952), θίγει αυτό ακριβώς το θέμα, δημιουργώντας ταυτόχρονα ποιητικότητα που πατάει στην επιστήμη.</a:t>
            </a:r>
          </a:p>
        </p:txBody>
      </p:sp>
    </p:spTree>
    <p:extLst>
      <p:ext uri="{BB962C8B-B14F-4D97-AF65-F5344CB8AC3E}">
        <p14:creationId xmlns:p14="http://schemas.microsoft.com/office/powerpoint/2010/main" val="123213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C55D4-63B0-4034-BC96-DC8E79E0AC0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EE7D17A-F097-44E6-A7CD-5A9D9E6D6A68}"/>
              </a:ext>
            </a:extLst>
          </p:cNvPr>
          <p:cNvSpPr>
            <a:spLocks noGrp="1"/>
          </p:cNvSpPr>
          <p:nvPr>
            <p:ph idx="1"/>
          </p:nvPr>
        </p:nvSpPr>
        <p:spPr/>
        <p:txBody>
          <a:bodyPr>
            <a:normAutofit/>
          </a:bodyPr>
          <a:lstStyle/>
          <a:p>
            <a:r>
              <a:rPr lang="el-GR" dirty="0"/>
              <a:t>Το μοντάζ με λάιτ </a:t>
            </a:r>
            <a:r>
              <a:rPr lang="el-GR" dirty="0" err="1"/>
              <a:t>μοτίφ</a:t>
            </a:r>
            <a:r>
              <a:rPr lang="el-GR" dirty="0"/>
              <a:t> επαναφέρει, σε τακτά διαστήματα μέσα στην αφήγηση, μια συγκεκριμένη εικόνα-πλάνο ή και δράση ολόκληρη. Σπάει τη γραμμική αφήγηση για να μας πληροφορήσει για μια εμμονή, ή μια εσωτερική εικόνα, ή ένα όραμα, ή κάποιο άλλο στοιχείο του ήρωα, που είναι χαρακτηριστικό του και βοηθάει στην ανάπτυξη του θέματος. Η πρώτη χρήση πλάνου-σκηνής λάιτ </a:t>
            </a:r>
            <a:r>
              <a:rPr lang="el-GR" dirty="0" err="1"/>
              <a:t>μοτίφ</a:t>
            </a:r>
            <a:r>
              <a:rPr lang="el-GR" dirty="0"/>
              <a:t> έγινε επίσης από τον </a:t>
            </a:r>
            <a:r>
              <a:rPr lang="el-GR" dirty="0" err="1"/>
              <a:t>Ντ</a:t>
            </a:r>
            <a:r>
              <a:rPr lang="el-GR" dirty="0"/>
              <a:t>. Γ. </a:t>
            </a:r>
            <a:r>
              <a:rPr lang="el-GR" dirty="0" err="1"/>
              <a:t>Γκρίφιθ</a:t>
            </a:r>
            <a:r>
              <a:rPr lang="el-GR" dirty="0"/>
              <a:t> στην Μισαλλοδοξία. </a:t>
            </a:r>
          </a:p>
        </p:txBody>
      </p:sp>
    </p:spTree>
    <p:extLst>
      <p:ext uri="{BB962C8B-B14F-4D97-AF65-F5344CB8AC3E}">
        <p14:creationId xmlns:p14="http://schemas.microsoft.com/office/powerpoint/2010/main" val="32857135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9F8845-230C-43FE-87FA-F8A41D18623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88324D3-F68F-4C89-B2E7-1D4169597BC5}"/>
              </a:ext>
            </a:extLst>
          </p:cNvPr>
          <p:cNvSpPr>
            <a:spLocks noGrp="1"/>
          </p:cNvSpPr>
          <p:nvPr>
            <p:ph idx="1"/>
          </p:nvPr>
        </p:nvSpPr>
        <p:spPr/>
        <p:txBody>
          <a:bodyPr/>
          <a:lstStyle/>
          <a:p>
            <a:r>
              <a:rPr lang="el-GR" dirty="0"/>
              <a:t>Μία από τις πρώτες ηθοποιούς-μύθους του Αμερικανικού βωβού κινηματογράφου, η </a:t>
            </a:r>
            <a:r>
              <a:rPr lang="el-GR" dirty="0" err="1"/>
              <a:t>Λίλιαν</a:t>
            </a:r>
            <a:r>
              <a:rPr lang="el-GR" dirty="0"/>
              <a:t> </a:t>
            </a:r>
            <a:r>
              <a:rPr lang="el-GR" dirty="0" err="1"/>
              <a:t>Γκις</a:t>
            </a:r>
            <a:r>
              <a:rPr lang="el-GR" dirty="0"/>
              <a:t> σε ένα γενικό πλάνο, με φωτισμό στυλ μπαρόκ, κουνάει ένα μωρό σε μια αρχετυπικού σχήματος κούνια. Ο </a:t>
            </a:r>
            <a:r>
              <a:rPr lang="el-GR" dirty="0" err="1"/>
              <a:t>Γκρίφιθ</a:t>
            </a:r>
            <a:r>
              <a:rPr lang="el-GR" dirty="0"/>
              <a:t> με αυτό το πλάνο συμβολίζει την νεαρή ηλικία της ανθρωπότητας που ευθύνεται για την μισαλλοδοξία της. Έναν αιώνα μετά οι άνθρωποι δεν φαίνεται να την έχουμε ξεπεράσει και σήμερα όλοι βιώνουμε την έξαρσή της.</a:t>
            </a:r>
          </a:p>
        </p:txBody>
      </p:sp>
    </p:spTree>
    <p:extLst>
      <p:ext uri="{BB962C8B-B14F-4D97-AF65-F5344CB8AC3E}">
        <p14:creationId xmlns:p14="http://schemas.microsoft.com/office/powerpoint/2010/main" val="2514307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AE7908C8-52AC-4ACD-A854-A1A3C9583356}"/>
              </a:ext>
            </a:extLst>
          </p:cNvPr>
          <p:cNvPicPr>
            <a:picLocks noChangeAspect="1"/>
          </p:cNvPicPr>
          <p:nvPr/>
        </p:nvPicPr>
        <p:blipFill>
          <a:blip r:embed="rId2"/>
          <a:stretch>
            <a:fillRect/>
          </a:stretch>
        </p:blipFill>
        <p:spPr>
          <a:xfrm>
            <a:off x="2667000" y="857250"/>
            <a:ext cx="6858000" cy="5143500"/>
          </a:xfrm>
          <a:prstGeom prst="rect">
            <a:avLst/>
          </a:prstGeom>
        </p:spPr>
      </p:pic>
    </p:spTree>
    <p:extLst>
      <p:ext uri="{BB962C8B-B14F-4D97-AF65-F5344CB8AC3E}">
        <p14:creationId xmlns:p14="http://schemas.microsoft.com/office/powerpoint/2010/main" val="8638616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AE861B-50F6-48CC-B321-BDE047CFDCB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76AD4BA-46DC-4DF4-A66D-31F46CBDE80A}"/>
              </a:ext>
            </a:extLst>
          </p:cNvPr>
          <p:cNvSpPr>
            <a:spLocks noGrp="1"/>
          </p:cNvSpPr>
          <p:nvPr>
            <p:ph idx="1"/>
          </p:nvPr>
        </p:nvSpPr>
        <p:spPr/>
        <p:txBody>
          <a:bodyPr/>
          <a:lstStyle/>
          <a:p>
            <a:r>
              <a:rPr lang="el-GR" dirty="0"/>
              <a:t>Στο μοντάζ με συγχρονισμό διαδέχονται σε αλλεπάλληλες σεκάνς, γεγονότα που διαδραματίζονται σε διαφορετικούς χώρους αλλά στην ίδια εποχή. Όταν κινηματογραφούνται όνειρα στο σινεμά, καταργείται εντελώς ο χρόνος κι έτσι λειτουργεί το άχρονο όπως ακριβώς συμβαίνει και στη ζωή. Το σινεμά είναι η κατεξοχήν τέχνη που μπορεί να υλοποιήσει το άχρονο. Εδώ όμως δεν μιλάμε πια για αφηγηματικό κινηματογράφο αλλά για ποιητικό και πειραματικό. Έχουν δημιουργηθεί ταινίες με όλους τους συνδυασμούς και η ανθρώπινη φαντασία ολοένα θα μας εκπλήσσει.</a:t>
            </a:r>
          </a:p>
        </p:txBody>
      </p:sp>
    </p:spTree>
    <p:extLst>
      <p:ext uri="{BB962C8B-B14F-4D97-AF65-F5344CB8AC3E}">
        <p14:creationId xmlns:p14="http://schemas.microsoft.com/office/powerpoint/2010/main" val="3145705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CD992D-D74F-448C-9D89-CCB8FAF1812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D5F68D3-ECA0-457A-BF31-A60CF65961D6}"/>
              </a:ext>
            </a:extLst>
          </p:cNvPr>
          <p:cNvSpPr>
            <a:spLocks noGrp="1"/>
          </p:cNvSpPr>
          <p:nvPr>
            <p:ph idx="1"/>
          </p:nvPr>
        </p:nvSpPr>
        <p:spPr/>
        <p:txBody>
          <a:bodyPr/>
          <a:lstStyle/>
          <a:p>
            <a:r>
              <a:rPr lang="el-GR" dirty="0"/>
              <a:t>Στην εναρκτήρια ενότητα της εξαιρετικής ταινίας 8 ½ (1963) ο Φεντερίκο </a:t>
            </a:r>
            <a:r>
              <a:rPr lang="el-GR" dirty="0" err="1"/>
              <a:t>Φελίνι</a:t>
            </a:r>
            <a:r>
              <a:rPr lang="el-GR" dirty="0"/>
              <a:t> (1920-1993) με έμπνευση σκηνοθετεί το όνειρο-εφιάλτη του κεντρικού ήρωα, ενός σκηνοθέτη που έχει χάσει την έμπνευσή του και εισάγει απευθείας τον θεατή σε πλάνα που καταγράφουν το άχρονο με ιδιαίτερη δεξιοτεχνία. Η χρήση του ήχου σε αυτήν την σκηνή δίνει τον εγκλωβισμό του ήρωα με ανάγλυφο τρόπο και σαφήνεια.</a:t>
            </a:r>
          </a:p>
        </p:txBody>
      </p:sp>
    </p:spTree>
    <p:extLst>
      <p:ext uri="{BB962C8B-B14F-4D97-AF65-F5344CB8AC3E}">
        <p14:creationId xmlns:p14="http://schemas.microsoft.com/office/powerpoint/2010/main" val="1024325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AB98D87C-B44A-4CF3-A2A0-3315773D9B9C}"/>
              </a:ext>
            </a:extLst>
          </p:cNvPr>
          <p:cNvPicPr>
            <a:picLocks noChangeAspect="1"/>
          </p:cNvPicPr>
          <p:nvPr/>
        </p:nvPicPr>
        <p:blipFill>
          <a:blip r:embed="rId2"/>
          <a:stretch>
            <a:fillRect/>
          </a:stretch>
        </p:blipFill>
        <p:spPr>
          <a:xfrm>
            <a:off x="1220605" y="1395046"/>
            <a:ext cx="9273087" cy="3868616"/>
          </a:xfrm>
          <a:prstGeom prst="rect">
            <a:avLst/>
          </a:prstGeom>
        </p:spPr>
      </p:pic>
    </p:spTree>
    <p:extLst>
      <p:ext uri="{BB962C8B-B14F-4D97-AF65-F5344CB8AC3E}">
        <p14:creationId xmlns:p14="http://schemas.microsoft.com/office/powerpoint/2010/main" val="34159075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96088D-5190-417A-817A-CAFEB102314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E49DD4E-D6A4-44B8-93E2-CCBD86708823}"/>
              </a:ext>
            </a:extLst>
          </p:cNvPr>
          <p:cNvSpPr>
            <a:spLocks noGrp="1"/>
          </p:cNvSpPr>
          <p:nvPr>
            <p:ph idx="1"/>
          </p:nvPr>
        </p:nvSpPr>
        <p:spPr/>
        <p:txBody>
          <a:bodyPr/>
          <a:lstStyle/>
          <a:p>
            <a:r>
              <a:rPr lang="el-GR" dirty="0"/>
              <a:t>Στην ταινία </a:t>
            </a:r>
            <a:r>
              <a:rPr lang="el-GR" dirty="0" err="1"/>
              <a:t>Spellbound</a:t>
            </a:r>
            <a:r>
              <a:rPr lang="el-GR" dirty="0"/>
              <a:t> (1945) του Άλφρεντ Χίτσκοκ (1899-1980) το κεντρικό και αποκαλυπτικό όνειρο του ήρωα έχει σχεδιαστεί από τον Σαλβαντόρ Νταλί. Ο σουρεαλισμός συναντιέται με το υποσυνείδητο και το αποκαλύπτει με κινούμενες εικόνες σε ένα φανταστικό και </a:t>
            </a:r>
            <a:r>
              <a:rPr lang="el-GR" dirty="0" err="1"/>
              <a:t>αχρονικό</a:t>
            </a:r>
            <a:r>
              <a:rPr lang="el-GR" dirty="0"/>
              <a:t> περιβάλλον.</a:t>
            </a:r>
          </a:p>
          <a:p>
            <a:endParaRPr lang="el-GR" dirty="0"/>
          </a:p>
        </p:txBody>
      </p:sp>
    </p:spTree>
    <p:extLst>
      <p:ext uri="{BB962C8B-B14F-4D97-AF65-F5344CB8AC3E}">
        <p14:creationId xmlns:p14="http://schemas.microsoft.com/office/powerpoint/2010/main" val="38961084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96BAAA-18F6-4C85-B40D-B16A38A6ED4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28317B0-07EF-41B1-9ED1-2BAB21A5152E}"/>
              </a:ext>
            </a:extLst>
          </p:cNvPr>
          <p:cNvSpPr>
            <a:spLocks noGrp="1"/>
          </p:cNvSpPr>
          <p:nvPr>
            <p:ph idx="1"/>
          </p:nvPr>
        </p:nvSpPr>
        <p:spPr/>
        <p:txBody>
          <a:bodyPr>
            <a:normAutofit lnSpcReduction="10000"/>
          </a:bodyPr>
          <a:lstStyle/>
          <a:p>
            <a:r>
              <a:rPr lang="el-GR" dirty="0"/>
              <a:t>Η ανθρώπινη φαντασία ξεπερνάει κάθε όριο και με τις νέες πλέον τεχνολογίες υλοποιείται από την τέχνη του σινεμά.</a:t>
            </a:r>
          </a:p>
          <a:p>
            <a:endParaRPr lang="el-GR" dirty="0"/>
          </a:p>
          <a:p>
            <a:r>
              <a:rPr lang="el-GR" dirty="0"/>
              <a:t>Ο ποιητικός κινηματογράφος είναι </a:t>
            </a:r>
            <a:r>
              <a:rPr lang="el-GR" dirty="0" err="1"/>
              <a:t>αχρονικός</a:t>
            </a:r>
            <a:r>
              <a:rPr lang="el-GR" dirty="0"/>
              <a:t>, όπως η ίδια η ποίηση. Βέβαια, έχει αποδειχτεί στην πράξη ότι δίχως κάποια υποτυπώδη αφήγηση δεν μπορούν οι θεατές να παρακολουθήσουν την εξέλιξη της ταινίας. Ο κινηματογράφος είναι η τέχνη που απευθύνεται στον πολύ κόσμο. Μπορεί ταυτόχρονα να συνδυάζει υψηλή αισθητική, υλοποιώντας ένα αφηγηματικό σενάριο με ποιητικότητα. Αυτός ο συνδυασμός της τέχνης με την αφήγηση και την ποίηση είναι η μεγάλη πρόκληση της δημιουργίας του κινηματογράφου.</a:t>
            </a:r>
          </a:p>
        </p:txBody>
      </p:sp>
    </p:spTree>
    <p:extLst>
      <p:ext uri="{BB962C8B-B14F-4D97-AF65-F5344CB8AC3E}">
        <p14:creationId xmlns:p14="http://schemas.microsoft.com/office/powerpoint/2010/main" val="2298864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8C71DE-8354-48EC-BD2B-2C1FF56AD65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C4558E3-6D23-4BAB-B4AE-D52D191B333F}"/>
              </a:ext>
            </a:extLst>
          </p:cNvPr>
          <p:cNvSpPr>
            <a:spLocks noGrp="1"/>
          </p:cNvSpPr>
          <p:nvPr>
            <p:ph idx="1"/>
          </p:nvPr>
        </p:nvSpPr>
        <p:spPr/>
        <p:txBody>
          <a:bodyPr/>
          <a:lstStyle/>
          <a:p>
            <a:r>
              <a:rPr lang="el-GR" dirty="0"/>
              <a:t>Ο χρόνος χρειάζεται για να μπορούμε να συνεννοηθούμε και να κάνουμε τις δουλειές μας. Σύμφωνα με τη Φυσική Επιστήμη είναι μία διάσταση που δεν υφίσταται από μόνη της. Η αίσθησή του είναι τελείως διαφορετική, όταν περιμένουμε να συμβεί κάτι που δεν επιθυμούμε και άλλη όταν βιώνουμε ευχάριστες ή ευτυχισμένες καταστάσεις. Η βίωση του χρόνου σε καταστάσεις μεγάλου κινδύνου επιταχύνεται ή επιβραδύνεται μέσα μας. Το </a:t>
            </a:r>
            <a:r>
              <a:rPr lang="el-GR" dirty="0" err="1"/>
              <a:t>accelere</a:t>
            </a:r>
            <a:r>
              <a:rPr lang="el-GR" dirty="0"/>
              <a:t> (γρήγορη κίνηση), και το </a:t>
            </a:r>
            <a:r>
              <a:rPr lang="el-GR" dirty="0" err="1"/>
              <a:t>slow</a:t>
            </a:r>
            <a:r>
              <a:rPr lang="el-GR" dirty="0"/>
              <a:t> </a:t>
            </a:r>
            <a:r>
              <a:rPr lang="el-GR" dirty="0" err="1"/>
              <a:t>motion</a:t>
            </a:r>
            <a:r>
              <a:rPr lang="el-GR" dirty="0"/>
              <a:t> (αργή κίνηση), στον κινηματογράφο έχουν οντολογικό νόημα, εκφράζουν δηλαδή τον τρόπο βίωσης του χρόνου από τον ήρωα μιας ταινίας.</a:t>
            </a:r>
          </a:p>
        </p:txBody>
      </p:sp>
    </p:spTree>
    <p:extLst>
      <p:ext uri="{BB962C8B-B14F-4D97-AF65-F5344CB8AC3E}">
        <p14:creationId xmlns:p14="http://schemas.microsoft.com/office/powerpoint/2010/main" val="1150556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380EDF-6FDF-4DD3-971C-F01969904E1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03C4FE2-5C75-48FF-BC41-0EFDCBF8BCC9}"/>
              </a:ext>
            </a:extLst>
          </p:cNvPr>
          <p:cNvSpPr>
            <a:spLocks noGrp="1"/>
          </p:cNvSpPr>
          <p:nvPr>
            <p:ph idx="1"/>
          </p:nvPr>
        </p:nvSpPr>
        <p:spPr/>
        <p:txBody>
          <a:bodyPr/>
          <a:lstStyle/>
          <a:p>
            <a:r>
              <a:rPr lang="el-GR" dirty="0"/>
              <a:t>Εξαιρετικό είναι το </a:t>
            </a:r>
            <a:r>
              <a:rPr lang="el-GR" dirty="0" err="1"/>
              <a:t>slow</a:t>
            </a:r>
            <a:r>
              <a:rPr lang="el-GR" dirty="0"/>
              <a:t> </a:t>
            </a:r>
            <a:r>
              <a:rPr lang="el-GR" dirty="0" err="1"/>
              <a:t>motion</a:t>
            </a:r>
            <a:r>
              <a:rPr lang="el-GR" dirty="0"/>
              <a:t> στην ταινία Σολίστας (1996) του Σκοτ Χικς (</a:t>
            </a:r>
            <a:r>
              <a:rPr lang="el-GR" dirty="0" err="1"/>
              <a:t>γενν</a:t>
            </a:r>
            <a:r>
              <a:rPr lang="el-GR" dirty="0"/>
              <a:t>. 1953), στη σκηνή της αποθέωσης του ήρωα από το κοινό και της ταυτόχρονης κατάρρευσής του, ενώ ερμηνεύει στο πιάνο με δεξιοτεχνία έργο του </a:t>
            </a:r>
            <a:r>
              <a:rPr lang="el-GR" dirty="0" err="1"/>
              <a:t>Ραχμάνινοφ</a:t>
            </a:r>
            <a:r>
              <a:rPr lang="el-GR" dirty="0"/>
              <a:t> σε μεγάλο κοινό.</a:t>
            </a:r>
          </a:p>
        </p:txBody>
      </p:sp>
    </p:spTree>
    <p:extLst>
      <p:ext uri="{BB962C8B-B14F-4D97-AF65-F5344CB8AC3E}">
        <p14:creationId xmlns:p14="http://schemas.microsoft.com/office/powerpoint/2010/main" val="3162518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4C6CF9-2FFD-48BB-BC61-AA72FAB3BB37}"/>
              </a:ext>
            </a:extLst>
          </p:cNvPr>
          <p:cNvSpPr>
            <a:spLocks noGrp="1"/>
          </p:cNvSpPr>
          <p:nvPr>
            <p:ph type="title"/>
          </p:nvPr>
        </p:nvSpPr>
        <p:spPr/>
        <p:txBody>
          <a:bodyPr/>
          <a:lstStyle/>
          <a:p>
            <a:endParaRPr lang="el-GR"/>
          </a:p>
        </p:txBody>
      </p:sp>
      <p:pic>
        <p:nvPicPr>
          <p:cNvPr id="4" name="Θέση περιεχομένου 3">
            <a:extLst>
              <a:ext uri="{FF2B5EF4-FFF2-40B4-BE49-F238E27FC236}">
                <a16:creationId xmlns:a16="http://schemas.microsoft.com/office/drawing/2014/main" id="{951AD91D-2B92-4CAE-8CBA-C4FF3E2D2909}"/>
              </a:ext>
            </a:extLst>
          </p:cNvPr>
          <p:cNvPicPr>
            <a:picLocks noGrp="1" noChangeAspect="1"/>
          </p:cNvPicPr>
          <p:nvPr>
            <p:ph idx="1"/>
          </p:nvPr>
        </p:nvPicPr>
        <p:blipFill>
          <a:blip r:embed="rId2"/>
          <a:stretch>
            <a:fillRect/>
          </a:stretch>
        </p:blipFill>
        <p:spPr>
          <a:xfrm>
            <a:off x="3048000" y="2286794"/>
            <a:ext cx="6096000" cy="3429000"/>
          </a:xfrm>
          <a:prstGeom prst="rect">
            <a:avLst/>
          </a:prstGeom>
        </p:spPr>
      </p:pic>
    </p:spTree>
    <p:extLst>
      <p:ext uri="{BB962C8B-B14F-4D97-AF65-F5344CB8AC3E}">
        <p14:creationId xmlns:p14="http://schemas.microsoft.com/office/powerpoint/2010/main" val="3654732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723656-F4AC-4176-B524-75750D7BD45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434FF2B-24B9-4712-8CC7-13A9D79168E1}"/>
              </a:ext>
            </a:extLst>
          </p:cNvPr>
          <p:cNvSpPr>
            <a:spLocks noGrp="1"/>
          </p:cNvSpPr>
          <p:nvPr>
            <p:ph idx="1"/>
          </p:nvPr>
        </p:nvSpPr>
        <p:spPr/>
        <p:txBody>
          <a:bodyPr/>
          <a:lstStyle/>
          <a:p>
            <a:r>
              <a:rPr lang="el-GR" dirty="0"/>
              <a:t>Το ίδιο εξαιρετικά σκηνοθετημένη είναι και η σκηνή στην ταινία Το Δέντρο της Ζωής (2011) του Τέρενς </a:t>
            </a:r>
            <a:r>
              <a:rPr lang="el-GR" dirty="0" err="1"/>
              <a:t>Μάλικ</a:t>
            </a:r>
            <a:r>
              <a:rPr lang="el-GR" dirty="0"/>
              <a:t> (</a:t>
            </a:r>
            <a:r>
              <a:rPr lang="el-GR" dirty="0" err="1"/>
              <a:t>γενν</a:t>
            </a:r>
            <a:r>
              <a:rPr lang="el-GR" dirty="0"/>
              <a:t>. 1943), όπου ο κεντρικός ήρωας, ενώ βρίσκεται στο αεροδρόμιο όπου δουλεύει, μαθαίνει ότι ο ένας του γιος μόλις σκοτώθηκε. Ο </a:t>
            </a:r>
            <a:r>
              <a:rPr lang="el-GR" dirty="0" err="1"/>
              <a:t>Μάλικ</a:t>
            </a:r>
            <a:r>
              <a:rPr lang="el-GR" dirty="0"/>
              <a:t> σκηνοθετεί αυτήν την ιδιαίτερη για τον ήρωα στιγμή με κυκλικό </a:t>
            </a:r>
            <a:r>
              <a:rPr lang="el-GR" dirty="0" err="1"/>
              <a:t>travelling</a:t>
            </a:r>
            <a:r>
              <a:rPr lang="el-GR" dirty="0"/>
              <a:t> γύρω του σε </a:t>
            </a:r>
            <a:r>
              <a:rPr lang="el-GR" dirty="0" err="1"/>
              <a:t>slow</a:t>
            </a:r>
            <a:r>
              <a:rPr lang="el-GR" dirty="0"/>
              <a:t> </a:t>
            </a:r>
            <a:r>
              <a:rPr lang="el-GR" dirty="0" err="1"/>
              <a:t>motion</a:t>
            </a:r>
            <a:r>
              <a:rPr lang="el-GR" dirty="0"/>
              <a:t> και ταυτόχρονα ο ήχος αλλάζει. Ο ήχος από τις τουρμπίνες των αεροπλάνων μετατρέπεται σε ένα βουητό που αρχίζει να διαλύει τον εγκέφαλο του ήρωα και ταυτόχρονα η εικόνα των αεροπλάνων αλλάζει σε μια λυρικά βασανιστική αίσθηση, καθώς καδράρει τα υποκειμενικά πλάνα του δυστυχισμένου πλέον πατέρα, με φόντο ένα «ματωμένο» δειλινό στον ορίζοντα.</a:t>
            </a:r>
          </a:p>
        </p:txBody>
      </p:sp>
    </p:spTree>
    <p:extLst>
      <p:ext uri="{BB962C8B-B14F-4D97-AF65-F5344CB8AC3E}">
        <p14:creationId xmlns:p14="http://schemas.microsoft.com/office/powerpoint/2010/main" val="4125251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FE7EFB-7DD7-4D5E-8F8E-221A12F459C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A3BE79F-B366-440A-93BF-B285041FC529}"/>
              </a:ext>
            </a:extLst>
          </p:cNvPr>
          <p:cNvSpPr>
            <a:spLocks noGrp="1"/>
          </p:cNvSpPr>
          <p:nvPr>
            <p:ph idx="1"/>
          </p:nvPr>
        </p:nvSpPr>
        <p:spPr/>
        <p:txBody>
          <a:bodyPr/>
          <a:lstStyle/>
          <a:p>
            <a:r>
              <a:rPr lang="el-GR" dirty="0"/>
              <a:t>Αν θυμηθούμε αντίστοιχες στιγμές στη ζωή μας, θα δούμε και θα ακούσουμε αυτό που μας συνέβη: ο χρόνος επιβραδύνθηκε, ο ήχος παραμορφώθηκε και ο χώρος πήρε άλλη διάσταση. Ο κινηματογράφος καταγράφει το ανθρώπινο βίωμα, αντικαθιστώντας τις αισθήσεις μας και τον τρόπο που τις επεξεργάζεται ο εγκέφαλός μας, και καταλήγει η συνείδησή μας. Άλλωστε η τέχνη του κινηματογράφου από τη φύση της - κινούμενη εικόνα κι ήχος -  μπορεί να καταγράφει το ταξίδι της συνείδησής μας.</a:t>
            </a:r>
          </a:p>
        </p:txBody>
      </p:sp>
    </p:spTree>
    <p:extLst>
      <p:ext uri="{BB962C8B-B14F-4D97-AF65-F5344CB8AC3E}">
        <p14:creationId xmlns:p14="http://schemas.microsoft.com/office/powerpoint/2010/main" val="1818491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F22558-9A64-4C69-B379-CB91D7B717C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F96BF88-ED67-4A17-B3D3-7B797C9C058A}"/>
              </a:ext>
            </a:extLst>
          </p:cNvPr>
          <p:cNvSpPr>
            <a:spLocks noGrp="1"/>
          </p:cNvSpPr>
          <p:nvPr>
            <p:ph idx="1"/>
          </p:nvPr>
        </p:nvSpPr>
        <p:spPr/>
        <p:txBody>
          <a:bodyPr/>
          <a:lstStyle/>
          <a:p>
            <a:r>
              <a:rPr lang="el-GR" dirty="0"/>
              <a:t>Στη σκηνή του φινάλε κάθε απώλεια ξεπερνιέται με τη συνάντηση όλων των ψυχών σε έναν μη χώρο και χρόνο, ο οποίος κινηματογραφικά αντιμετωπίζεται με </a:t>
            </a:r>
            <a:r>
              <a:rPr lang="el-GR" dirty="0" err="1"/>
              <a:t>ευρυγώνιο</a:t>
            </a:r>
            <a:r>
              <a:rPr lang="el-GR" dirty="0"/>
              <a:t> φακό και λήψεις στο χέρι σε μια απέραντη παραλία το χάραμα, για να αναπαραστήσει την αιωνιότητα. Ο </a:t>
            </a:r>
            <a:r>
              <a:rPr lang="el-GR" dirty="0" err="1"/>
              <a:t>Μάλικ</a:t>
            </a:r>
            <a:r>
              <a:rPr lang="el-GR" dirty="0"/>
              <a:t> συνδέει πλάνα του μικρόκοσμου και του μακρόκοσμου με τον κόσμο, όπως τον βλέπουν τα ανθρώπινα μάτια, δημιουργώντας μία εξαιρετική κινηματογραφική ραψωδία.</a:t>
            </a:r>
          </a:p>
        </p:txBody>
      </p:sp>
    </p:spTree>
    <p:extLst>
      <p:ext uri="{BB962C8B-B14F-4D97-AF65-F5344CB8AC3E}">
        <p14:creationId xmlns:p14="http://schemas.microsoft.com/office/powerpoint/2010/main" val="47854244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2434</Words>
  <Application>Microsoft Office PowerPoint</Application>
  <PresentationFormat>Ευρεία οθόνη</PresentationFormat>
  <Paragraphs>49</Paragraphs>
  <Slides>37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37</vt:i4>
      </vt:variant>
    </vt:vector>
  </HeadingPairs>
  <TitlesOfParts>
    <vt:vector size="41" baseType="lpstr">
      <vt:lpstr>Arial</vt:lpstr>
      <vt:lpstr>Calibri</vt:lpstr>
      <vt:lpstr>Calibri Light</vt:lpstr>
      <vt:lpstr>Θέμα του Office</vt:lpstr>
      <vt:lpstr>Ο κινηματογραφικός χρόνος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κινηματογραφικός χρόνος</dc:title>
  <dc:creator>Stelios Oikonomidis</dc:creator>
  <cp:lastModifiedBy>Stelios Oikonomidis</cp:lastModifiedBy>
  <cp:revision>3</cp:revision>
  <dcterms:created xsi:type="dcterms:W3CDTF">2020-06-11T16:15:38Z</dcterms:created>
  <dcterms:modified xsi:type="dcterms:W3CDTF">2020-06-11T16:51:32Z</dcterms:modified>
</cp:coreProperties>
</file>