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7" r:id="rId5"/>
    <p:sldId id="258" r:id="rId6"/>
    <p:sldId id="268" r:id="rId7"/>
    <p:sldId id="259" r:id="rId8"/>
    <p:sldId id="260" r:id="rId9"/>
    <p:sldId id="269" r:id="rId10"/>
    <p:sldId id="262" r:id="rId11"/>
    <p:sldId id="261" r:id="rId12"/>
    <p:sldId id="263" r:id="rId13"/>
    <p:sldId id="270" r:id="rId14"/>
    <p:sldId id="271" r:id="rId15"/>
    <p:sldId id="272" r:id="rId16"/>
    <p:sldId id="264" r:id="rId17"/>
    <p:sldId id="265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8AE8-C240-421F-A2F0-7B351821D0A8}" type="datetimeFigureOut">
              <a:rPr lang="el-GR" smtClean="0"/>
              <a:t>29/11/2018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D9802-0DC8-409B-96BD-A0629FC2C3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2702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8AE8-C240-421F-A2F0-7B351821D0A8}" type="datetimeFigureOut">
              <a:rPr lang="el-GR" smtClean="0"/>
              <a:t>29/11/2018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D9802-0DC8-409B-96BD-A0629FC2C3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4705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8AE8-C240-421F-A2F0-7B351821D0A8}" type="datetimeFigureOut">
              <a:rPr lang="el-GR" smtClean="0"/>
              <a:t>29/11/2018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D9802-0DC8-409B-96BD-A0629FC2C3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8588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8AE8-C240-421F-A2F0-7B351821D0A8}" type="datetimeFigureOut">
              <a:rPr lang="el-GR" smtClean="0"/>
              <a:t>29/11/2018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D9802-0DC8-409B-96BD-A0629FC2C3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895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8AE8-C240-421F-A2F0-7B351821D0A8}" type="datetimeFigureOut">
              <a:rPr lang="el-GR" smtClean="0"/>
              <a:t>29/11/2018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D9802-0DC8-409B-96BD-A0629FC2C3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1390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8AE8-C240-421F-A2F0-7B351821D0A8}" type="datetimeFigureOut">
              <a:rPr lang="el-GR" smtClean="0"/>
              <a:t>29/11/2018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D9802-0DC8-409B-96BD-A0629FC2C3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1982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8AE8-C240-421F-A2F0-7B351821D0A8}" type="datetimeFigureOut">
              <a:rPr lang="el-GR" smtClean="0"/>
              <a:t>29/11/2018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D9802-0DC8-409B-96BD-A0629FC2C3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0544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8AE8-C240-421F-A2F0-7B351821D0A8}" type="datetimeFigureOut">
              <a:rPr lang="el-GR" smtClean="0"/>
              <a:t>29/11/2018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D9802-0DC8-409B-96BD-A0629FC2C3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4211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8AE8-C240-421F-A2F0-7B351821D0A8}" type="datetimeFigureOut">
              <a:rPr lang="el-GR" smtClean="0"/>
              <a:t>29/11/2018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D9802-0DC8-409B-96BD-A0629FC2C3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533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8AE8-C240-421F-A2F0-7B351821D0A8}" type="datetimeFigureOut">
              <a:rPr lang="el-GR" smtClean="0"/>
              <a:t>29/11/2018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D9802-0DC8-409B-96BD-A0629FC2C3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1052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8AE8-C240-421F-A2F0-7B351821D0A8}" type="datetimeFigureOut">
              <a:rPr lang="el-GR" smtClean="0"/>
              <a:t>29/11/2018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D9802-0DC8-409B-96BD-A0629FC2C3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978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58AE8-C240-421F-A2F0-7B351821D0A8}" type="datetimeFigureOut">
              <a:rPr lang="el-GR" smtClean="0"/>
              <a:t>29/11/2018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D9802-0DC8-409B-96BD-A0629FC2C3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549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ΑΡΧΕΣ ΚΙΝΗΜΑΤΟΓΡΑΦΙΚΗΣ ΓΛΩΣΣΑΣ 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ΜΑΘΗΜΑ Ι </a:t>
            </a:r>
          </a:p>
          <a:p>
            <a:r>
              <a:rPr lang="el-GR" dirty="0" smtClean="0"/>
              <a:t>ΤΟ ΚΙΝΗΜΑΤΟΓΡΑΦΙΚΟ ΚΑΔΡΟ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8746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722480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94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7"/>
            <a:ext cx="3665346" cy="1584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1"/>
            <a:ext cx="5051853" cy="1872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01656"/>
            <a:ext cx="4896544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70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26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ΑΞΟΝΕΣ ΤΟΥ ΚΑΔΡΟΥ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Με  τον   όρο «άξονες» εννοούμε νοητές ευθείες γραμμές που αποκτούν ιδιαίτερη φόρτιση στην εικαστική σύνθεση. Οι άξονες αυτοί μπορεί να καθορίζονται από</a:t>
            </a:r>
            <a:endParaRPr lang="el-GR" dirty="0"/>
          </a:p>
          <a:p>
            <a:r>
              <a:rPr lang="el-GR" dirty="0" smtClean="0"/>
              <a:t>α) την κατεύθυνση του βλέμματος</a:t>
            </a:r>
            <a:r>
              <a:rPr lang="el-GR" dirty="0"/>
              <a:t>, </a:t>
            </a:r>
            <a:endParaRPr lang="el-GR" dirty="0" smtClean="0"/>
          </a:p>
          <a:p>
            <a:r>
              <a:rPr lang="el-GR" dirty="0" smtClean="0"/>
              <a:t>β</a:t>
            </a:r>
            <a:r>
              <a:rPr lang="el-GR" dirty="0"/>
              <a:t>) μια κίνηση, υπαρκτή ή </a:t>
            </a:r>
            <a:r>
              <a:rPr lang="el-GR" dirty="0" smtClean="0"/>
              <a:t>δυνητική </a:t>
            </a:r>
          </a:p>
          <a:p>
            <a:r>
              <a:rPr lang="el-GR" dirty="0" smtClean="0"/>
              <a:t>γ</a:t>
            </a:r>
            <a:r>
              <a:rPr lang="el-GR" dirty="0"/>
              <a:t>) στοιχεία του σκηνικού </a:t>
            </a:r>
            <a:r>
              <a:rPr lang="el-GR" dirty="0" smtClean="0"/>
              <a:t>χώρου</a:t>
            </a:r>
          </a:p>
          <a:p>
            <a:r>
              <a:rPr lang="el-GR" dirty="0" smtClean="0"/>
              <a:t>δ</a:t>
            </a:r>
            <a:r>
              <a:rPr lang="el-GR" dirty="0"/>
              <a:t>) την </a:t>
            </a:r>
            <a:r>
              <a:rPr lang="el-GR" dirty="0" smtClean="0"/>
              <a:t>προοπτική</a:t>
            </a:r>
          </a:p>
          <a:p>
            <a:r>
              <a:rPr lang="el-GR" dirty="0" smtClean="0"/>
              <a:t>ε) τον φωτισμό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3017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ΖΩΝΕΣ ΒΑΘΟΥΣ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Με τον όρο «ζώνες» εννοούμε νοητά επίπεδα στα οποία κατανέμεται η οπτική πληροφορία. Τα επίπεδα αυτά μπορούν να κατακερματίζουν το κάδρο σε μικρότερα κάδρα (</a:t>
            </a:r>
            <a:r>
              <a:rPr lang="el-GR" dirty="0" err="1"/>
              <a:t>frame</a:t>
            </a:r>
            <a:r>
              <a:rPr lang="el-GR" dirty="0"/>
              <a:t>-</a:t>
            </a:r>
            <a:r>
              <a:rPr lang="el-GR" dirty="0" err="1"/>
              <a:t>in</a:t>
            </a:r>
            <a:r>
              <a:rPr lang="el-GR" dirty="0"/>
              <a:t>-</a:t>
            </a:r>
            <a:r>
              <a:rPr lang="el-GR" dirty="0" err="1"/>
              <a:t>frame</a:t>
            </a:r>
            <a:r>
              <a:rPr lang="el-GR" dirty="0"/>
              <a:t>) </a:t>
            </a:r>
            <a:r>
              <a:rPr lang="el-GR" dirty="0" smtClean="0"/>
              <a:t>ή </a:t>
            </a:r>
            <a:r>
              <a:rPr lang="el-GR" dirty="0"/>
              <a:t>να ορίζουν διακριτές «ζώνες βάθους» σε σχέση με το σημείο παρατήρησης </a:t>
            </a:r>
          </a:p>
        </p:txBody>
      </p:sp>
    </p:spTree>
    <p:extLst>
      <p:ext uri="{BB962C8B-B14F-4D97-AF65-F5344CB8AC3E}">
        <p14:creationId xmlns:p14="http://schemas.microsoft.com/office/powerpoint/2010/main" val="3523103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6796962" cy="509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53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 ΧΩΡΟΣ ΕΝΤΟΣ ΚΑΙ ΕΚΤΟΣ ΚΑΔΡΟΥ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Η κινηματογραφική εικόνα είναι περιορισμένη</a:t>
            </a:r>
          </a:p>
          <a:p>
            <a:r>
              <a:rPr lang="el-GR" dirty="0" smtClean="0"/>
              <a:t>Το κάδρο επιλέγει να μας δείξει ένα κομμάτι</a:t>
            </a:r>
          </a:p>
          <a:p>
            <a:r>
              <a:rPr lang="el-GR" dirty="0" smtClean="0"/>
              <a:t>Οι χαρακτήρες εισέρχονται και εξέρχονται στην εικόνα. Επίσης μπορούν να κατευθύνουν το βλέμμα και τις χειρονομίες τους, σε κάτι πέρα από την οθόνη</a:t>
            </a:r>
          </a:p>
          <a:p>
            <a:r>
              <a:rPr lang="el-GR" dirty="0" smtClean="0"/>
              <a:t>Ο ήχος παίζει σημαντικό ρόλο για τον χώρο εκτός του κάδρου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0799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 ΧΩΡΟΣ ΕΝΤΟΣ ΚΑΙ ΕΚΤΟΣ ΚΑΔΡΟΥ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 εκτός κάδρου χώρος χρησιμοποιείται πολύ εύστοχα για να προκληθεί έκπληξη</a:t>
            </a:r>
          </a:p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212975"/>
            <a:ext cx="5616624" cy="29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63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Σκοπός - Μαθησιακά Αποτελέσματα </a:t>
            </a:r>
            <a:br>
              <a:rPr lang="el-GR" dirty="0"/>
            </a:b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Σκοπός </a:t>
            </a:r>
            <a:r>
              <a:rPr lang="el-GR" dirty="0"/>
              <a:t>του μαθήματος η γνωριμία των καταρτιζομένων με τα βασικά συστατικά και τις συμβάσεις της κινηματογραφικής γλώσσας.</a:t>
            </a:r>
          </a:p>
        </p:txBody>
      </p:sp>
    </p:spTree>
    <p:extLst>
      <p:ext uri="{BB962C8B-B14F-4D97-AF65-F5344CB8AC3E}">
        <p14:creationId xmlns:p14="http://schemas.microsoft.com/office/powerpoint/2010/main" val="2027504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ΠΕΡΙΕΧΟΜΕΝΟ ΤΟΥ ΜΑΘΗΜΑΤΟΣ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Κάδρο, </a:t>
            </a:r>
            <a:r>
              <a:rPr lang="el-GR" dirty="0" err="1"/>
              <a:t>φ</a:t>
            </a:r>
            <a:r>
              <a:rPr lang="el-GR" dirty="0" err="1" smtClean="0"/>
              <a:t>ορμά</a:t>
            </a:r>
            <a:r>
              <a:rPr lang="el-GR" dirty="0" smtClean="0"/>
              <a:t> </a:t>
            </a:r>
            <a:r>
              <a:rPr lang="el-GR" dirty="0"/>
              <a:t>εικόνας </a:t>
            </a:r>
            <a:endParaRPr lang="el-GR" dirty="0" smtClean="0"/>
          </a:p>
          <a:p>
            <a:r>
              <a:rPr lang="el-GR" dirty="0"/>
              <a:t>Τα συστατικά μιας ταινίας: </a:t>
            </a:r>
            <a:r>
              <a:rPr lang="el-GR" dirty="0" smtClean="0"/>
              <a:t>πλάνο</a:t>
            </a:r>
            <a:r>
              <a:rPr lang="el-GR" dirty="0"/>
              <a:t>, σκηνή, σεκάνς </a:t>
            </a:r>
            <a:endParaRPr lang="el-GR" dirty="0" smtClean="0"/>
          </a:p>
          <a:p>
            <a:r>
              <a:rPr lang="el-GR" dirty="0" smtClean="0"/>
              <a:t>Το </a:t>
            </a:r>
            <a:r>
              <a:rPr lang="el-GR" dirty="0"/>
              <a:t>μοντάζ και τα είδη του </a:t>
            </a:r>
            <a:endParaRPr lang="el-GR" dirty="0" smtClean="0"/>
          </a:p>
          <a:p>
            <a:r>
              <a:rPr lang="el-GR" dirty="0" smtClean="0"/>
              <a:t>Το </a:t>
            </a:r>
            <a:r>
              <a:rPr lang="el-GR" dirty="0"/>
              <a:t>πείραμα </a:t>
            </a:r>
            <a:r>
              <a:rPr lang="el-GR" dirty="0" err="1"/>
              <a:t>Κουλέσωφ</a:t>
            </a:r>
            <a:r>
              <a:rPr lang="el-GR" dirty="0"/>
              <a:t> </a:t>
            </a:r>
            <a:endParaRPr lang="el-GR" dirty="0" smtClean="0"/>
          </a:p>
          <a:p>
            <a:r>
              <a:rPr lang="el-GR" dirty="0" err="1" smtClean="0"/>
              <a:t>Ρακόρ</a:t>
            </a:r>
            <a:r>
              <a:rPr lang="el-GR" dirty="0" smtClean="0"/>
              <a:t> </a:t>
            </a:r>
            <a:r>
              <a:rPr lang="el-GR" dirty="0"/>
              <a:t>(οπτική συνέχεια) </a:t>
            </a:r>
            <a:endParaRPr lang="el-GR" dirty="0" smtClean="0"/>
          </a:p>
          <a:p>
            <a:r>
              <a:rPr lang="el-GR" dirty="0" smtClean="0"/>
              <a:t>Μεταβάσεις </a:t>
            </a:r>
            <a:r>
              <a:rPr lang="el-GR" dirty="0"/>
              <a:t>πλάνων </a:t>
            </a:r>
          </a:p>
          <a:p>
            <a:r>
              <a:rPr lang="el-GR" dirty="0" smtClean="0"/>
              <a:t>Γωνίες λήψης, κινήσεις </a:t>
            </a:r>
            <a:r>
              <a:rPr lang="el-GR" dirty="0"/>
              <a:t>της κάμερας </a:t>
            </a:r>
            <a:endParaRPr lang="el-GR" dirty="0" smtClean="0"/>
          </a:p>
          <a:p>
            <a:r>
              <a:rPr lang="el-GR" dirty="0" smtClean="0"/>
              <a:t>Ρυθμός </a:t>
            </a:r>
            <a:r>
              <a:rPr lang="el-GR" dirty="0"/>
              <a:t>της </a:t>
            </a:r>
            <a:r>
              <a:rPr lang="el-GR" dirty="0" smtClean="0"/>
              <a:t>ταινίας, κινηματογραφικός χρόνος</a:t>
            </a:r>
          </a:p>
          <a:p>
            <a:r>
              <a:rPr lang="el-GR" dirty="0" smtClean="0"/>
              <a:t>Αντίστιξη </a:t>
            </a:r>
          </a:p>
          <a:p>
            <a:r>
              <a:rPr lang="el-GR" dirty="0" smtClean="0"/>
              <a:t>Ο </a:t>
            </a:r>
            <a:r>
              <a:rPr lang="el-GR" dirty="0"/>
              <a:t>ήχος στην ταινία </a:t>
            </a:r>
          </a:p>
          <a:p>
            <a:r>
              <a:rPr lang="el-GR" dirty="0" smtClean="0"/>
              <a:t>Αφηγηματικές </a:t>
            </a:r>
            <a:r>
              <a:rPr lang="el-GR" dirty="0"/>
              <a:t>τεχνικές </a:t>
            </a:r>
          </a:p>
        </p:txBody>
      </p:sp>
    </p:spTree>
    <p:extLst>
      <p:ext uri="{BB962C8B-B14F-4D97-AF65-F5344CB8AC3E}">
        <p14:creationId xmlns:p14="http://schemas.microsoft.com/office/powerpoint/2010/main" val="915045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dejeuner de bebe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7584" y="404664"/>
            <a:ext cx="7272808" cy="5832648"/>
          </a:xfrm>
        </p:spPr>
      </p:pic>
    </p:spTree>
    <p:extLst>
      <p:ext uri="{BB962C8B-B14F-4D97-AF65-F5344CB8AC3E}">
        <p14:creationId xmlns:p14="http://schemas.microsoft.com/office/powerpoint/2010/main" val="222876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arrival of train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7584" y="404664"/>
            <a:ext cx="7416824" cy="5289451"/>
          </a:xfrm>
        </p:spPr>
      </p:pic>
    </p:spTree>
    <p:extLst>
      <p:ext uri="{BB962C8B-B14F-4D97-AF65-F5344CB8AC3E}">
        <p14:creationId xmlns:p14="http://schemas.microsoft.com/office/powerpoint/2010/main" val="91506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ΚΙΝΗΜΑΤΟΓΡΑΦΙΚΟ ΚΑΔΡΟ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Η </a:t>
            </a:r>
            <a:r>
              <a:rPr lang="el-GR" dirty="0"/>
              <a:t>οπτική πληροφορία ενός κινηματογραφικού έργου εμπεριέχεται σε ένα προβαλλόμενο ορθογώνιο πλαίσιο που </a:t>
            </a:r>
            <a:r>
              <a:rPr lang="el-GR" dirty="0" smtClean="0"/>
              <a:t>ονομάζουμε κάδρο </a:t>
            </a:r>
          </a:p>
          <a:p>
            <a:r>
              <a:rPr lang="el-GR" dirty="0"/>
              <a:t>Ο</a:t>
            </a:r>
            <a:r>
              <a:rPr lang="el-GR" dirty="0" smtClean="0"/>
              <a:t> </a:t>
            </a:r>
            <a:r>
              <a:rPr lang="el-GR" dirty="0"/>
              <a:t>«</a:t>
            </a:r>
            <a:r>
              <a:rPr lang="el-GR" dirty="0" smtClean="0"/>
              <a:t>καμβάς» </a:t>
            </a:r>
            <a:r>
              <a:rPr lang="el-GR" dirty="0"/>
              <a:t>του </a:t>
            </a:r>
            <a:r>
              <a:rPr lang="el-GR" dirty="0" smtClean="0"/>
              <a:t>κινηματογραφιστή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αναλογία των διαστάσεων αυτού του πλαισίου, η οργάνωση της πληροφορίας </a:t>
            </a:r>
            <a:r>
              <a:rPr lang="el-GR" dirty="0" smtClean="0"/>
              <a:t>μέσα σε </a:t>
            </a:r>
            <a:r>
              <a:rPr lang="el-GR" dirty="0"/>
              <a:t>αυτό καθώς και ο δηλούμενος χώρος </a:t>
            </a:r>
            <a:r>
              <a:rPr lang="el-GR" dirty="0" smtClean="0"/>
              <a:t>έξω από </a:t>
            </a:r>
            <a:r>
              <a:rPr lang="el-GR" dirty="0"/>
              <a:t>αυτό είναι επιλογές καθοριστικές του ύφους του δημιουργού και του τρόπου που αντιλαμβανόμαστε την </a:t>
            </a:r>
            <a:r>
              <a:rPr lang="el-GR" dirty="0" smtClean="0"/>
              <a:t>ταινία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5602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ΔΙΑΣΤΑΣΕΙΣ ΚΑΙ ΣΧΗΜΑ ΤΟΥ ΚΑΔΡΟΥ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Αναλογία εικόνας (</a:t>
            </a:r>
            <a:r>
              <a:rPr lang="el-GR" dirty="0" err="1" smtClean="0"/>
              <a:t>φορμά</a:t>
            </a:r>
            <a:r>
              <a:rPr lang="el-GR" dirty="0" smtClean="0"/>
              <a:t>): η αναλογία του πλάτους του κάδρου προς το ύψος του. </a:t>
            </a:r>
          </a:p>
          <a:p>
            <a:r>
              <a:rPr lang="el-GR" dirty="0" smtClean="0"/>
              <a:t>Αρχές του κινηματογράφου η αναλογία ορίζεται σε 1,33:1</a:t>
            </a:r>
            <a:r>
              <a:rPr lang="en-US" dirty="0"/>
              <a:t> </a:t>
            </a:r>
            <a:r>
              <a:rPr lang="el-GR" dirty="0" smtClean="0"/>
              <a:t>(</a:t>
            </a:r>
            <a:r>
              <a:rPr lang="en-US" dirty="0" smtClean="0"/>
              <a:t>4:3</a:t>
            </a:r>
            <a:r>
              <a:rPr lang="el-GR" dirty="0" smtClean="0"/>
              <a:t>) </a:t>
            </a:r>
            <a:endParaRPr lang="en-US" dirty="0" smtClean="0"/>
          </a:p>
          <a:p>
            <a:r>
              <a:rPr lang="el-GR" dirty="0" smtClean="0"/>
              <a:t>Αρχές δεκαετίας 30 ορίζεται ως «Ακαδημαϊκό </a:t>
            </a:r>
            <a:r>
              <a:rPr lang="el-GR" dirty="0" err="1" smtClean="0"/>
              <a:t>φορμά</a:t>
            </a:r>
            <a:r>
              <a:rPr lang="el-GR" dirty="0" smtClean="0"/>
              <a:t>» η αναλογία 1,33:1</a:t>
            </a:r>
          </a:p>
          <a:p>
            <a:r>
              <a:rPr lang="el-GR" dirty="0" smtClean="0"/>
              <a:t>Μέσα δεκαετίας 50 και μετά κυριαρχούν πανοραμικές αναλογίες (ευρεία οθόνη) 1,85:1</a:t>
            </a:r>
            <a:r>
              <a:rPr lang="en-US" dirty="0"/>
              <a:t> </a:t>
            </a:r>
            <a:r>
              <a:rPr lang="en-US" dirty="0" smtClean="0"/>
              <a:t>(16:9)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616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ΔΙΑΣΤΑΣΕΙΣ ΚΑΙ ΣΧΗΜΑ ΤΟΥ ΚΑΔΡΟΥ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Αναλογία 1,66:1 πιο διαδεδομένη στην Ευρώπη</a:t>
            </a:r>
          </a:p>
          <a:p>
            <a:r>
              <a:rPr lang="el-GR" dirty="0" smtClean="0"/>
              <a:t>2,35:1 πολύ ευρεία, αναμορφωτικό (</a:t>
            </a:r>
            <a:r>
              <a:rPr lang="en-US" dirty="0" smtClean="0"/>
              <a:t>cinemascope) 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1692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ΧΡΗΣΙΜΟΤΗΤΑ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Το </a:t>
            </a:r>
            <a:r>
              <a:rPr lang="el-GR" dirty="0"/>
              <a:t>πιο «τετραγωνισμένο» κάδρο έλκει την προσοχή του θεατή στο </a:t>
            </a:r>
            <a:r>
              <a:rPr lang="el-GR" dirty="0" smtClean="0"/>
              <a:t>γεωμετρικό </a:t>
            </a:r>
            <a:r>
              <a:rPr lang="el-GR" dirty="0"/>
              <a:t>του κέντρο, δίνοντας έμφαση σε μεμονωμένα πρόσωπα ή </a:t>
            </a:r>
            <a:r>
              <a:rPr lang="el-GR" dirty="0" smtClean="0"/>
              <a:t>αντικείμενα</a:t>
            </a:r>
          </a:p>
          <a:p>
            <a:r>
              <a:rPr lang="el-GR" dirty="0"/>
              <a:t>Τ</a:t>
            </a:r>
            <a:r>
              <a:rPr lang="el-GR" dirty="0" smtClean="0"/>
              <a:t>ο </a:t>
            </a:r>
            <a:r>
              <a:rPr lang="el-GR" dirty="0"/>
              <a:t>πιο επίμηκες κάδρο </a:t>
            </a:r>
            <a:r>
              <a:rPr lang="el-GR" dirty="0" smtClean="0"/>
              <a:t>επιτρέπει/προσκαλεί </a:t>
            </a:r>
            <a:r>
              <a:rPr lang="el-GR" dirty="0"/>
              <a:t>σε ένα ταξίδι του ματιού, τονίζοντας την οριζόντια σύνθεση και συχνά δημιουργώντας πολλαπλές εστίες προσοχής. </a:t>
            </a:r>
          </a:p>
          <a:p>
            <a:r>
              <a:rPr lang="el-GR" dirty="0" smtClean="0"/>
              <a:t> </a:t>
            </a:r>
            <a:r>
              <a:rPr lang="el-GR" dirty="0"/>
              <a:t>Η οριζόντια ανάπτυξη του επιμήκους κάδρου επιτρέπει επίσης την ανάδειξη του περιβάλλοντος σκηνικού χώρου σε ισότιμο «παίκτη», που βρίσκεται σε συνεχή διάλογο με τα κινηματογραφούμενα πρόσωπα. </a:t>
            </a:r>
          </a:p>
          <a:p>
            <a:r>
              <a:rPr lang="el-GR" dirty="0"/>
              <a:t> </a:t>
            </a:r>
            <a:r>
              <a:rPr lang="el-GR" dirty="0" smtClean="0"/>
              <a:t>Δεν </a:t>
            </a:r>
            <a:r>
              <a:rPr lang="el-GR" dirty="0"/>
              <a:t>υπάρχει «καλός» ή «κακός», «σωστός» ή «λάθος»,  </a:t>
            </a:r>
            <a:r>
              <a:rPr lang="el-GR" dirty="0" smtClean="0"/>
              <a:t>τύπος </a:t>
            </a:r>
            <a:r>
              <a:rPr lang="el-GR" dirty="0"/>
              <a:t>κάδρου, εφόσον η επιλογή γίνεται συνειδητά για τις </a:t>
            </a:r>
            <a:r>
              <a:rPr lang="el-GR" dirty="0" smtClean="0"/>
              <a:t>αισθητικές δυνατότητες που ο κάθε τύπος προσφέρει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1894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507</Words>
  <Application>Microsoft Office PowerPoint</Application>
  <PresentationFormat>On-screen Show (4:3)</PresentationFormat>
  <Paragraphs>50</Paragraphs>
  <Slides>17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ΑΡΧΕΣ ΚΙΝΗΜΑΤΟΓΡΑΦΙΚΗΣ ΓΛΩΣΣΑΣ </vt:lpstr>
      <vt:lpstr>Σκοπός - Μαθησιακά Αποτελέσματα   </vt:lpstr>
      <vt:lpstr>ΠΕΡΙΕΧΟΜΕΝΟ ΤΟΥ ΜΑΘΗΜΑΤΟΣ</vt:lpstr>
      <vt:lpstr>PowerPoint Presentation</vt:lpstr>
      <vt:lpstr>PowerPoint Presentation</vt:lpstr>
      <vt:lpstr>ΤΟ ΚΙΝΗΜΑΤΟΓΡΑΦΙΚΟ ΚΑΔΡΟ</vt:lpstr>
      <vt:lpstr>ΔΙΑΣΤΑΣΕΙΣ ΚΑΙ ΣΧΗΜΑ ΤΟΥ ΚΑΔΡΟΥ</vt:lpstr>
      <vt:lpstr>ΔΙΑΣΤΑΣΕΙΣ ΚΑΙ ΣΧΗΜΑ ΤΟΥ ΚΑΔΡΟΥ</vt:lpstr>
      <vt:lpstr>ΧΡΗΣΙΜΟΤΗΤΑ</vt:lpstr>
      <vt:lpstr>PowerPoint Presentation</vt:lpstr>
      <vt:lpstr>PowerPoint Presentation</vt:lpstr>
      <vt:lpstr>PowerPoint Presentation</vt:lpstr>
      <vt:lpstr>ΑΞΟΝΕΣ ΤΟΥ ΚΑΔΡΟΥ</vt:lpstr>
      <vt:lpstr>ΖΩΝΕΣ ΒΑΘΟΥΣ</vt:lpstr>
      <vt:lpstr>PowerPoint Presentation</vt:lpstr>
      <vt:lpstr>Ο ΧΩΡΟΣ ΕΝΤΟΣ ΚΑΙ ΕΚΤΟΣ ΚΑΔΡΟΥ</vt:lpstr>
      <vt:lpstr>Ο ΧΩΡΟΣ ΕΝΤΟΣ ΚΑΙ ΕΚΤΟΣ ΚΑΔΡΟΥ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ΑΡΧΕΣ ΚΙΝΗΜΑΤΟΓΡΑΦΙΚΗΣ ΓΛΩΣΣΑΣ</dc:title>
  <dc:creator>Lars</dc:creator>
  <cp:lastModifiedBy>Lars</cp:lastModifiedBy>
  <cp:revision>20</cp:revision>
  <dcterms:created xsi:type="dcterms:W3CDTF">2018-10-17T16:13:41Z</dcterms:created>
  <dcterms:modified xsi:type="dcterms:W3CDTF">2018-11-29T20:21:12Z</dcterms:modified>
</cp:coreProperties>
</file>