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5" r:id="rId3"/>
    <p:sldId id="257" r:id="rId4"/>
    <p:sldId id="266" r:id="rId5"/>
    <p:sldId id="258" r:id="rId6"/>
    <p:sldId id="267" r:id="rId7"/>
    <p:sldId id="259" r:id="rId8"/>
    <p:sldId id="268" r:id="rId9"/>
    <p:sldId id="261" r:id="rId10"/>
    <p:sldId id="269" r:id="rId11"/>
    <p:sldId id="260" r:id="rId12"/>
    <p:sldId id="270" r:id="rId13"/>
    <p:sldId id="262" r:id="rId14"/>
    <p:sldId id="272" r:id="rId15"/>
    <p:sldId id="263" r:id="rId16"/>
    <p:sldId id="271" r:id="rId17"/>
    <p:sldId id="264" r:id="rId18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098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DCC14E-CAC2-47F6-A41D-106139EED75D}" type="datetimeFigureOut">
              <a:rPr lang="el-GR" smtClean="0"/>
              <a:t>25/3/2019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132D84-0B03-41EC-A1E8-CCB5421CD05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0154287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DCC14E-CAC2-47F6-A41D-106139EED75D}" type="datetimeFigureOut">
              <a:rPr lang="el-GR" smtClean="0"/>
              <a:t>25/3/2019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132D84-0B03-41EC-A1E8-CCB5421CD05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6413613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DCC14E-CAC2-47F6-A41D-106139EED75D}" type="datetimeFigureOut">
              <a:rPr lang="el-GR" smtClean="0"/>
              <a:t>25/3/2019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132D84-0B03-41EC-A1E8-CCB5421CD05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0767967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DCC14E-CAC2-47F6-A41D-106139EED75D}" type="datetimeFigureOut">
              <a:rPr lang="el-GR" smtClean="0"/>
              <a:t>25/3/2019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132D84-0B03-41EC-A1E8-CCB5421CD05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388195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DCC14E-CAC2-47F6-A41D-106139EED75D}" type="datetimeFigureOut">
              <a:rPr lang="el-GR" smtClean="0"/>
              <a:t>25/3/2019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132D84-0B03-41EC-A1E8-CCB5421CD05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1285646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DCC14E-CAC2-47F6-A41D-106139EED75D}" type="datetimeFigureOut">
              <a:rPr lang="el-GR" smtClean="0"/>
              <a:t>25/3/2019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132D84-0B03-41EC-A1E8-CCB5421CD05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0443836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DCC14E-CAC2-47F6-A41D-106139EED75D}" type="datetimeFigureOut">
              <a:rPr lang="el-GR" smtClean="0"/>
              <a:t>25/3/2019</a:t>
            </a:fld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132D84-0B03-41EC-A1E8-CCB5421CD05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6467585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DCC14E-CAC2-47F6-A41D-106139EED75D}" type="datetimeFigureOut">
              <a:rPr lang="el-GR" smtClean="0"/>
              <a:t>25/3/2019</a:t>
            </a:fld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132D84-0B03-41EC-A1E8-CCB5421CD05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906176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DCC14E-CAC2-47F6-A41D-106139EED75D}" type="datetimeFigureOut">
              <a:rPr lang="el-GR" smtClean="0"/>
              <a:t>25/3/2019</a:t>
            </a:fld>
            <a:endParaRPr lang="el-G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132D84-0B03-41EC-A1E8-CCB5421CD05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625648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DCC14E-CAC2-47F6-A41D-106139EED75D}" type="datetimeFigureOut">
              <a:rPr lang="el-GR" smtClean="0"/>
              <a:t>25/3/2019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132D84-0B03-41EC-A1E8-CCB5421CD05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5787065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DCC14E-CAC2-47F6-A41D-106139EED75D}" type="datetimeFigureOut">
              <a:rPr lang="el-GR" smtClean="0"/>
              <a:t>25/3/2019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132D84-0B03-41EC-A1E8-CCB5421CD05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8970748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DCC14E-CAC2-47F6-A41D-106139EED75D}" type="datetimeFigureOut">
              <a:rPr lang="el-GR" smtClean="0"/>
              <a:t>25/3/2019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132D84-0B03-41EC-A1E8-CCB5421CD05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8015247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g"/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g"/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jpeg"/><Relationship Id="rId4" Type="http://schemas.openxmlformats.org/officeDocument/2006/relationships/image" Target="../media/image3.jp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8.png"/><Relationship Id="rId4" Type="http://schemas.openxmlformats.org/officeDocument/2006/relationships/image" Target="../media/image7.jp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 smtClean="0"/>
              <a:t>ΤΟ ΠΛΑΝΟ</a:t>
            </a:r>
            <a:endParaRPr lang="el-G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44103820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4101" y="1196752"/>
            <a:ext cx="7675800" cy="44644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670336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ΓΩΝΙΑ ΛΗΨΗΣ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Κόντρ Πλονζέ (Χαμηλή γωνία λήψης):  Από κάτω η κάμερα κοιτάζοντας προς τα πάνω </a:t>
            </a:r>
          </a:p>
          <a:p>
            <a:r>
              <a:rPr lang="el-GR" dirty="0" smtClean="0"/>
              <a:t>Ψυχολογικά, οι χαμηλές γωνίες εντείνουν τη σπουδαιότητα του θέματος. Η φιγούρα δεσπόζει απειλητικά πάνω στον θεατή, ο οποίος αισθάνεται ανασφαλής και κυριαρχημένος. Ένα πρόσωπο τραβηγμένο από κάτω εμπνέει φόβο, δέος, και σεβασμό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96130122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23728" y="202283"/>
            <a:ext cx="4572000" cy="3429000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4238" y="3861046"/>
            <a:ext cx="7230980" cy="26650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746669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ΓΩΝΙΑ ΛΗΨΗΣ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l-GR" dirty="0" smtClean="0"/>
              <a:t>Άλλες γωνίες λήψης είναι το «βλέμμα του πουλιού» (</a:t>
            </a:r>
            <a:r>
              <a:rPr lang="en-US" dirty="0" smtClean="0"/>
              <a:t>Birds eye view)</a:t>
            </a:r>
            <a:r>
              <a:rPr lang="el-GR" dirty="0" smtClean="0"/>
              <a:t> και η λοξή γωνία</a:t>
            </a:r>
            <a:endParaRPr lang="en-US" dirty="0" smtClean="0"/>
          </a:p>
          <a:p>
            <a:r>
              <a:rPr lang="el-GR" dirty="0" smtClean="0"/>
              <a:t>Λοξή γωνία (κεκλιμένο κάδρο) Περιλαμβάνει μία πλευρική κλίση της κάμερας. Όταν η εικόνα προβάλλεται, ο ορίζοντας είναι λοξός. Ένας άντρας φωτογραφημένος με μία λοξή γωνία θα φαίνεται σαν να πρόκειται να πέσει προς μία πλευρά. Αυτή η γωνία μερικές φορές χρησιμοποιείται για υποκειμενικά πλάνα –για να υποδηλώσει για παράδειγμα την έλλειψη ισορροπίας ενός μεθυσμένου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82673095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230" y="0"/>
            <a:ext cx="910354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8485646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ΓΩΝΙΑ ΛΗΨΗΣ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l-GR" dirty="0"/>
              <a:t>Τ</a:t>
            </a:r>
            <a:r>
              <a:rPr lang="el-GR" dirty="0" smtClean="0"/>
              <a:t>ο «βλέμμα του πουλιού» (</a:t>
            </a:r>
            <a:r>
              <a:rPr lang="el-GR" dirty="0" err="1" smtClean="0"/>
              <a:t>Birds</a:t>
            </a:r>
            <a:r>
              <a:rPr lang="el-GR" dirty="0" smtClean="0"/>
              <a:t> </a:t>
            </a:r>
            <a:r>
              <a:rPr lang="el-GR" dirty="0" err="1" smtClean="0"/>
              <a:t>eye</a:t>
            </a:r>
            <a:r>
              <a:rPr lang="el-GR" dirty="0" smtClean="0"/>
              <a:t> </a:t>
            </a:r>
            <a:r>
              <a:rPr lang="el-GR" dirty="0" err="1" smtClean="0"/>
              <a:t>view</a:t>
            </a:r>
            <a:r>
              <a:rPr lang="el-GR" dirty="0" smtClean="0"/>
              <a:t>)</a:t>
            </a:r>
          </a:p>
          <a:p>
            <a:r>
              <a:rPr lang="el-GR" dirty="0"/>
              <a:t>Ε</a:t>
            </a:r>
            <a:r>
              <a:rPr lang="el-GR" dirty="0" smtClean="0"/>
              <a:t>ίναι συνήθως η πιο αποπροσανατολιστική γωνία από όλες, επειδή περιλαμβάνει μία σκηνή τραβηγμένη ακριβώς πάνω από το κεφάλι του ηθοποιού. Σε συγκεκριμένες περιπτώσεις, ωστόσο, αυτή η γωνία λήψης μπορεί να είναι πολύ εκφραστική. Κατ’ </a:t>
            </a:r>
            <a:r>
              <a:rPr lang="el-GR" dirty="0" err="1" smtClean="0"/>
              <a:t>ουσίαν</a:t>
            </a:r>
            <a:r>
              <a:rPr lang="el-GR" dirty="0" smtClean="0"/>
              <a:t>, το «βλέμμα του πουλιού» πλάνο μας επιτρέπει να υπεριπτάμεθα πάνω από μία σκηνή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65915863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1680" y="260648"/>
            <a:ext cx="5688632" cy="3185634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1680" y="3645024"/>
            <a:ext cx="5688632" cy="29523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830112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ΒΑΘΟΣ ΠΕΔΙΟΥ ΣΤΟ ΠΛΑΝΟ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Οι διαστάσεις του χώρου που περιλαμβάνει τα κοντινότερα και τα πιο μακρινά επίπεδα μπροστά από την κάμερα, όταν μεταξύ τους τα πάντα είναι νεταρισμένα</a:t>
            </a:r>
          </a:p>
          <a:p>
            <a:r>
              <a:rPr lang="el-GR" dirty="0" smtClean="0"/>
              <a:t>Π.χ. Ένα βάθος πεδίου από ενάμιση έως πέντε μέτρα, σημαίνει πως οτιδήποτε βρίσκεται πλησιέστερα από ενάμιση μέτρο και μακρύτερα από πέντε είναι φλού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0802508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ΟΡΙΣΜΟΣ ΠΛΑΝΟΥ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Στα γυρίσματα: Ένα αδιάλειπτο γύρισμα της κάμερας. Ονομάζεται και λήψη</a:t>
            </a:r>
          </a:p>
          <a:p>
            <a:r>
              <a:rPr lang="el-GR" dirty="0" smtClean="0"/>
              <a:t>Στην ολοκληρωμένη ταινία: Μια αδιάλειπτη εικόνα με ένα μοναδικό στατικό ή κινούμενο </a:t>
            </a:r>
            <a:r>
              <a:rPr lang="el-GR" dirty="0" err="1" smtClean="0"/>
              <a:t>καδράρισμα</a:t>
            </a:r>
            <a:endParaRPr lang="el-GR" dirty="0" smtClean="0"/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5499009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ΕΙΔΗ ΠΛΑΝΩΝ ΜΕ ΒΑΣΗ ΤΗΝ ΑΠΟΣΤΑΣΗ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l-GR" dirty="0" smtClean="0"/>
              <a:t>Πολύ γενικό πλάνο: Η ανθρώπινη φιγούρα μόλις που φαίνεται. Χρησιμοποιείται για τοπία, απόψεις πόλεων από ψηλά και άλλες μακρινές θέες</a:t>
            </a:r>
          </a:p>
          <a:p>
            <a:r>
              <a:rPr lang="el-GR" dirty="0" smtClean="0"/>
              <a:t>Γενικό πλάνο: Οι φιγούρες φαίνονται καλύτερα, αλλά το φόντο εξακολουθεί να κυριαρχεί</a:t>
            </a:r>
          </a:p>
          <a:p>
            <a:r>
              <a:rPr lang="el-GR" dirty="0" smtClean="0"/>
              <a:t>Αμερικανικό πλάνο (αμερικέν): Η ανθρώπινη φιγούρα </a:t>
            </a:r>
            <a:r>
              <a:rPr lang="el-GR" dirty="0" err="1" smtClean="0"/>
              <a:t>καδράρεται</a:t>
            </a:r>
            <a:r>
              <a:rPr lang="el-GR" dirty="0" smtClean="0"/>
              <a:t> από τα γόνατα και πάνω. Μας επιτρέπει μια ωραία ισορροπία της φιγούρας με το περιβάλλον. Τα πλάνα από την ίδια απόσταση μη ανθρώπινων θεμάτων ονομάζονται μεσαία γενικά πλάνα 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8619798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0032" y="316128"/>
            <a:ext cx="4044144" cy="3075969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6087" y="4033093"/>
            <a:ext cx="4044144" cy="252759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332655"/>
            <a:ext cx="4117888" cy="3075969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50112" y="4005064"/>
            <a:ext cx="4054064" cy="2521419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539552" y="3501008"/>
            <a:ext cx="35283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/>
              <a:t>               Πολύ Γενικό </a:t>
            </a:r>
            <a:r>
              <a:rPr lang="el-GR" dirty="0"/>
              <a:t>Π</a:t>
            </a:r>
            <a:r>
              <a:rPr lang="el-GR" dirty="0" smtClean="0"/>
              <a:t>λάνο</a:t>
            </a:r>
            <a:endParaRPr lang="el-GR" dirty="0"/>
          </a:p>
        </p:txBody>
      </p:sp>
      <p:sp>
        <p:nvSpPr>
          <p:cNvPr id="7" name="TextBox 6"/>
          <p:cNvSpPr txBox="1"/>
          <p:nvPr/>
        </p:nvSpPr>
        <p:spPr>
          <a:xfrm>
            <a:off x="5292080" y="3501008"/>
            <a:ext cx="33123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/>
              <a:t>                  Γενικό Πλάνο</a:t>
            </a:r>
            <a:endParaRPr lang="el-GR" dirty="0"/>
          </a:p>
        </p:txBody>
      </p:sp>
      <p:sp>
        <p:nvSpPr>
          <p:cNvPr id="8" name="TextBox 7"/>
          <p:cNvSpPr txBox="1"/>
          <p:nvPr/>
        </p:nvSpPr>
        <p:spPr>
          <a:xfrm>
            <a:off x="971600" y="6669360"/>
            <a:ext cx="25202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/>
              <a:t>             Γενικό Πλάνο</a:t>
            </a:r>
            <a:endParaRPr lang="el-GR" dirty="0"/>
          </a:p>
        </p:txBody>
      </p:sp>
      <p:sp>
        <p:nvSpPr>
          <p:cNvPr id="9" name="TextBox 8"/>
          <p:cNvSpPr txBox="1"/>
          <p:nvPr/>
        </p:nvSpPr>
        <p:spPr>
          <a:xfrm>
            <a:off x="5580112" y="6669360"/>
            <a:ext cx="27363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/>
              <a:t>       Αμερικανικό Πλάνο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6734818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ΕΙΔΗ ΠΛΑΝΩΝ ΜΕ ΒΑΣΗ ΤΗΝ ΑΠΟΣΤΑΣΗ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l-GR" dirty="0" smtClean="0"/>
              <a:t>Μεσαίο πλάνο: Καδράρει το ανθρώπινο σώμα από τη μέση και πάνω. Οι χειρονομίες και οι εκφράσεις είναι τώρα πιο εμφανείς</a:t>
            </a:r>
          </a:p>
          <a:p>
            <a:r>
              <a:rPr lang="el-GR" dirty="0" smtClean="0"/>
              <a:t>Μεσαίο κοντινό πλάνο: Καδράρει το σώμα από το στήθος και πάνω</a:t>
            </a:r>
          </a:p>
          <a:p>
            <a:r>
              <a:rPr lang="el-GR" dirty="0" smtClean="0"/>
              <a:t>Κοντινό πλάνο (γκρό πλάν):  Πλάνο που δείχνει μόνο το κεφάλι ή μόνο τα χέρια, τα πόδια, ένα αντικείμενο κτλ. Δίνει έμφαση στην έκφραση του προσώπου, τις λεπτομέρειες μιας χειρονομίας</a:t>
            </a:r>
          </a:p>
          <a:p>
            <a:r>
              <a:rPr lang="el-GR" dirty="0" smtClean="0"/>
              <a:t>Πολύ κοντινό πλάνο: Ξεχωρίζει ένα μέρος του προσώπου π.χ. μάτια, απομονώνει μια λεπτομέρεια   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2221829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04048" y="260648"/>
            <a:ext cx="3888432" cy="2736304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536" y="252107"/>
            <a:ext cx="4762792" cy="2744845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3501008"/>
            <a:ext cx="4548808" cy="3168352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04048" y="3501008"/>
            <a:ext cx="3888432" cy="3060340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899592" y="3140968"/>
            <a:ext cx="30243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/>
              <a:t>             Μεσαίο Πλάνο</a:t>
            </a:r>
            <a:endParaRPr lang="el-GR" dirty="0"/>
          </a:p>
        </p:txBody>
      </p:sp>
      <p:sp>
        <p:nvSpPr>
          <p:cNvPr id="3" name="TextBox 2"/>
          <p:cNvSpPr txBox="1"/>
          <p:nvPr/>
        </p:nvSpPr>
        <p:spPr>
          <a:xfrm>
            <a:off x="5508104" y="3140968"/>
            <a:ext cx="28803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/>
              <a:t>     Μεσαίο Κοντινό Πλάνο</a:t>
            </a:r>
            <a:endParaRPr lang="el-GR" dirty="0"/>
          </a:p>
        </p:txBody>
      </p:sp>
      <p:sp>
        <p:nvSpPr>
          <p:cNvPr id="4" name="TextBox 3"/>
          <p:cNvSpPr txBox="1"/>
          <p:nvPr/>
        </p:nvSpPr>
        <p:spPr>
          <a:xfrm>
            <a:off x="1187624" y="6669360"/>
            <a:ext cx="25922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/>
              <a:t>          Κοντινό Πλάνο</a:t>
            </a:r>
            <a:endParaRPr lang="el-GR" dirty="0"/>
          </a:p>
        </p:txBody>
      </p:sp>
      <p:sp>
        <p:nvSpPr>
          <p:cNvPr id="5" name="TextBox 4"/>
          <p:cNvSpPr txBox="1"/>
          <p:nvPr/>
        </p:nvSpPr>
        <p:spPr>
          <a:xfrm>
            <a:off x="5796136" y="6669360"/>
            <a:ext cx="28083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/>
              <a:t>      Πολύ Κοντινό Πλάνο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6288314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 smtClean="0"/>
              <a:t>ΓΩΝΙΑ ΛΗΨΗΣ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l-GR" dirty="0" smtClean="0"/>
              <a:t>Το κάδρο υπονοεί μια γωνία λήψης σε σχέση με αυτό που βλέπουμε</a:t>
            </a:r>
          </a:p>
          <a:p>
            <a:r>
              <a:rPr lang="el-GR" dirty="0" smtClean="0"/>
              <a:t>Διακρίνουμε κατά κανόνα τρείς μεγάλες κατηγορίες γωνιών λήψης</a:t>
            </a:r>
          </a:p>
          <a:p>
            <a:r>
              <a:rPr lang="el-GR" dirty="0" smtClean="0"/>
              <a:t>Ευθεία γωνία λήψης: Η πιο συνηθισμένη. Η κάμερα τοποθετημένη οριζόντια στο ίδιο επίπεδο. Μας επιτρέπει να διαμορφώσουμε τις σκέψεις μας γύρω από τις καταστάσεις και  τους ανθρώπους που μας παρουσιάζονται</a:t>
            </a:r>
          </a:p>
          <a:p>
            <a:endParaRPr lang="el-GR" dirty="0" smtClean="0"/>
          </a:p>
          <a:p>
            <a:endParaRPr lang="el-GR" dirty="0" smtClean="0"/>
          </a:p>
        </p:txBody>
      </p:sp>
    </p:spTree>
    <p:extLst>
      <p:ext uri="{BB962C8B-B14F-4D97-AF65-F5344CB8AC3E}">
        <p14:creationId xmlns:p14="http://schemas.microsoft.com/office/powerpoint/2010/main" val="28231604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5061" y="1124744"/>
            <a:ext cx="7648053" cy="46085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2081533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ΓΩΝΙΑ ΛΗΨΗΣ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l-GR" dirty="0" smtClean="0"/>
              <a:t>Πλονζέ (Υψηλή γωνία λήψης): Από ψηλά η κάμερα κοιτάζοντας προς τα κάτω</a:t>
            </a:r>
          </a:p>
          <a:p>
            <a:r>
              <a:rPr lang="el-GR" dirty="0" smtClean="0"/>
              <a:t>Οι υψηλές γωνίες λήψεις μειώνουν τη σημασία του αντικειμένου. Ένα πρόσωπο φωτογραφημένο από ψηλά φαίνεται ακίνδυνο και ασήμαντο. Αυτή η γωνία είναι επίσης αποτελεσματική για τη μετάδοση της αυτοπεριφρόνησης ενός χαρακτήρα. Οι υψηλές γωνίες τείνουν να υποδηλώνουν παγίδευση, αδυναμία, ή </a:t>
            </a:r>
            <a:r>
              <a:rPr lang="el-GR" dirty="0" smtClean="0"/>
              <a:t>τρωτότητα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6611450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461</TotalTime>
  <Words>608</Words>
  <Application>Microsoft Office PowerPoint</Application>
  <PresentationFormat>On-screen Show (4:3)</PresentationFormat>
  <Paragraphs>40</Paragraphs>
  <Slides>17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Office Theme</vt:lpstr>
      <vt:lpstr>ΤΟ ΠΛΑΝΟ</vt:lpstr>
      <vt:lpstr>ΟΡΙΣΜΟΣ ΠΛΑΝΟΥ</vt:lpstr>
      <vt:lpstr>ΕΙΔΗ ΠΛΑΝΩΝ ΜΕ ΒΑΣΗ ΤΗΝ ΑΠΟΣΤΑΣΗ</vt:lpstr>
      <vt:lpstr>PowerPoint Presentation</vt:lpstr>
      <vt:lpstr>ΕΙΔΗ ΠΛΑΝΩΝ ΜΕ ΒΑΣΗ ΤΗΝ ΑΠΟΣΤΑΣΗ</vt:lpstr>
      <vt:lpstr>PowerPoint Presentation</vt:lpstr>
      <vt:lpstr>ΓΩΝΙΑ ΛΗΨΗΣ</vt:lpstr>
      <vt:lpstr>PowerPoint Presentation</vt:lpstr>
      <vt:lpstr>ΓΩΝΙΑ ΛΗΨΗΣ</vt:lpstr>
      <vt:lpstr>PowerPoint Presentation</vt:lpstr>
      <vt:lpstr>ΓΩΝΙΑ ΛΗΨΗΣ</vt:lpstr>
      <vt:lpstr>PowerPoint Presentation</vt:lpstr>
      <vt:lpstr>ΓΩΝΙΑ ΛΗΨΗΣ</vt:lpstr>
      <vt:lpstr>PowerPoint Presentation</vt:lpstr>
      <vt:lpstr>ΓΩΝΙΑ ΛΗΨΗΣ</vt:lpstr>
      <vt:lpstr>PowerPoint Presentation</vt:lpstr>
      <vt:lpstr>ΒΑΘΟΣ ΠΕΔΙΟΥ ΣΤΟ ΠΛΑΝΟ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Lars</dc:creator>
  <cp:lastModifiedBy>Lars</cp:lastModifiedBy>
  <cp:revision>24</cp:revision>
  <dcterms:created xsi:type="dcterms:W3CDTF">2018-10-24T18:34:22Z</dcterms:created>
  <dcterms:modified xsi:type="dcterms:W3CDTF">2019-03-25T22:31:00Z</dcterms:modified>
</cp:coreProperties>
</file>