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3" r:id="rId3"/>
    <p:sldId id="281" r:id="rId4"/>
    <p:sldId id="257" r:id="rId5"/>
    <p:sldId id="260" r:id="rId6"/>
    <p:sldId id="259" r:id="rId7"/>
    <p:sldId id="258" r:id="rId8"/>
    <p:sldId id="261" r:id="rId9"/>
    <p:sldId id="262" r:id="rId10"/>
    <p:sldId id="264" r:id="rId11"/>
    <p:sldId id="265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3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AEF9049-5997-422C-9DF2-5EB94116B8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l-GR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06D7B98-F373-4459-B089-36D61825EF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l-GR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E6BA86CF-DD96-471B-8C92-0C62CC22AE0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l-GR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7413BB07-58F1-481E-996B-CEAA4332EAA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9422B9-793E-4164-B48F-52E744D48A86}" type="slidenum">
              <a:rPr lang="en-US" altLang="el-GR"/>
              <a:pPr/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4F3F0CA-C710-4416-8202-747CAD1285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l-GR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647EE3B-C779-42C9-850A-8E847D21D00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l-GR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25965062-5D6A-49F2-9BAA-C2607168FCD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67C4F542-3813-4233-9D1F-E6A6451809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05A87D26-1B28-4B6A-A483-8A65D5EAA5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l-GR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EDF71F4E-F7B3-4BF4-A404-AC3300E93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ECF78C-393B-462B-98E5-C29CA0F42D4A}" type="slidenum">
              <a:rPr lang="en-US" altLang="el-GR"/>
              <a:pPr/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63B834-631E-4864-B927-0C34715A5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5603-A621-425F-B7BA-DDECBD25950B}" type="slidenum">
              <a:rPr lang="en-US" altLang="el-GR"/>
              <a:pPr/>
              <a:t>1</a:t>
            </a:fld>
            <a:endParaRPr lang="en-US" altLang="el-GR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CD85298-3454-4EF8-A20C-3FE2A9D5A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371EB6E-0999-4655-B52A-DE33D3CBE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922B23-C18C-418D-81B8-56D95FB92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623AB-F3E9-4515-AB43-3111D7FC714E}" type="slidenum">
              <a:rPr lang="en-US" altLang="el-GR"/>
              <a:pPr/>
              <a:t>10</a:t>
            </a:fld>
            <a:endParaRPr lang="en-US" altLang="el-GR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36E5C3A4-5A5D-493D-98D8-624A1B57F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7CC96AA-F064-45D3-96D7-4AFE61BFA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0A89E6-5ACC-4E75-AFCC-04FA0E0708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B2D2E-DAA3-47BF-8FFC-8240437A62E5}" type="slidenum">
              <a:rPr lang="en-US" altLang="el-GR"/>
              <a:pPr/>
              <a:t>11</a:t>
            </a:fld>
            <a:endParaRPr lang="en-US" altLang="el-GR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41E5541D-7B71-4FF0-A45F-7C49AF89B3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95F30DE-5D7D-44DC-B7B5-882DCFB4B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0A89E6-5ACC-4E75-AFCC-04FA0E0708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B2D2E-DAA3-47BF-8FFC-8240437A62E5}" type="slidenum">
              <a:rPr lang="en-US" altLang="el-GR"/>
              <a:pPr/>
              <a:t>12</a:t>
            </a:fld>
            <a:endParaRPr lang="en-US" altLang="el-GR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41E5541D-7B71-4FF0-A45F-7C49AF89B3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95F30DE-5D7D-44DC-B7B5-882DCFB4B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42039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75D26A-89ED-41B6-916D-FFB1E2C508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0075-E837-4608-908A-8C2D7045574A}" type="slidenum">
              <a:rPr lang="en-US" altLang="el-GR"/>
              <a:pPr/>
              <a:t>13</a:t>
            </a:fld>
            <a:endParaRPr lang="en-US" altLang="el-GR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5EE98B2-761B-4442-B51A-04FAB9206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52D661B-C563-492E-853D-3EFFCA81E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A7374E-75F1-4C36-9AD3-0986E29550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011A5-4CD1-4696-8AD1-89EA13F848DF}" type="slidenum">
              <a:rPr lang="en-US" altLang="el-GR"/>
              <a:pPr/>
              <a:t>14</a:t>
            </a:fld>
            <a:endParaRPr lang="en-US" altLang="el-GR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C22406DA-3B1F-44D4-A9C8-3330670E1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1AD5A9C-AAEF-42EC-B652-45228A604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6BF459-19D3-4019-BA00-CE55E7B50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3792B-C15C-41B4-B5C1-B2EC82AF8FED}" type="slidenum">
              <a:rPr lang="en-US" altLang="el-GR"/>
              <a:pPr/>
              <a:t>15</a:t>
            </a:fld>
            <a:endParaRPr lang="en-US" altLang="el-GR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6B3DD17B-C934-4C9C-BFFB-3435AFF2DE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C20A04E-5320-42E8-88B3-D87AF9828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A41104-0483-4793-B57F-6F109396F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5FA1D-2DA0-409B-A3DD-B7309381386C}" type="slidenum">
              <a:rPr lang="en-US" altLang="el-GR"/>
              <a:pPr/>
              <a:t>16</a:t>
            </a:fld>
            <a:endParaRPr lang="en-US" altLang="el-GR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25C6111D-389F-4C36-9CB5-3F7193518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525CBD7-1ABD-4BDC-83E1-787CECF31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FC5862-1225-4359-A434-746938115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22C75-1839-4F10-830D-B0D268B6C167}" type="slidenum">
              <a:rPr lang="en-US" altLang="el-GR"/>
              <a:pPr/>
              <a:t>17</a:t>
            </a:fld>
            <a:endParaRPr lang="en-US" altLang="el-GR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EA5AD166-EE80-43E0-8915-DA9E2099C8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C24DF65-F9FE-4399-8EEF-8365C2C69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1522CB-50E2-4949-A959-87DC7DD6E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892D9-97A5-48BA-8B12-7737A97503EC}" type="slidenum">
              <a:rPr lang="en-US" altLang="el-GR"/>
              <a:pPr/>
              <a:t>18</a:t>
            </a:fld>
            <a:endParaRPr lang="en-US" altLang="el-GR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F04BC002-D39E-4428-9B1E-D3C9A19A4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EC4B65A-8ACE-423F-9B03-78F522627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7A7BAD-0DD4-4AA3-B6E2-FD10101A1B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051A4-44FA-4981-B280-7C68F57C2305}" type="slidenum">
              <a:rPr lang="en-US" altLang="el-GR"/>
              <a:pPr/>
              <a:t>19</a:t>
            </a:fld>
            <a:endParaRPr lang="en-US" altLang="el-GR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0A8DB312-5BA6-4E5C-AAED-41B5A73AB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EC9B6F7-E53B-4BD4-A2BC-92E3D9729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2F225C-B911-4FC3-8AC3-8D110726EA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164C0-962E-44FE-8E47-BDA8442FFAEA}" type="slidenum">
              <a:rPr lang="en-US" altLang="el-GR"/>
              <a:pPr/>
              <a:t>2</a:t>
            </a:fld>
            <a:endParaRPr lang="en-US" altLang="el-G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19F8D9C-6923-4BFE-BA46-EAABF69DD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647DBD0-E992-447C-8CDD-C422EE69A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D61067-98D6-4CC6-B7AE-F482F68EC7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AE131-698C-417B-9F1A-9E0EF598E1CE}" type="slidenum">
              <a:rPr lang="en-US" altLang="el-GR"/>
              <a:pPr/>
              <a:t>20</a:t>
            </a:fld>
            <a:endParaRPr lang="en-US" altLang="el-GR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82E3E42B-B718-4945-9166-5DFFAFE7F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5779798-35A3-468B-ACB7-73212F16B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F78C-393B-462B-98E5-C29CA0F42D4A}" type="slidenum">
              <a:rPr lang="en-US" altLang="el-GR" smtClean="0"/>
              <a:pPr/>
              <a:t>21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715439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F78C-393B-462B-98E5-C29CA0F42D4A}" type="slidenum">
              <a:rPr lang="en-US" altLang="el-GR" smtClean="0"/>
              <a:pPr/>
              <a:t>22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03130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F78C-393B-462B-98E5-C29CA0F42D4A}" type="slidenum">
              <a:rPr lang="en-US" altLang="el-GR" smtClean="0"/>
              <a:pPr/>
              <a:t>23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73605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F78C-393B-462B-98E5-C29CA0F42D4A}" type="slidenum">
              <a:rPr lang="en-US" altLang="el-GR" smtClean="0"/>
              <a:pPr/>
              <a:t>24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28493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F78C-393B-462B-98E5-C29CA0F42D4A}" type="slidenum">
              <a:rPr lang="en-US" altLang="el-GR" smtClean="0"/>
              <a:pPr/>
              <a:t>25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08078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F78C-393B-462B-98E5-C29CA0F42D4A}" type="slidenum">
              <a:rPr lang="en-US" altLang="el-GR" smtClean="0"/>
              <a:pPr/>
              <a:t>26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85064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F78C-393B-462B-98E5-C29CA0F42D4A}" type="slidenum">
              <a:rPr lang="en-US" altLang="el-GR" smtClean="0"/>
              <a:pPr/>
              <a:t>27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5658397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F78C-393B-462B-98E5-C29CA0F42D4A}" type="slidenum">
              <a:rPr lang="en-US" altLang="el-GR" smtClean="0"/>
              <a:pPr/>
              <a:t>28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17920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2F225C-B911-4FC3-8AC3-8D110726EA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164C0-962E-44FE-8E47-BDA8442FFAEA}" type="slidenum">
              <a:rPr lang="en-US" altLang="el-GR"/>
              <a:pPr/>
              <a:t>3</a:t>
            </a:fld>
            <a:endParaRPr lang="en-US" altLang="el-G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19F8D9C-6923-4BFE-BA46-EAABF69DD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647DBD0-E992-447C-8CDD-C422EE69A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6670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A1C9FB-EDE1-4044-868C-5DFF0A827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4B6B7-3552-45CF-9733-86EF40A6C9FD}" type="slidenum">
              <a:rPr lang="en-US" altLang="el-GR"/>
              <a:pPr/>
              <a:t>4</a:t>
            </a:fld>
            <a:endParaRPr lang="en-US" altLang="el-GR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2E8F4FA-9D25-4B90-A278-3684F12395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D46A101-219F-4915-B42C-323F366C1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84DF48-1BC9-406D-BE2E-2C6616C591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50124-53FA-4C38-906F-BFC2D1F22EE4}" type="slidenum">
              <a:rPr lang="en-US" altLang="el-GR"/>
              <a:pPr/>
              <a:t>5</a:t>
            </a:fld>
            <a:endParaRPr lang="en-US" altLang="el-GR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4834462-CADA-4CF5-87D1-1B3678FEC0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5B73CD8-872F-4DDC-9898-961FC50AB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658546-143D-47A7-9C2B-44BEFAB25A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573AA-447B-4545-9FB8-450419FF8836}" type="slidenum">
              <a:rPr lang="en-US" altLang="el-GR"/>
              <a:pPr/>
              <a:t>6</a:t>
            </a:fld>
            <a:endParaRPr lang="en-US" altLang="el-GR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D05DDE33-DF77-43E5-BAC0-6715A660A7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2532D83-2008-403B-A9F5-87ED480DA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3E928D-A32A-4360-923C-DD8AD247C3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D678E-5C47-41F8-8F6C-97890D8EEC23}" type="slidenum">
              <a:rPr lang="en-US" altLang="el-GR"/>
              <a:pPr/>
              <a:t>7</a:t>
            </a:fld>
            <a:endParaRPr lang="en-US" altLang="el-GR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39F34059-622E-4233-8496-5DD793219E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9B8D23D-E654-4EA6-AF7D-24DEC48EC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5819D20-7972-4429-9F31-2B1BA227D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13284-B1A3-4BB6-822F-254BC846F02F}" type="slidenum">
              <a:rPr lang="en-US" altLang="el-GR"/>
              <a:pPr/>
              <a:t>8</a:t>
            </a:fld>
            <a:endParaRPr lang="en-US" altLang="el-G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00D3610-9044-4165-A37F-766F1D5ED5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A5CB805-88EF-4064-BA9C-F4B7B480C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A582DC-96BB-4D74-A9EB-17CBBDD08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AEB8F-FE77-4AC8-ADCA-1F23AA024E92}" type="slidenum">
              <a:rPr lang="en-US" altLang="el-GR"/>
              <a:pPr/>
              <a:t>9</a:t>
            </a:fld>
            <a:endParaRPr lang="en-US" altLang="el-G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CDF51F18-14F5-4D3A-8F4A-67AE3A5BB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2F7DB3C-7233-4C68-A029-233CEDD2F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40927DF-BCC2-4970-8851-A6064998313A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altLang="el-GR" noProof="0"/>
              <a:t>Κάντε κλικ για επεξεργασία του τίτλου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DEC7F23-6C2E-412A-B2AB-94F3CE8437C7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CF47C574-F59B-4985-8694-D9D850DF21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20/10/2009</a:t>
            </a:r>
            <a:endParaRPr lang="en-US" altLang="el-GR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52EF46D-DD70-40AC-AD9B-067B178F73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DEA11D1C-23DF-432C-A1B6-FBA2647B7C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2B9611-C974-4217-84B0-4BB2EE41EF30}" type="slidenum">
              <a:rPr lang="en-US" altLang="el-GR"/>
              <a:pPr/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EC019F-AE4D-4906-8384-C51A853C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2051E4B-48F2-4C1E-8137-B23393119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9EDF76-B406-4643-892E-628F7F3D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20/10/2009</a:t>
            </a:r>
            <a:endParaRPr lang="en-US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8EB5A2-9F96-4F13-A270-3289189F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4A6D97-A3A9-4521-8E9A-0A528DE4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53D4F-5BB6-4932-8E7C-9DC1944C063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071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3A5DA9B-313D-4714-B1C2-DA268DA97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E5D03AA-B7F3-4F59-ADF0-8B36135F3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381164-BCFB-4D4F-A642-8D8D2748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20/10/2009</a:t>
            </a:r>
            <a:endParaRPr lang="en-US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35D297-BDBA-46B8-A759-96B5922F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009061-9E68-49A3-BC7E-4E2BCA68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6B420-8712-4EA4-9F31-A35B2FF793D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6064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02B09B-86D4-403D-A518-0C92B025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037C329-A356-45EF-A731-B6047ECB106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693988" y="1600200"/>
            <a:ext cx="6326187" cy="21859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101AC90-D0FA-4BE5-860A-FB0289708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3988" y="3938588"/>
            <a:ext cx="6326187" cy="218757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84A115E-99F9-422F-9B76-3E5FEBB6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 altLang="el-GR"/>
              <a:t>20/10/2009</a:t>
            </a:r>
            <a:endParaRPr lang="en-US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B94A9F3-D04F-47F9-BA83-2A4D7AD6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8DFED35-413B-4C99-BAC5-821D18A0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7FFA09-2079-45D6-853B-B84A9C6F83CC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70797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3A697C36-80FD-44B6-AB3E-6ADBB5BA968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693988" y="274638"/>
            <a:ext cx="6326187" cy="58515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C2AF052-EF7E-4892-9F1F-1045C920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 altLang="el-GR"/>
              <a:t>20/10/2009</a:t>
            </a:r>
            <a:endParaRPr lang="en-US" alt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ABA493B-2E59-492F-B80F-11D9792A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D8B080C-CD6C-42BF-91C7-6FD8A5D7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B07AAA-BB02-4B71-B6D1-9F3EBDBBDD5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323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03582B-64D3-4F6A-AE24-F01BBD82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D9CD86-6EAE-4285-A7F8-69DEC8C83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1992FE1-9F32-40AA-AD21-E9F8277A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20/10/2009</a:t>
            </a:r>
            <a:endParaRPr lang="en-US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C6A4C3-CC3A-4BF4-B8D9-84E942FD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C1582B-DA42-412A-B310-8BF114F8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3AE54-5C90-4AA2-BFD5-998C292F4B4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27670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42D8D4-E615-4649-9152-86F2B5B5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77A8DCE-D4E9-4557-8290-4BD8EC487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6FC9D6-D7F9-4444-A972-6FA64D53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20/10/2009</a:t>
            </a:r>
            <a:endParaRPr lang="en-US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FEA576-2D4B-45F8-A613-EC281C3E6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EF5DAF-DBB8-4E6C-9DF1-4A2536C1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30F81-7463-4E6C-A013-37B9C007AEFC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3143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BE880A-539E-4709-A96E-5314F68A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639086-D495-4ECF-AC04-415143DF6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0A45E6-5657-47E9-AF0D-A3E485AAB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B87AA38-E878-4848-B1EF-99E7CA98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20/10/2009</a:t>
            </a:r>
            <a:endParaRPr lang="en-US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76703E3-5D28-444E-8C5B-AD41CE5C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1E088F7-9D42-43F0-8692-C9357187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00C50-BE83-462E-AA00-19378E074E72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2322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8BBA9C-1A17-48E8-BA35-AE0A2BA0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6990AD1-B56B-42D0-AD37-CB69E954A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0747929-A9FB-4A4D-B089-06EB0CB3E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0595C9F-60F8-4440-AB22-90B5F8969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F7F1C00-559B-4104-BDA1-F52E91348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D59EE44-44CE-440C-A6F9-B5EEBBDE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20/10/2009</a:t>
            </a:r>
            <a:endParaRPr lang="en-US" alt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1AF10F1-3DEC-4D75-90C1-69CD2947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17BE3AD-575E-487D-95CB-4BEE6380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E45D1-6974-4869-8EB0-47A90061F15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04754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943C1F-0692-4DEE-99D9-357283BE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1A8EE81-05E6-4B50-ACD1-B168402C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20/10/2009</a:t>
            </a:r>
            <a:endParaRPr lang="en-US" alt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B2B9CC3-BC65-4C8D-B3DB-820452DA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9B6CB69-899E-4E26-817C-F203E519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67FFC-5554-423A-9AA6-545CDD154C9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4556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D3A071F-5475-4E99-A47A-52CB210A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20/10/2009</a:t>
            </a:r>
            <a:endParaRPr lang="en-US" alt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ACD7052-636A-4AA5-AED6-AA9ACA19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C0687D7-ED3F-4DBB-A19C-9C0F4C40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12B4A-B432-4A56-B175-1C0BC64F08D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747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05C543-3E72-4182-9482-A08F2C3F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B5CA8E-082D-425C-88C2-D18F7E78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0884FD7-DDC4-4F11-9A53-9ACF8C557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57D0D3F-8691-4050-B538-3C92162D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20/10/2009</a:t>
            </a:r>
            <a:endParaRPr lang="en-US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4B98AC3-A191-4E29-BF75-ECEF8CBF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09AA682-0DD7-447C-ADB3-381B7F90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54237-25EE-47A7-B6A5-7868EEE6865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7512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5BF08A-AF91-455C-B873-670923DC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1B9597D-8362-4EF0-9754-17A600F1E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11EA36C-A6E5-4871-8B45-21304CCCB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2DA640D-4986-4225-AF45-97D153CF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20/10/2009</a:t>
            </a:r>
            <a:endParaRPr lang="en-US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77BDF43-7D3E-4DB0-91D6-E9BED58D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3112201-EAD2-40B4-AB89-6FB1A4F8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5BD08-DC8A-45BB-BC4E-C56038159BD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68184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43A115-8660-4C18-BC28-038421EA5F1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Κάντε κλικ για επεξεργασία του τίτλου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A0400E-5D43-4773-A00D-7B49F83522AF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n-US" altLang="el-GR"/>
              <a:t>Δεύτερου επιπέδου</a:t>
            </a:r>
          </a:p>
          <a:p>
            <a:pPr lvl="2"/>
            <a:r>
              <a:rPr lang="en-US" altLang="el-GR"/>
              <a:t>Τρίτου επιπέδου</a:t>
            </a:r>
          </a:p>
          <a:p>
            <a:pPr lvl="3"/>
            <a:r>
              <a:rPr lang="en-US" altLang="el-GR"/>
              <a:t>Τέταρτου επιπέδου</a:t>
            </a:r>
          </a:p>
          <a:p>
            <a:pPr lvl="4"/>
            <a:r>
              <a:rPr lang="en-US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1078F9-5578-4B72-B1A7-D7A0863CA6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l-GR" altLang="el-GR"/>
              <a:t>20/10/2009</a:t>
            </a:r>
            <a:endParaRPr lang="en-US" alt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91A441-6628-4AB2-8C7C-55BFC90E99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C98DCB-2420-4F64-B1DD-AD78E90FCD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309B67-EE46-414B-8B86-B9392B194624}" type="slidenum">
              <a:rPr lang="en-US" altLang="el-GR"/>
              <a:pPr/>
              <a:t>‹#›</a:t>
            </a:fld>
            <a:endParaRPr lang="en-US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7517794B-EB9E-4A40-B814-A2846595F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133600"/>
            <a:ext cx="7345362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7200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7200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7200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l-GR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ΟΡΓΑΝΩΣΗ &amp; ΛΕΙΤΟΥΡΓΙΑ ΤΟΥΡΙΣΤΙΚΟΥ ΓΡΑΦΕΙΟΥ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745B5859-4300-40FE-9715-BEE9A237D2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00400" y="4941888"/>
            <a:ext cx="2971800" cy="175577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457200" lvl="1" indent="0" algn="ctr" defTabSz="45720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altLang="el-GR"/>
              <a:t>Κ. Τσαγκαράκης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7F6AA75-E59A-45E2-A6F7-01F91CD06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4624"/>
            <a:ext cx="6337424" cy="106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87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87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87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125"/>
              </a:spcBef>
              <a:buNone/>
            </a:pPr>
            <a:r>
              <a:rPr lang="el-GR" altLang="el-GR" sz="1800" dirty="0"/>
              <a:t>Τμήμα: Στέλεχος Διοίκησης και Οργάνωσης στον Τομέα του Τουρισμού (ΣΔΟΤ)</a:t>
            </a:r>
            <a:endParaRPr lang="en-US" altLang="el-GR" sz="1800" dirty="0"/>
          </a:p>
          <a:p>
            <a:pPr algn="ctr">
              <a:lnSpc>
                <a:spcPct val="100000"/>
              </a:lnSpc>
              <a:spcBef>
                <a:spcPts val="1125"/>
              </a:spcBef>
              <a:buNone/>
            </a:pPr>
            <a:r>
              <a:rPr lang="el-GR" altLang="el-GR" sz="1800" dirty="0"/>
              <a:t>΄Εξάμηνο: Ά</a:t>
            </a:r>
            <a:endParaRPr lang="en-US" altLang="el-GR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>
            <a:extLst>
              <a:ext uri="{FF2B5EF4-FFF2-40B4-BE49-F238E27FC236}">
                <a16:creationId xmlns:a16="http://schemas.microsoft.com/office/drawing/2014/main" id="{5187187A-C6D3-49F4-8029-46243D1736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57388" y="2141538"/>
            <a:ext cx="5748337" cy="2159000"/>
          </a:xfrm>
          <a:noFill/>
          <a:ln/>
        </p:spPr>
        <p:txBody>
          <a:bodyPr/>
          <a:lstStyle/>
          <a:p>
            <a:pPr algn="ctr"/>
            <a:r>
              <a:rPr lang="el-GR" altLang="el-GR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2. Άλλα είδη γραφείων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09DB41-5A99-485B-A7C5-3008A8F0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4FC9BF-1049-4562-8573-D239FDEA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837C-131A-45EA-A596-B517275B9E60}" type="slidenum">
              <a:rPr lang="en-US" altLang="el-GR"/>
              <a:pPr/>
              <a:t>11</a:t>
            </a:fld>
            <a:endParaRPr lang="en-US" altLang="el-GR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F92FC2C-A63E-46EF-B22C-E8F285BEF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2400" y="0"/>
            <a:ext cx="6316663" cy="1143000"/>
          </a:xfrm>
        </p:spPr>
        <p:txBody>
          <a:bodyPr/>
          <a:lstStyle/>
          <a:p>
            <a:pPr algn="ctr"/>
            <a:r>
              <a:rPr lang="el-GR" altLang="el-GR"/>
              <a:t>Γραφεία ΙΑΤΑ και </a:t>
            </a:r>
            <a:r>
              <a:rPr lang="en-US" altLang="el-GR"/>
              <a:t>non IATA</a:t>
            </a:r>
            <a:endParaRPr lang="el-GR" altLang="el-GR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21588E0-3623-46EC-AADC-6DDE6B60B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Γραφεία ΙΑΤΑ: δικαίωμα έκδοσης αεροπορικών εισιτηρίων για πτήσεις εξωτερικού</a:t>
            </a:r>
          </a:p>
          <a:p>
            <a:endParaRPr lang="el-GR" altLang="el-GR"/>
          </a:p>
          <a:p>
            <a:r>
              <a:rPr lang="el-GR" altLang="el-GR"/>
              <a:t>Γραφεία </a:t>
            </a:r>
            <a:r>
              <a:rPr lang="en-US" altLang="el-GR"/>
              <a:t>non IATA: </a:t>
            </a:r>
            <a:r>
              <a:rPr lang="el-GR" altLang="el-GR"/>
              <a:t>έκδοση όλων των ειδών εισιτηρίων εκτός αεροπορικά εισιτήρια εξωτερικού</a:t>
            </a:r>
          </a:p>
          <a:p>
            <a:endParaRPr lang="el-GR" altLang="el-GR"/>
          </a:p>
          <a:p>
            <a:r>
              <a:rPr lang="el-GR" altLang="el-GR"/>
              <a:t>Τα γραφεία </a:t>
            </a:r>
            <a:r>
              <a:rPr lang="en-US" altLang="el-GR"/>
              <a:t>non IATA </a:t>
            </a:r>
            <a:r>
              <a:rPr lang="el-GR" altLang="el-GR"/>
              <a:t>συνεργάζονται με τα γραφεία ΙΑΤΑ και εισπράττουν προμήθεια 1% επί της συνολικής τιμής του εισιτηρίου.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F92FC2C-A63E-46EF-B22C-E8F285BEF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dirty="0"/>
              <a:t>Γραφεία ΙΑΤΑ και </a:t>
            </a:r>
            <a:r>
              <a:rPr lang="en-US" altLang="el-GR" dirty="0"/>
              <a:t>non IATA</a:t>
            </a:r>
            <a:r>
              <a:rPr lang="el-GR" altLang="el-GR" dirty="0"/>
              <a:t>: Σήματα ΙΑΤΑ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8115DDF8-32B8-4088-B02D-E6B773862E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93058" y="1417638"/>
            <a:ext cx="6357884" cy="208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AA27A07A-446B-4AB7-9F78-E468F0977D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42727" y="3598561"/>
            <a:ext cx="3686337" cy="2614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09DB41-5A99-485B-A7C5-3008A8F0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4FC9BF-1049-4562-8573-D239FDEA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837C-131A-45EA-A596-B517275B9E60}" type="slidenum">
              <a:rPr lang="en-US" altLang="el-GR"/>
              <a:pPr/>
              <a:t>12</a:t>
            </a:fld>
            <a:endParaRPr lang="en-US" alt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884AC31-C9FB-4702-9C86-983A490E6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869" y="3598561"/>
            <a:ext cx="3925404" cy="2553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498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E5089D-5FD5-4756-80C9-B6A5585E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0553876-A964-4CE5-A980-FE61C742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A4C4-41A5-4304-B66E-3A18186D9B74}" type="slidenum">
              <a:rPr lang="en-US" altLang="el-GR"/>
              <a:pPr/>
              <a:t>13</a:t>
            </a:fld>
            <a:endParaRPr lang="en-US" altLang="el-GR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CF63C330-F70E-4A1F-B598-439B303DA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sz="2800"/>
              <a:t>Τουριστικά γραφεία αντιπροσώπευσης (</a:t>
            </a:r>
            <a:r>
              <a:rPr lang="en-US" altLang="el-GR" sz="2800"/>
              <a:t>general sales agent)</a:t>
            </a:r>
            <a:endParaRPr lang="el-GR" altLang="el-GR" sz="280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78682DD-7B16-4B6B-8A0B-DDD3E2A17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Αντιπρόσωποι αεροπορικών εταιρειών</a:t>
            </a:r>
          </a:p>
          <a:p>
            <a:endParaRPr lang="el-GR" altLang="el-GR"/>
          </a:p>
          <a:p>
            <a:r>
              <a:rPr lang="el-GR" altLang="el-GR"/>
              <a:t>Εισπράττει ένα προσυμφωνημένο ποσό και ένα ποσοστό επί των πωλήσεων</a:t>
            </a:r>
          </a:p>
          <a:p>
            <a:endParaRPr lang="el-GR" altLang="el-GR"/>
          </a:p>
          <a:p>
            <a:r>
              <a:rPr lang="el-GR" altLang="el-GR"/>
              <a:t>Κυρίως αντιπροσωπεύουν μεγάλες αεροπορικές εταιρείες και είναι μεγάλα γραφεία με πολλά καταστήματα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884908-3281-48B6-86EA-2CFA55BCD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FDF606-0ECE-4468-B4D5-25EE834B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8F47-88DF-4235-8AFB-2CF552DE480C}" type="slidenum">
              <a:rPr lang="en-US" altLang="el-GR"/>
              <a:pPr/>
              <a:t>14</a:t>
            </a:fld>
            <a:endParaRPr lang="en-US" altLang="el-GR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3B27292C-6276-4231-A94B-0ACDBA206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2400" y="0"/>
            <a:ext cx="6316663" cy="1143000"/>
          </a:xfrm>
        </p:spPr>
        <p:txBody>
          <a:bodyPr/>
          <a:lstStyle/>
          <a:p>
            <a:pPr algn="ctr"/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Τουριστικά Γραφεία Δικαιόχρησης (</a:t>
            </a:r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franchised travel agencies)</a:t>
            </a: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377FECD-A364-4AD9-BE81-47E7BE651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Δικαιόχρηση </a:t>
            </a:r>
            <a:r>
              <a:rPr lang="en-US" altLang="el-GR"/>
              <a:t>(franchising): </a:t>
            </a:r>
            <a:r>
              <a:rPr lang="el-GR" altLang="el-GR"/>
              <a:t>συμφωνία μεταξύ δύο εταιριών που η μία (δικαιοπάροχος η</a:t>
            </a:r>
            <a:r>
              <a:rPr lang="en-US" altLang="el-GR"/>
              <a:t> franchisor)</a:t>
            </a:r>
            <a:r>
              <a:rPr lang="el-GR" altLang="el-GR"/>
              <a:t> επιτρέπει</a:t>
            </a:r>
            <a:r>
              <a:rPr lang="en-US" altLang="el-GR"/>
              <a:t> </a:t>
            </a:r>
            <a:r>
              <a:rPr lang="el-GR" altLang="el-GR"/>
              <a:t>σε μία άλλη </a:t>
            </a:r>
            <a:r>
              <a:rPr lang="en-US" altLang="el-GR"/>
              <a:t>(</a:t>
            </a:r>
            <a:r>
              <a:rPr lang="el-GR" altLang="el-GR"/>
              <a:t>δικαιοδόχος ή </a:t>
            </a:r>
            <a:r>
              <a:rPr lang="en-US" altLang="el-GR"/>
              <a:t>franchisee</a:t>
            </a:r>
            <a:r>
              <a:rPr lang="el-GR" altLang="el-GR"/>
              <a:t>) να πουλά τα προϊόντα της και να χρησιμοποιεί το όνομά της με αντάλλαγμα ποσοστό επί των πωλήσεων ή κάποιο  ποσό ανά χρονική περίοδο.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41D331A-925B-4275-931A-94FA822A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E49B2A0-90E3-4E7E-BDCF-93AEB927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96FB-7645-4E82-99DE-F064005E5FB1}" type="slidenum">
              <a:rPr lang="en-US" altLang="el-GR"/>
              <a:pPr/>
              <a:t>15</a:t>
            </a:fld>
            <a:endParaRPr lang="en-US" altLang="el-GR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FF9DD0CC-869E-4ACB-8113-5E6169021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2400" y="0"/>
            <a:ext cx="6316663" cy="1143000"/>
          </a:xfrm>
        </p:spPr>
        <p:txBody>
          <a:bodyPr/>
          <a:lstStyle/>
          <a:p>
            <a:pPr algn="ctr"/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Διαδικτυακά Τουριστικά Γραφεία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2E1FAC4-B094-4315-8E1B-8C4D318840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73350" y="1374775"/>
            <a:ext cx="6326188" cy="2185988"/>
          </a:xfrm>
        </p:spPr>
        <p:txBody>
          <a:bodyPr/>
          <a:lstStyle/>
          <a:p>
            <a:r>
              <a:rPr lang="el-GR" altLang="el-GR" sz="2000"/>
              <a:t>Αγορά εισιτηρίου και κράτηση ξενοδοχείου μέσω </a:t>
            </a:r>
            <a:r>
              <a:rPr lang="en-US" altLang="el-GR" sz="2000"/>
              <a:t>internet (</a:t>
            </a:r>
            <a:r>
              <a:rPr lang="el-GR" altLang="el-GR" sz="2000"/>
              <a:t>πχ: </a:t>
            </a:r>
            <a:r>
              <a:rPr lang="en-US" altLang="el-GR" sz="2000"/>
              <a:t>Bookings.gr)</a:t>
            </a:r>
            <a:endParaRPr lang="el-GR" altLang="el-GR" sz="2000"/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B5CF7F3C-3C48-4D41-B860-8215FB5C17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163763"/>
            <a:ext cx="6099175" cy="448468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5A2EEBA-3656-418E-8C7B-DDEA5E20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6E0456C-0FE7-46D4-8BB4-0D6E80A4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3711-F80C-459F-A5C3-336C9C7487F1}" type="slidenum">
              <a:rPr lang="en-US" altLang="el-GR"/>
              <a:pPr/>
              <a:t>16</a:t>
            </a:fld>
            <a:endParaRPr lang="en-US" altLang="el-GR"/>
          </a:p>
        </p:txBody>
      </p:sp>
      <p:pic>
        <p:nvPicPr>
          <p:cNvPr id="63494" name="Picture 6">
            <a:extLst>
              <a:ext uri="{FF2B5EF4-FFF2-40B4-BE49-F238E27FC236}">
                <a16:creationId xmlns:a16="http://schemas.microsoft.com/office/drawing/2014/main" id="{F6CE35E1-8983-4D27-8507-CB36D8FA620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A9A166A-7FCD-43BC-A483-B585ECDD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25E64BB-94B1-47B9-B0A7-ABC1F15B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D53D-CD96-47BD-9685-466374C96B63}" type="slidenum">
              <a:rPr lang="en-US" altLang="el-GR"/>
              <a:pPr/>
              <a:t>17</a:t>
            </a:fld>
            <a:endParaRPr lang="en-US" altLang="el-GR"/>
          </a:p>
        </p:txBody>
      </p:sp>
      <p:pic>
        <p:nvPicPr>
          <p:cNvPr id="67592" name="Picture 8">
            <a:extLst>
              <a:ext uri="{FF2B5EF4-FFF2-40B4-BE49-F238E27FC236}">
                <a16:creationId xmlns:a16="http://schemas.microsoft.com/office/drawing/2014/main" id="{85D287CA-57CA-4F56-91B6-45E58417F63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BE1DC7D-C69A-4C9B-BF01-467067B4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0907B8B-F4D5-420F-A3F0-6B28AB0B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87B0-64D4-4DDB-8D9F-FB24DFE506C2}" type="slidenum">
              <a:rPr lang="en-US" altLang="el-GR"/>
              <a:pPr/>
              <a:t>18</a:t>
            </a:fld>
            <a:endParaRPr lang="en-US" altLang="el-GR"/>
          </a:p>
        </p:txBody>
      </p:sp>
      <p:pic>
        <p:nvPicPr>
          <p:cNvPr id="72708" name="Picture 4">
            <a:extLst>
              <a:ext uri="{FF2B5EF4-FFF2-40B4-BE49-F238E27FC236}">
                <a16:creationId xmlns:a16="http://schemas.microsoft.com/office/drawing/2014/main" id="{FCC1DCC4-8588-45D5-86C9-1B688F5D79B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F97A0B1-FCB4-4D44-ACBC-2BB99DBC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95FAB91-284A-4CD2-9781-64B6ABF6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8762-66F1-45EC-BF5D-A4B374A422DC}" type="slidenum">
              <a:rPr lang="en-US" altLang="el-GR"/>
              <a:pPr/>
              <a:t>19</a:t>
            </a:fld>
            <a:endParaRPr lang="en-US" altLang="el-GR"/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9BFDD9F1-49CF-41D6-8153-33542EA4235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Rectangle 11">
            <a:extLst>
              <a:ext uri="{FF2B5EF4-FFF2-40B4-BE49-F238E27FC236}">
                <a16:creationId xmlns:a16="http://schemas.microsoft.com/office/drawing/2014/main" id="{66B8700B-45D8-4491-BE8D-F5979410F6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4188" y="2130425"/>
            <a:ext cx="5748337" cy="2159000"/>
          </a:xfrm>
        </p:spPr>
        <p:txBody>
          <a:bodyPr/>
          <a:lstStyle/>
          <a:p>
            <a:pPr algn="ctr"/>
            <a:r>
              <a:rPr lang="el-GR" altLang="el-GR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Διάκριση Τουριστικών Γραφείων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E1412CB-43AE-49D3-B38D-9C1D07D5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7347942-4AB4-4052-8A8E-1E65B2C1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C577-1B9B-459B-A0D7-030B5CB3AEEA}" type="slidenum">
              <a:rPr lang="en-US" altLang="el-GR"/>
              <a:pPr/>
              <a:t>20</a:t>
            </a:fld>
            <a:endParaRPr lang="en-US" altLang="el-GR"/>
          </a:p>
        </p:txBody>
      </p:sp>
      <p:pic>
        <p:nvPicPr>
          <p:cNvPr id="78852" name="Picture 4">
            <a:extLst>
              <a:ext uri="{FF2B5EF4-FFF2-40B4-BE49-F238E27FC236}">
                <a16:creationId xmlns:a16="http://schemas.microsoft.com/office/drawing/2014/main" id="{AF72F8BF-958A-4D00-83D4-D8370CD264E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D4B9B1-291C-4E27-A236-1DD1DA0E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C52A62-5AEC-4C03-B871-362CF519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05AC-13B3-4C91-9B87-D17EB2690D94}" type="slidenum">
              <a:rPr lang="en-US" altLang="el-GR"/>
              <a:pPr/>
              <a:t>21</a:t>
            </a:fld>
            <a:endParaRPr lang="en-US" altLang="el-GR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0CD0EF40-1AB4-47EB-8BED-1CF6DC200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3513" y="0"/>
            <a:ext cx="6316662" cy="1143000"/>
          </a:xfrm>
        </p:spPr>
        <p:txBody>
          <a:bodyPr/>
          <a:lstStyle/>
          <a:p>
            <a:pPr algn="ctr"/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Διαδικτυακά Τουριστικά Γραφεία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DA6D2119-06EE-438F-8EBE-825F8256E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Υπάρχουν δύο είδη διαδικτυακών τουριστικών γραφείων: αυτά που ανήκουν σε ήδη υπάρχοντα τουριστικά γραφεία και άλλα που λειτουργούν μόνο μέσω </a:t>
            </a:r>
            <a:r>
              <a:rPr lang="en-US" altLang="el-GR"/>
              <a:t>internet. </a:t>
            </a:r>
          </a:p>
          <a:p>
            <a:r>
              <a:rPr lang="el-GR" altLang="el-GR"/>
              <a:t>Στα πλεονεκτήματά τους συγκαταλέγεται τ ότι ο χρήστης μπορεί να κάνει κράτηση 24 ωρες την ημέρα από το σπίτι του και οι χαμηλές τιμές,</a:t>
            </a:r>
          </a:p>
          <a:p>
            <a:r>
              <a:rPr lang="el-GR" altLang="el-GR"/>
              <a:t>Στα μειονεκτήματά του συγκαταλέγεται το ότι ο πελάτης δεν έχει απευθείαν επαφή με υπαλλήλους και υπάρχει κίνδυνος απάτης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F9DDA6-C835-4E1E-BDBE-B1C1BB83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D8D5B1-D639-4711-9ECE-149D822C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B1DE-746B-4211-BF49-A189549CD4C5}" type="slidenum">
              <a:rPr lang="en-US" altLang="el-GR"/>
              <a:pPr/>
              <a:t>22</a:t>
            </a:fld>
            <a:endParaRPr lang="en-US" altLang="el-GR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D34D8EAE-8E99-4E48-A5D0-1BDAAB1A6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3350" y="0"/>
            <a:ext cx="6316663" cy="1143000"/>
          </a:xfrm>
        </p:spPr>
        <p:txBody>
          <a:bodyPr/>
          <a:lstStyle/>
          <a:p>
            <a:pPr algn="ctr"/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Προϋποθέσεις Λειτουργίας Τουριστικού Γραφείου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9556806-7423-441A-A72B-5F9ED9641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3988" y="1600200"/>
            <a:ext cx="6326187" cy="4865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/>
              <a:t>Επιλογή τόπου εγκατάστασης: </a:t>
            </a:r>
          </a:p>
          <a:p>
            <a:pPr lvl="1">
              <a:lnSpc>
                <a:spcPct val="90000"/>
              </a:lnSpc>
            </a:pPr>
            <a:r>
              <a:rPr lang="el-GR" altLang="el-GR"/>
              <a:t>Συγκοινωνιακή κάλυψη (πώς θα φτάσει ο πελάτης;)</a:t>
            </a:r>
          </a:p>
          <a:p>
            <a:pPr lvl="1">
              <a:lnSpc>
                <a:spcPct val="90000"/>
              </a:lnSpc>
            </a:pPr>
            <a:r>
              <a:rPr lang="el-GR" altLang="el-GR"/>
              <a:t>Τόπος εγκατάστασης προμηθευτών (γραφεία αεροπορικών εταιρειών, ναυτιλιακών, ενοικιαζομενων αυτοκινήτων κα π.χ. Αρχές Συγγρού),  </a:t>
            </a:r>
          </a:p>
          <a:p>
            <a:pPr lvl="1">
              <a:lnSpc>
                <a:spcPct val="90000"/>
              </a:lnSpc>
            </a:pPr>
            <a:r>
              <a:rPr lang="el-GR" altLang="el-GR"/>
              <a:t>Θέση εγκατάστασης: σε όροφο, στο ισόγειο;</a:t>
            </a:r>
          </a:p>
          <a:p>
            <a:pPr lvl="1">
              <a:lnSpc>
                <a:spcPct val="90000"/>
              </a:lnSpc>
            </a:pPr>
            <a:r>
              <a:rPr lang="el-GR" altLang="el-GR"/>
              <a:t>Εμπορική δραστηριότητα και ευημερία της περιοχής (κοντινές τράπεζες, ρυθμός ανάπτυξης νέων καταστημάτων, γραφείων, ξένες εταιρείες και γενικά εταρείες που χρειάζονται τουριστικά γραφεία)</a:t>
            </a:r>
          </a:p>
          <a:p>
            <a:pPr lvl="1">
              <a:lnSpc>
                <a:spcPct val="90000"/>
              </a:lnSpc>
            </a:pPr>
            <a:r>
              <a:rPr lang="el-GR" altLang="el-GR"/>
              <a:t>Άλλα τουριστικά γραφεία στη περιοχή (ανταγωνισμός: πουλάμε κάτι διαφορετικό	;)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5C91648-9AEA-4E1D-A16F-A613BD17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C0128F-89EE-4C7C-AB30-9A1133A2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2CBC-E5AD-4EC9-BB8D-43B95E16A0E9}" type="slidenum">
              <a:rPr lang="en-US" altLang="el-GR"/>
              <a:pPr/>
              <a:t>23</a:t>
            </a:fld>
            <a:endParaRPr lang="en-US" altLang="el-GR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AE82F59E-51A5-4C15-88D4-EFC23F981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3988" y="0"/>
            <a:ext cx="6316662" cy="1143000"/>
          </a:xfrm>
        </p:spPr>
        <p:txBody>
          <a:bodyPr/>
          <a:lstStyle/>
          <a:p>
            <a:pPr algn="ctr"/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Εξοπλισμός και </a:t>
            </a:r>
            <a:r>
              <a:rPr lang="en-US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GDS</a:t>
            </a:r>
            <a:endParaRPr lang="el-GR" altLang="el-G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4960E20-42D7-4F88-97D2-58E41E2C8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3988" y="1600200"/>
            <a:ext cx="6326187" cy="5080000"/>
          </a:xfrm>
        </p:spPr>
        <p:txBody>
          <a:bodyPr/>
          <a:lstStyle/>
          <a:p>
            <a:r>
              <a:rPr lang="el-GR" altLang="el-GR" sz="2000" dirty="0"/>
              <a:t>Μηχανήματα: υπολογιστές και μηχανήματα εκτύπωσης εισιτηρίων, </a:t>
            </a:r>
          </a:p>
          <a:p>
            <a:r>
              <a:rPr lang="el-GR" altLang="el-GR" sz="2000" dirty="0"/>
              <a:t>Λογισμικό (</a:t>
            </a:r>
            <a:r>
              <a:rPr lang="en-US" altLang="el-GR" sz="2000" dirty="0"/>
              <a:t>software): Computerized Reservation Systems: </a:t>
            </a:r>
            <a:r>
              <a:rPr lang="el-GR" altLang="el-GR" sz="2000" dirty="0"/>
              <a:t>συστήματα ηλεκτρονικής επικοινωνίας και ενημέρωσης των ταξιδιωτικών γραφείων, αεροπορικών εταιρειών, </a:t>
            </a:r>
            <a:r>
              <a:rPr lang="en-US" altLang="el-GR" sz="2000" dirty="0"/>
              <a:t>tour operators </a:t>
            </a:r>
            <a:r>
              <a:rPr lang="el-GR" altLang="el-GR" sz="2000" dirty="0"/>
              <a:t>και άλλων προμηθευτών. Μέσω του </a:t>
            </a:r>
            <a:r>
              <a:rPr lang="en-US" altLang="el-GR" sz="2000" dirty="0"/>
              <a:t>CRS </a:t>
            </a:r>
            <a:r>
              <a:rPr lang="el-GR" altLang="el-GR" sz="2000" dirty="0"/>
              <a:t>κλείνονται αεροπορικά εισιτήρια, </a:t>
            </a:r>
            <a:r>
              <a:rPr lang="el-GR" altLang="el-GR" sz="2000" dirty="0" err="1"/>
              <a:t>ενοικιάζοναι</a:t>
            </a:r>
            <a:r>
              <a:rPr lang="el-GR" altLang="el-GR" sz="2000" dirty="0"/>
              <a:t> αυτοκίνητα και γενικά ότι θέλει ο πελάτης</a:t>
            </a:r>
            <a:r>
              <a:rPr lang="en-US" altLang="el-GR" sz="2000" dirty="0"/>
              <a:t>. </a:t>
            </a:r>
            <a:endParaRPr lang="el-GR" altLang="el-GR" sz="2000" dirty="0"/>
          </a:p>
          <a:p>
            <a:r>
              <a:rPr lang="el-GR" altLang="el-GR" sz="2000" dirty="0"/>
              <a:t>Λόγω του ότι κάθε αεροπορική εταιρεία συνεργάζεται με κάποιο πρόγραμμα, το σημαντικότερο στη αγορά </a:t>
            </a:r>
            <a:r>
              <a:rPr lang="en-US" altLang="el-GR" sz="2000" dirty="0"/>
              <a:t>GDS </a:t>
            </a:r>
            <a:r>
              <a:rPr lang="el-GR" altLang="el-GR" sz="2000" dirty="0"/>
              <a:t>είναι οι αεροπορικές εταιρείες που το γραφείο </a:t>
            </a:r>
            <a:r>
              <a:rPr lang="el-GR" altLang="el-GR" sz="2000" dirty="0" err="1"/>
              <a:t>συναλλάσεται</a:t>
            </a:r>
            <a:r>
              <a:rPr lang="el-GR" altLang="el-GR" sz="2000"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8C62EC-81FB-4AF8-9F99-B7A19588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A49F72-9716-4FC9-B47C-9BD45AE5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25D9-C295-46E9-A602-FB4D12B48191}" type="slidenum">
              <a:rPr lang="en-US" altLang="el-GR"/>
              <a:pPr/>
              <a:t>24</a:t>
            </a:fld>
            <a:endParaRPr lang="en-US" altLang="el-GR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8D11D6B2-F7CF-414F-B69A-A11819C29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3988" y="0"/>
            <a:ext cx="6316662" cy="1143000"/>
          </a:xfrm>
        </p:spPr>
        <p:txBody>
          <a:bodyPr/>
          <a:lstStyle/>
          <a:p>
            <a:pPr algn="ctr"/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Κυριότερα </a:t>
            </a:r>
            <a:r>
              <a:rPr lang="en-US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GDS</a:t>
            </a:r>
            <a:endParaRPr lang="el-GR" altLang="el-G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10A7783-FD85-4084-8848-14DCF09C1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l-GR"/>
              <a:t>SABRE: American Airlines, Cyprus Airways, Aegean Airlines </a:t>
            </a:r>
            <a:r>
              <a:rPr lang="el-GR" altLang="el-GR"/>
              <a:t>κα</a:t>
            </a:r>
          </a:p>
          <a:p>
            <a:endParaRPr lang="el-GR" altLang="el-GR"/>
          </a:p>
          <a:p>
            <a:r>
              <a:rPr lang="en-US" altLang="el-GR"/>
              <a:t>WORLDSPAN: Delta, Northwest,</a:t>
            </a:r>
            <a:endParaRPr lang="el-GR" altLang="el-GR"/>
          </a:p>
          <a:p>
            <a:endParaRPr lang="en-US" altLang="el-GR"/>
          </a:p>
          <a:p>
            <a:r>
              <a:rPr lang="en-US" altLang="el-GR"/>
              <a:t>GALILEO: </a:t>
            </a:r>
            <a:r>
              <a:rPr lang="el-GR" altLang="el-GR"/>
              <a:t>Οι περισσότερες αμερικάνικες και ευρωπαϊκές εταιρείες</a:t>
            </a:r>
          </a:p>
          <a:p>
            <a:endParaRPr lang="el-GR" altLang="el-GR"/>
          </a:p>
          <a:p>
            <a:r>
              <a:rPr lang="el-GR" altLang="el-GR"/>
              <a:t>Οι περισσότερες εταιρείες χρησιμοποιούν δύο </a:t>
            </a:r>
            <a:r>
              <a:rPr lang="en-US" altLang="el-GR"/>
              <a:t>CRS</a:t>
            </a:r>
            <a:endParaRPr lang="el-GR" alt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8C62EC-81FB-4AF8-9F99-B7A19588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A49F72-9716-4FC9-B47C-9BD45AE5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25D9-C295-46E9-A602-FB4D12B48191}" type="slidenum">
              <a:rPr lang="en-US" altLang="el-GR"/>
              <a:pPr/>
              <a:t>25</a:t>
            </a:fld>
            <a:endParaRPr lang="en-US" altLang="el-GR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8D11D6B2-F7CF-414F-B69A-A11819C29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427" y="0"/>
            <a:ext cx="8649145" cy="786809"/>
          </a:xfrm>
        </p:spPr>
        <p:txBody>
          <a:bodyPr/>
          <a:lstStyle/>
          <a:p>
            <a:pPr algn="ctr"/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Κυριότερα </a:t>
            </a:r>
            <a:r>
              <a:rPr lang="en-US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GDS</a:t>
            </a:r>
            <a:endParaRPr lang="el-GR" altLang="el-G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CAA8739-5812-4AED-8E9F-EC60A4919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30" t="21887" r="7212" b="13174"/>
          <a:stretch/>
        </p:blipFill>
        <p:spPr>
          <a:xfrm>
            <a:off x="247427" y="1506279"/>
            <a:ext cx="8649145" cy="4855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36FDD6B0-1546-4AE8-9C33-1798002EF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87377"/>
              </p:ext>
            </p:extLst>
          </p:nvPr>
        </p:nvGraphicFramePr>
        <p:xfrm>
          <a:off x="457200" y="786809"/>
          <a:ext cx="8229600" cy="719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3740">
                  <a:extLst>
                    <a:ext uri="{9D8B030D-6E8A-4147-A177-3AD203B41FA5}">
                      <a16:colId xmlns:a16="http://schemas.microsoft.com/office/drawing/2014/main" val="1048577526"/>
                    </a:ext>
                  </a:extLst>
                </a:gridCol>
                <a:gridCol w="6485860">
                  <a:extLst>
                    <a:ext uri="{9D8B030D-6E8A-4147-A177-3AD203B41FA5}">
                      <a16:colId xmlns:a16="http://schemas.microsoft.com/office/drawing/2014/main" val="2224023794"/>
                    </a:ext>
                  </a:extLst>
                </a:gridCol>
              </a:tblGrid>
              <a:tr h="7194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Αεροπορικές εταιρείες οι οποίες το χρησιμοποιούν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641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278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50020D-8E34-44C2-8074-8C2690C4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CDCB21-83C8-4196-9C8F-2107CF87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4769-B81F-4BA4-8BC6-97F9F56C3506}" type="slidenum">
              <a:rPr lang="en-US" altLang="el-GR"/>
              <a:pPr/>
              <a:t>26</a:t>
            </a:fld>
            <a:endParaRPr lang="en-US" altLang="el-GR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46CABFDE-A39B-4CE2-964C-C82335AE0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Άλλα προγράμματα που χρησιμοποιεί το Τουριστικό Γραφείο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7BD9942-730F-47BF-9D4D-F21E79DC7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Διαχείριση πακέτων (εισερχόμενου και εξερχόμενου τουρισμού)</a:t>
            </a:r>
          </a:p>
          <a:p>
            <a:r>
              <a:rPr lang="el-GR" altLang="el-GR"/>
              <a:t>Διαχείριση ξενοδοχείων</a:t>
            </a:r>
          </a:p>
          <a:p>
            <a:r>
              <a:rPr lang="el-GR" altLang="el-GR"/>
              <a:t>Λογιστική </a:t>
            </a:r>
          </a:p>
          <a:p>
            <a:r>
              <a:rPr lang="el-GR" altLang="el-GR"/>
              <a:t>Τιμολόγηση, </a:t>
            </a:r>
          </a:p>
          <a:p>
            <a:r>
              <a:rPr lang="el-GR" altLang="el-GR"/>
              <a:t>Στατιστικές, </a:t>
            </a:r>
          </a:p>
          <a:p>
            <a:r>
              <a:rPr lang="el-GR" altLang="el-GR"/>
              <a:t>Καταχώρηση πελατών</a:t>
            </a:r>
          </a:p>
          <a:p>
            <a:r>
              <a:rPr lang="el-GR" altLang="el-GR"/>
              <a:t>Κ.α.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6B0B88-29A4-4867-AB99-8B5858FE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93A6315-BC34-42E2-B86D-2B7BCDBC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C954-FC78-4DA1-9BA3-8B39CCA7DBB1}" type="slidenum">
              <a:rPr lang="en-US" altLang="el-GR"/>
              <a:pPr/>
              <a:t>27</a:t>
            </a:fld>
            <a:endParaRPr lang="en-US" altLang="el-GR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6DB81BBC-67D4-4D9C-A8A8-23EAC38E3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4463" y="0"/>
            <a:ext cx="6316662" cy="1143000"/>
          </a:xfrm>
        </p:spPr>
        <p:txBody>
          <a:bodyPr/>
          <a:lstStyle/>
          <a:p>
            <a:pPr algn="ctr"/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Γνωστότερα πακέτα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AD19B5F5-36A6-4C48-AF98-5267623BF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/>
              <a:t>B&amp;A: </a:t>
            </a:r>
            <a:r>
              <a:rPr lang="el-GR" altLang="el-GR"/>
              <a:t>Εξειδικευμένο πακέτο που καλύπτει τη διαχείριση του συνολικού κύκλου εργασιών των τουριστικών γραφείων, </a:t>
            </a:r>
          </a:p>
          <a:p>
            <a:pPr>
              <a:lnSpc>
                <a:spcPct val="90000"/>
              </a:lnSpc>
            </a:pPr>
            <a:endParaRPr lang="el-GR" altLang="el-GR"/>
          </a:p>
          <a:p>
            <a:pPr>
              <a:lnSpc>
                <a:spcPct val="90000"/>
              </a:lnSpc>
            </a:pPr>
            <a:r>
              <a:rPr lang="en-US" altLang="el-GR"/>
              <a:t>Group Travel: </a:t>
            </a:r>
            <a:r>
              <a:rPr lang="el-GR" altLang="el-GR"/>
              <a:t>ολοκληρωμένο Σύστημα Διαχείρισης (τιμολόγια, εισιτήρια, προμηθευτές, στοιχεία πελατών κτλ),</a:t>
            </a:r>
          </a:p>
          <a:p>
            <a:pPr>
              <a:lnSpc>
                <a:spcPct val="90000"/>
              </a:lnSpc>
            </a:pPr>
            <a:endParaRPr lang="el-GR" altLang="el-GR"/>
          </a:p>
          <a:p>
            <a:pPr>
              <a:lnSpc>
                <a:spcPct val="90000"/>
              </a:lnSpc>
            </a:pPr>
            <a:r>
              <a:rPr lang="en-US" altLang="el-GR"/>
              <a:t>Travel Force: </a:t>
            </a:r>
            <a:r>
              <a:rPr lang="el-GR" altLang="el-GR"/>
              <a:t>Δραστηριότητες ταξιδιωτικών γραφείων, των αντιπροσώπων πωλήσεων και αεροπορικών εταιρείων, </a:t>
            </a:r>
          </a:p>
          <a:p>
            <a:pPr>
              <a:lnSpc>
                <a:spcPct val="90000"/>
              </a:lnSpc>
            </a:pPr>
            <a:endParaRPr lang="el-GR" altLang="el-GR"/>
          </a:p>
          <a:p>
            <a:pPr>
              <a:lnSpc>
                <a:spcPct val="90000"/>
              </a:lnSpc>
            </a:pPr>
            <a:endParaRPr lang="el-GR" alt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>
            <a:extLst>
              <a:ext uri="{FF2B5EF4-FFF2-40B4-BE49-F238E27FC236}">
                <a16:creationId xmlns:a16="http://schemas.microsoft.com/office/drawing/2014/main" id="{CBC5B4FF-B2DD-43E5-8F50-0C974AF707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01925" y="2579688"/>
            <a:ext cx="4800600" cy="1470025"/>
          </a:xfrm>
        </p:spPr>
        <p:txBody>
          <a:bodyPr/>
          <a:lstStyle/>
          <a:p>
            <a:pPr algn="ctr"/>
            <a:r>
              <a:rPr lang="el-GR" altLang="el-GR" sz="4000"/>
              <a:t>Ευχαριστώ για την προσοχή σας!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Rectangle 11">
            <a:extLst>
              <a:ext uri="{FF2B5EF4-FFF2-40B4-BE49-F238E27FC236}">
                <a16:creationId xmlns:a16="http://schemas.microsoft.com/office/drawing/2014/main" id="{66B8700B-45D8-4491-BE8D-F5979410F6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4188" y="2130425"/>
            <a:ext cx="5748337" cy="2159000"/>
          </a:xfrm>
        </p:spPr>
        <p:txBody>
          <a:bodyPr/>
          <a:lstStyle/>
          <a:p>
            <a:pPr algn="ctr"/>
            <a:r>
              <a:rPr lang="el-GR" altLang="el-GR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1. Γραφεία Επαγγελματικού Τουρισμού</a:t>
            </a:r>
          </a:p>
        </p:txBody>
      </p:sp>
    </p:spTree>
    <p:extLst>
      <p:ext uri="{BB962C8B-B14F-4D97-AF65-F5344CB8AC3E}">
        <p14:creationId xmlns:p14="http://schemas.microsoft.com/office/powerpoint/2010/main" val="169896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645C43-1F0B-494D-A222-37C5FB29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43584C-5F7D-412C-9E9F-53CF359D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9DA7-5C97-4058-B190-F2565AF5360E}" type="slidenum">
              <a:rPr lang="en-US" altLang="el-GR"/>
              <a:pPr/>
              <a:t>4</a:t>
            </a:fld>
            <a:endParaRPr lang="en-US" altLang="el-G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8B74B26-0232-4516-9F68-E2366C1C4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2400" y="0"/>
            <a:ext cx="6316663" cy="1143000"/>
          </a:xfrm>
        </p:spPr>
        <p:txBody>
          <a:bodyPr/>
          <a:lstStyle/>
          <a:p>
            <a:pPr algn="ctr"/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Χαρακτηριστικά Επαγγελματικού Τουρισμού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12B0621-3C23-44CE-8A96-7A7AAFADB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/>
              <a:t>Επαγγελματικός Τουρισμός: τουρισμός που περιέχει και επαγγελματική δραστηριότητα, </a:t>
            </a:r>
          </a:p>
          <a:p>
            <a:pPr>
              <a:lnSpc>
                <a:spcPct val="90000"/>
              </a:lnSpc>
            </a:pPr>
            <a:endParaRPr lang="el-GR" altLang="el-GR"/>
          </a:p>
          <a:p>
            <a:pPr>
              <a:lnSpc>
                <a:spcPct val="90000"/>
              </a:lnSpc>
            </a:pPr>
            <a:r>
              <a:rPr lang="el-GR" altLang="el-GR"/>
              <a:t>Συνέδριο (</a:t>
            </a:r>
            <a:r>
              <a:rPr lang="en-US" altLang="el-GR"/>
              <a:t>conference </a:t>
            </a:r>
            <a:r>
              <a:rPr lang="el-GR" altLang="el-GR"/>
              <a:t>ή </a:t>
            </a:r>
            <a:r>
              <a:rPr lang="en-US" altLang="el-GR"/>
              <a:t>congress),</a:t>
            </a:r>
            <a:r>
              <a:rPr lang="el-GR" altLang="el-GR"/>
              <a:t> έκθεση</a:t>
            </a:r>
            <a:r>
              <a:rPr lang="en-US" altLang="el-GR"/>
              <a:t> (trade fair </a:t>
            </a:r>
            <a:r>
              <a:rPr lang="el-GR" altLang="el-GR"/>
              <a:t>ή </a:t>
            </a:r>
            <a:r>
              <a:rPr lang="en-US" altLang="el-GR"/>
              <a:t>exhibition) </a:t>
            </a:r>
            <a:r>
              <a:rPr lang="el-GR" altLang="el-GR"/>
              <a:t>και ταξίδια κινήτρων (</a:t>
            </a:r>
            <a:r>
              <a:rPr lang="en-US" altLang="el-GR"/>
              <a:t>incentive travel),</a:t>
            </a:r>
            <a:endParaRPr lang="el-GR" altLang="el-GR"/>
          </a:p>
          <a:p>
            <a:pPr>
              <a:lnSpc>
                <a:spcPct val="90000"/>
              </a:lnSpc>
            </a:pPr>
            <a:endParaRPr lang="el-GR" altLang="el-GR"/>
          </a:p>
          <a:p>
            <a:pPr>
              <a:lnSpc>
                <a:spcPct val="90000"/>
              </a:lnSpc>
            </a:pPr>
            <a:r>
              <a:rPr lang="el-GR" altLang="el-GR"/>
              <a:t>Συνήθως δεν είναι τουρισμός αλλά ταξίδι (δεν πηγαίνει ο ταξιδιώτης με δική του θέληση, ταξιδεύει λόγω επαγγελματικής υποχρέωσης)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BBF3F4-64F6-44D5-B153-6A2B6F75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86D5141-3168-4221-8C26-895C4DEB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4600-4F1A-42AB-8615-7B12E66BDC0D}" type="slidenum">
              <a:rPr lang="en-US" altLang="el-GR"/>
              <a:pPr/>
              <a:t>5</a:t>
            </a:fld>
            <a:endParaRPr lang="en-US" altLang="el-GR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3AD66F6-F639-4BB9-B653-8CCDBD9F2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1288" y="0"/>
            <a:ext cx="6316662" cy="1143000"/>
          </a:xfrm>
        </p:spPr>
        <p:txBody>
          <a:bodyPr/>
          <a:lstStyle/>
          <a:p>
            <a:pPr algn="ctr"/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Χαρακτηριστικά Επαγγελματικού Τουρισμού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E4A7C69-8ECD-430F-880F-A1C97A64C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Ο τουρίστας/ταξιδιώτης δεν αγοράζει ο ίδιος το τουριστικό πακέτο</a:t>
            </a:r>
          </a:p>
          <a:p>
            <a:endParaRPr lang="el-GR" altLang="el-GR"/>
          </a:p>
          <a:p>
            <a:r>
              <a:rPr lang="el-GR" altLang="el-GR"/>
              <a:t>Ταξιδεύει συνήθως αεροπορικώς </a:t>
            </a:r>
          </a:p>
          <a:p>
            <a:endParaRPr lang="el-GR" altLang="el-GR"/>
          </a:p>
          <a:p>
            <a:r>
              <a:rPr lang="el-GR" altLang="el-GR"/>
              <a:t>Ανήκει στη μέση ηλικία (30-55)</a:t>
            </a:r>
          </a:p>
          <a:p>
            <a:endParaRPr lang="el-GR" altLang="el-GR"/>
          </a:p>
          <a:p>
            <a:r>
              <a:rPr lang="el-GR" altLang="el-GR"/>
              <a:t>Ανήκει στο 0,8% του συνολικού αριθμού των τουριστών</a:t>
            </a:r>
          </a:p>
          <a:p>
            <a:endParaRPr lang="el-GR" altLang="el-GR"/>
          </a:p>
          <a:p>
            <a:endParaRPr lang="el-GR" alt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B3540F5-8179-41D7-8FD9-A82E17B1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AC71BB-B21B-464B-83B8-AB7C6A7A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8990-5D32-4365-8F14-EF5FBFCBDEDE}" type="slidenum">
              <a:rPr lang="en-US" altLang="el-GR"/>
              <a:pPr/>
              <a:t>6</a:t>
            </a:fld>
            <a:endParaRPr lang="en-US" altLang="el-GR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BF59D8B-7101-4C93-A808-10E3C2E4C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Εσωτερικός/Εξωτερικός Επαγγελματικός Τουρισμός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CBD01F0-7768-4900-85E1-9CE3B11B0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  <a:p>
            <a:r>
              <a:rPr lang="el-GR" altLang="el-GR"/>
              <a:t>σε κάθε 100 επαγγελματικά ταξίδια τα 28 πραγματοποιούνται στο εξωτερικό, ενώ τα υπόλοιπα 72 στο εσωτερικό </a:t>
            </a:r>
          </a:p>
          <a:p>
            <a:endParaRPr lang="el-GR" altLang="el-GR"/>
          </a:p>
          <a:p>
            <a:r>
              <a:rPr lang="el-GR" altLang="el-GR"/>
              <a:t>Η αναλογία αυτή αφορά τα επαγγελματικά ταξίδια σε παγκόσμια κλίματα και παρά το γεγονός ότι υπάρχει και θα συνεχιστεί ακόμα και στη δεκαετία μας αυξητική τάση, η αναλογία εμφανίζεται σταθερή. </a:t>
            </a:r>
          </a:p>
          <a:p>
            <a:endParaRPr lang="el-GR" alt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5153AE2-2ACB-4179-BD4A-614D71B7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83A44A-E88E-46B7-82C5-7FE0BF31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7C17-FAA6-41A2-9E68-5F1E353F758B}" type="slidenum">
              <a:rPr lang="en-US" altLang="el-GR"/>
              <a:pPr/>
              <a:t>7</a:t>
            </a:fld>
            <a:endParaRPr lang="en-US" altLang="el-GR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50436DC-4B69-4046-9BBC-4EB54169D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Καθοριστικοί Παράγοντες Επαγγελματικού Τουρισμού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E41F829-CEE6-458A-9665-E879FBFB9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/>
              <a:t>Ύπαρξη Συνεδριακών Κέντρων είτε Αυτόνομων είτε ως μέρος ξενοδοχείων</a:t>
            </a:r>
          </a:p>
          <a:p>
            <a:pPr>
              <a:lnSpc>
                <a:spcPct val="90000"/>
              </a:lnSpc>
            </a:pPr>
            <a:endParaRPr lang="el-GR" altLang="el-GR"/>
          </a:p>
          <a:p>
            <a:pPr>
              <a:lnSpc>
                <a:spcPct val="90000"/>
              </a:lnSpc>
            </a:pPr>
            <a:r>
              <a:rPr lang="el-GR" altLang="el-GR"/>
              <a:t>Σταθερό Πολιτικό και Οικονομικό Περιβάλλον</a:t>
            </a:r>
          </a:p>
          <a:p>
            <a:pPr>
              <a:lnSpc>
                <a:spcPct val="90000"/>
              </a:lnSpc>
            </a:pPr>
            <a:endParaRPr lang="el-GR" altLang="el-GR"/>
          </a:p>
          <a:p>
            <a:pPr>
              <a:lnSpc>
                <a:spcPct val="90000"/>
              </a:lnSpc>
            </a:pPr>
            <a:r>
              <a:rPr lang="el-GR" altLang="el-GR"/>
              <a:t>Η «εικόνα» του προορισμού</a:t>
            </a:r>
          </a:p>
          <a:p>
            <a:pPr>
              <a:lnSpc>
                <a:spcPct val="90000"/>
              </a:lnSpc>
            </a:pPr>
            <a:endParaRPr lang="el-GR" altLang="el-GR"/>
          </a:p>
          <a:p>
            <a:pPr>
              <a:lnSpc>
                <a:spcPct val="90000"/>
              </a:lnSpc>
            </a:pPr>
            <a:r>
              <a:rPr lang="el-GR" altLang="el-GR"/>
              <a:t>Η ευκολία πρόσβασης </a:t>
            </a:r>
          </a:p>
          <a:p>
            <a:pPr>
              <a:lnSpc>
                <a:spcPct val="90000"/>
              </a:lnSpc>
            </a:pPr>
            <a:endParaRPr lang="el-GR" altLang="el-GR"/>
          </a:p>
          <a:p>
            <a:pPr>
              <a:lnSpc>
                <a:spcPct val="90000"/>
              </a:lnSpc>
            </a:pPr>
            <a:r>
              <a:rPr lang="el-GR" altLang="el-GR"/>
              <a:t>Οι γενικές υποδομές του τόπου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CFE252-19D8-40C9-9235-E84D89E2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DADCF1-C968-498F-BE48-CBB2261E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7356-DAC7-455B-BFBF-3A7C164C6A54}" type="slidenum">
              <a:rPr lang="en-US" altLang="el-GR"/>
              <a:pPr/>
              <a:t>8</a:t>
            </a:fld>
            <a:endParaRPr lang="en-US" altLang="el-GR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F8AA236E-6A0A-492D-820E-826EFE3F2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sz="2800"/>
              <a:t>Ελλάδα: Τόπος Άφιξης Επαγγελματικών Τουριστών/Ταξιδιωτών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E4D8F74-8C9A-4389-A3A7-3FDB74A21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Άριστες κλιματολογικές συνθήκες, πληθώρα ξενοδοχείων 4 και 5 αστέρων,</a:t>
            </a:r>
          </a:p>
          <a:p>
            <a:endParaRPr lang="el-GR" altLang="el-GR"/>
          </a:p>
          <a:p>
            <a:r>
              <a:rPr lang="el-GR" altLang="el-GR"/>
              <a:t>Ολυμπιακοί Αγώνες και οι διεθνείς εκθέσεις, </a:t>
            </a:r>
          </a:p>
          <a:p>
            <a:endParaRPr lang="el-GR" altLang="el-GR"/>
          </a:p>
          <a:p>
            <a:r>
              <a:rPr lang="el-GR" altLang="el-GR"/>
              <a:t>Μεγάλα Συνεδριακά Κέντρα, </a:t>
            </a:r>
          </a:p>
          <a:p>
            <a:endParaRPr lang="el-GR" altLang="el-GR"/>
          </a:p>
          <a:p>
            <a:r>
              <a:rPr lang="el-GR" altLang="el-GR"/>
              <a:t>Πολλά και καταξιωμένα γραφεία οργάνωσης συνεδρίων και εκθέσεων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C20AC7-D316-432D-9F16-4A218425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2BED48-422C-4CD1-A81B-E4DE981E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5738-24DF-4FF0-8F47-19CF1CA4B7AB}" type="slidenum">
              <a:rPr lang="en-US" altLang="el-GR"/>
              <a:pPr/>
              <a:t>9</a:t>
            </a:fld>
            <a:endParaRPr lang="en-US" altLang="el-G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10E2917-6010-42FB-8197-F0AB34116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1288" y="0"/>
            <a:ext cx="6316662" cy="1143000"/>
          </a:xfrm>
        </p:spPr>
        <p:txBody>
          <a:bodyPr/>
          <a:lstStyle/>
          <a:p>
            <a:pPr algn="ctr"/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Υποχρεώσεις του Γραφείου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FA627FE-C519-476A-B191-77CC7AF80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Επιτυχημένη διεξαγωγή του συνεδρίου, έκθεσης, ημερίδας κτλ</a:t>
            </a:r>
          </a:p>
          <a:p>
            <a:endParaRPr lang="el-GR" altLang="el-GR"/>
          </a:p>
          <a:p>
            <a:r>
              <a:rPr lang="el-GR" altLang="el-GR"/>
              <a:t>Φιλοξενία των συνέδρων</a:t>
            </a:r>
          </a:p>
          <a:p>
            <a:endParaRPr lang="el-GR" altLang="el-GR"/>
          </a:p>
          <a:p>
            <a:r>
              <a:rPr lang="el-GR" altLang="el-GR"/>
              <a:t>Αναψυχή/Εξυπηρέτηση (ενοικίαση αυτοκινήτου κτλ)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0809_slide">
  <a:themeElements>
    <a:clrScheme name="0809_slide 2">
      <a:dk1>
        <a:srgbClr val="000000"/>
      </a:dk1>
      <a:lt1>
        <a:srgbClr val="FFFFFF"/>
      </a:lt1>
      <a:dk2>
        <a:srgbClr val="5A2803"/>
      </a:dk2>
      <a:lt2>
        <a:srgbClr val="FFFFFF"/>
      </a:lt2>
      <a:accent1>
        <a:srgbClr val="D58C07"/>
      </a:accent1>
      <a:accent2>
        <a:srgbClr val="D55F07"/>
      </a:accent2>
      <a:accent3>
        <a:srgbClr val="B5ACAA"/>
      </a:accent3>
      <a:accent4>
        <a:srgbClr val="DADADA"/>
      </a:accent4>
      <a:accent5>
        <a:srgbClr val="E7C5AA"/>
      </a:accent5>
      <a:accent6>
        <a:srgbClr val="C15506"/>
      </a:accent6>
      <a:hlink>
        <a:srgbClr val="FACF7F"/>
      </a:hlink>
      <a:folHlink>
        <a:srgbClr val="FDC8C4"/>
      </a:folHlink>
    </a:clrScheme>
    <a:fontScheme name="0809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809_slide 1">
        <a:dk1>
          <a:srgbClr val="000000"/>
        </a:dk1>
        <a:lt1>
          <a:srgbClr val="FFFFFF"/>
        </a:lt1>
        <a:dk2>
          <a:srgbClr val="5A2803"/>
        </a:dk2>
        <a:lt2>
          <a:srgbClr val="FFFFFF"/>
        </a:lt2>
        <a:accent1>
          <a:srgbClr val="BD5406"/>
        </a:accent1>
        <a:accent2>
          <a:srgbClr val="D55F07"/>
        </a:accent2>
        <a:accent3>
          <a:srgbClr val="B5ACAA"/>
        </a:accent3>
        <a:accent4>
          <a:srgbClr val="DADADA"/>
        </a:accent4>
        <a:accent5>
          <a:srgbClr val="DBB3AA"/>
        </a:accent5>
        <a:accent6>
          <a:srgbClr val="C15506"/>
        </a:accent6>
        <a:hlink>
          <a:srgbClr val="FA9E5A"/>
        </a:hlink>
        <a:folHlink>
          <a:srgbClr val="E3C9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9_slide 2">
        <a:dk1>
          <a:srgbClr val="000000"/>
        </a:dk1>
        <a:lt1>
          <a:srgbClr val="FFFFFF"/>
        </a:lt1>
        <a:dk2>
          <a:srgbClr val="5A2803"/>
        </a:dk2>
        <a:lt2>
          <a:srgbClr val="FFFFFF"/>
        </a:lt2>
        <a:accent1>
          <a:srgbClr val="D58C07"/>
        </a:accent1>
        <a:accent2>
          <a:srgbClr val="D55F07"/>
        </a:accent2>
        <a:accent3>
          <a:srgbClr val="B5ACAA"/>
        </a:accent3>
        <a:accent4>
          <a:srgbClr val="DADADA"/>
        </a:accent4>
        <a:accent5>
          <a:srgbClr val="E7C5AA"/>
        </a:accent5>
        <a:accent6>
          <a:srgbClr val="C15506"/>
        </a:accent6>
        <a:hlink>
          <a:srgbClr val="FACF7F"/>
        </a:hlink>
        <a:folHlink>
          <a:srgbClr val="FDC8C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9_slide 3">
        <a:dk1>
          <a:srgbClr val="000000"/>
        </a:dk1>
        <a:lt1>
          <a:srgbClr val="FFFFFF"/>
        </a:lt1>
        <a:dk2>
          <a:srgbClr val="5A2803"/>
        </a:dk2>
        <a:lt2>
          <a:srgbClr val="FFFFFF"/>
        </a:lt2>
        <a:accent1>
          <a:srgbClr val="D55F07"/>
        </a:accent1>
        <a:accent2>
          <a:srgbClr val="134CCA"/>
        </a:accent2>
        <a:accent3>
          <a:srgbClr val="B5ACAA"/>
        </a:accent3>
        <a:accent4>
          <a:srgbClr val="DADADA"/>
        </a:accent4>
        <a:accent5>
          <a:srgbClr val="E7B6AA"/>
        </a:accent5>
        <a:accent6>
          <a:srgbClr val="1044B7"/>
        </a:accent6>
        <a:hlink>
          <a:srgbClr val="6BF189"/>
        </a:hlink>
        <a:folHlink>
          <a:srgbClr val="64BF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9_slide 4">
        <a:dk1>
          <a:srgbClr val="000000"/>
        </a:dk1>
        <a:lt1>
          <a:srgbClr val="FFFFFF"/>
        </a:lt1>
        <a:dk2>
          <a:srgbClr val="5A2803"/>
        </a:dk2>
        <a:lt2>
          <a:srgbClr val="FFFFFF"/>
        </a:lt2>
        <a:accent1>
          <a:srgbClr val="D55F07"/>
        </a:accent1>
        <a:accent2>
          <a:srgbClr val="CCD507"/>
        </a:accent2>
        <a:accent3>
          <a:srgbClr val="B5ACAA"/>
        </a:accent3>
        <a:accent4>
          <a:srgbClr val="DADADA"/>
        </a:accent4>
        <a:accent5>
          <a:srgbClr val="E7B6AA"/>
        </a:accent5>
        <a:accent6>
          <a:srgbClr val="B9C106"/>
        </a:accent6>
        <a:hlink>
          <a:srgbClr val="9ED7F6"/>
        </a:hlink>
        <a:folHlink>
          <a:srgbClr val="DB9E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9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D5406"/>
        </a:accent1>
        <a:accent2>
          <a:srgbClr val="D55F07"/>
        </a:accent2>
        <a:accent3>
          <a:srgbClr val="FFFFFF"/>
        </a:accent3>
        <a:accent4>
          <a:srgbClr val="000000"/>
        </a:accent4>
        <a:accent5>
          <a:srgbClr val="DBB3AA"/>
        </a:accent5>
        <a:accent6>
          <a:srgbClr val="C15506"/>
        </a:accent6>
        <a:hlink>
          <a:srgbClr val="FA9E5A"/>
        </a:hlink>
        <a:folHlink>
          <a:srgbClr val="E3C9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9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58C07"/>
        </a:accent1>
        <a:accent2>
          <a:srgbClr val="D55F07"/>
        </a:accent2>
        <a:accent3>
          <a:srgbClr val="FFFFFF"/>
        </a:accent3>
        <a:accent4>
          <a:srgbClr val="000000"/>
        </a:accent4>
        <a:accent5>
          <a:srgbClr val="E7C5AA"/>
        </a:accent5>
        <a:accent6>
          <a:srgbClr val="C15506"/>
        </a:accent6>
        <a:hlink>
          <a:srgbClr val="FACF7F"/>
        </a:hlink>
        <a:folHlink>
          <a:srgbClr val="FDC8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9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55F07"/>
        </a:accent1>
        <a:accent2>
          <a:srgbClr val="134CCA"/>
        </a:accent2>
        <a:accent3>
          <a:srgbClr val="FFFFFF"/>
        </a:accent3>
        <a:accent4>
          <a:srgbClr val="000000"/>
        </a:accent4>
        <a:accent5>
          <a:srgbClr val="E7B6AA"/>
        </a:accent5>
        <a:accent6>
          <a:srgbClr val="1044B7"/>
        </a:accent6>
        <a:hlink>
          <a:srgbClr val="6BF189"/>
        </a:hlink>
        <a:folHlink>
          <a:srgbClr val="64B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9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55F07"/>
        </a:accent1>
        <a:accent2>
          <a:srgbClr val="CCD507"/>
        </a:accent2>
        <a:accent3>
          <a:srgbClr val="FFFFFF"/>
        </a:accent3>
        <a:accent4>
          <a:srgbClr val="000000"/>
        </a:accent4>
        <a:accent5>
          <a:srgbClr val="E7B6AA"/>
        </a:accent5>
        <a:accent6>
          <a:srgbClr val="B9C106"/>
        </a:accent6>
        <a:hlink>
          <a:srgbClr val="9ED7F6"/>
        </a:hlink>
        <a:folHlink>
          <a:srgbClr val="DB9EF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0809_slide</Template>
  <TotalTime>328</TotalTime>
  <Words>914</Words>
  <Application>Microsoft Office PowerPoint</Application>
  <PresentationFormat>Προβολή στην οθόνη (4:3)</PresentationFormat>
  <Paragraphs>182</Paragraphs>
  <Slides>28</Slides>
  <Notes>28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0" baseType="lpstr">
      <vt:lpstr>Arial</vt:lpstr>
      <vt:lpstr>0809_slide</vt:lpstr>
      <vt:lpstr>Παρουσίαση του PowerPoint</vt:lpstr>
      <vt:lpstr>Διάκριση Τουριστικών Γραφείων </vt:lpstr>
      <vt:lpstr>1. Γραφεία Επαγγελματικού Τουρισμού</vt:lpstr>
      <vt:lpstr>Χαρακτηριστικά Επαγγελματικού Τουρισμού</vt:lpstr>
      <vt:lpstr>Χαρακτηριστικά Επαγγελματικού Τουρισμού</vt:lpstr>
      <vt:lpstr>Εσωτερικός/Εξωτερικός Επαγγελματικός Τουρισμός</vt:lpstr>
      <vt:lpstr>Καθοριστικοί Παράγοντες Επαγγελματικού Τουρισμού</vt:lpstr>
      <vt:lpstr>Ελλάδα: Τόπος Άφιξης Επαγγελματικών Τουριστών/Ταξιδιωτών</vt:lpstr>
      <vt:lpstr>Υποχρεώσεις του Γραφείου</vt:lpstr>
      <vt:lpstr>2. Άλλα είδη γραφείων</vt:lpstr>
      <vt:lpstr>Γραφεία ΙΑΤΑ και non IATA</vt:lpstr>
      <vt:lpstr>Γραφεία ΙΑΤΑ και non IATA: Σήματα ΙΑΤΑ</vt:lpstr>
      <vt:lpstr>Τουριστικά γραφεία αντιπροσώπευσης (general sales agent)</vt:lpstr>
      <vt:lpstr>Τουριστικά Γραφεία Δικαιόχρησης (franchised travel agencies) </vt:lpstr>
      <vt:lpstr>Διαδικτυακά Τουριστικά Γραφεία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Διαδικτυακά Τουριστικά Γραφεία</vt:lpstr>
      <vt:lpstr>Προϋποθέσεις Λειτουργίας Τουριστικού Γραφείου</vt:lpstr>
      <vt:lpstr>Εξοπλισμός και GDS</vt:lpstr>
      <vt:lpstr>Κυριότερα GDS</vt:lpstr>
      <vt:lpstr>Κυριότερα GDS</vt:lpstr>
      <vt:lpstr>Άλλα προγράμματα που χρησιμοποιεί το Τουριστικό Γραφείο</vt:lpstr>
      <vt:lpstr>Γνωστότερα πακέτα</vt:lpstr>
      <vt:lpstr>Ευχαριστώ για την προσοχή σας!</vt:lpstr>
    </vt:vector>
  </TitlesOfParts>
  <Company>Transcoop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.</dc:creator>
  <cp:lastModifiedBy>Konstantinos Tsagkarakis</cp:lastModifiedBy>
  <cp:revision>14</cp:revision>
  <dcterms:created xsi:type="dcterms:W3CDTF">2009-10-19T15:39:30Z</dcterms:created>
  <dcterms:modified xsi:type="dcterms:W3CDTF">2018-03-04T19:00:37Z</dcterms:modified>
</cp:coreProperties>
</file>