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58" r:id="rId6"/>
    <p:sldId id="259" r:id="rId7"/>
    <p:sldId id="273" r:id="rId8"/>
    <p:sldId id="260" r:id="rId9"/>
    <p:sldId id="261" r:id="rId10"/>
    <p:sldId id="267" r:id="rId11"/>
    <p:sldId id="268" r:id="rId12"/>
    <p:sldId id="274" r:id="rId13"/>
    <p:sldId id="275" r:id="rId14"/>
    <p:sldId id="276" r:id="rId15"/>
    <p:sldId id="277" r:id="rId16"/>
    <p:sldId id="262" r:id="rId17"/>
    <p:sldId id="263" r:id="rId18"/>
    <p:sldId id="264" r:id="rId19"/>
    <p:sldId id="278" r:id="rId20"/>
    <p:sldId id="265" r:id="rId21"/>
    <p:sldId id="279" r:id="rId22"/>
    <p:sldId id="280" r:id="rId23"/>
    <p:sldId id="266" r:id="rId24"/>
    <p:sldId id="281" r:id="rId25"/>
    <p:sldId id="282" r:id="rId26"/>
    <p:sldId id="283" r:id="rId27"/>
    <p:sldId id="284" r:id="rId28"/>
    <p:sldId id="269" r:id="rId29"/>
    <p:sldId id="270" r:id="rId30"/>
    <p:sldId id="285" r:id="rId31"/>
    <p:sldId id="286"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EC37A473-7DE2-4EE7-AD41-D47BAEFC6601}" type="datetimeFigureOut">
              <a:rPr lang="el-GR" smtClean="0"/>
              <a:t>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2145054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C37A473-7DE2-4EE7-AD41-D47BAEFC6601}" type="datetimeFigureOut">
              <a:rPr lang="el-GR" smtClean="0"/>
              <a:t>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344289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C37A473-7DE2-4EE7-AD41-D47BAEFC6601}" type="datetimeFigureOut">
              <a:rPr lang="el-GR" smtClean="0"/>
              <a:t>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1099221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C37A473-7DE2-4EE7-AD41-D47BAEFC6601}" type="datetimeFigureOut">
              <a:rPr lang="el-GR" smtClean="0"/>
              <a:t>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3016539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37A473-7DE2-4EE7-AD41-D47BAEFC6601}" type="datetimeFigureOut">
              <a:rPr lang="el-GR" smtClean="0"/>
              <a:t>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268869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EC37A473-7DE2-4EE7-AD41-D47BAEFC6601}" type="datetimeFigureOut">
              <a:rPr lang="el-GR" smtClean="0"/>
              <a:t>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145943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EC37A473-7DE2-4EE7-AD41-D47BAEFC6601}" type="datetimeFigureOut">
              <a:rPr lang="el-GR" smtClean="0"/>
              <a:t>5/4/2019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1891721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EC37A473-7DE2-4EE7-AD41-D47BAEFC6601}" type="datetimeFigureOut">
              <a:rPr lang="el-GR" smtClean="0"/>
              <a:t>5/4/2019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217873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7A473-7DE2-4EE7-AD41-D47BAEFC6601}" type="datetimeFigureOut">
              <a:rPr lang="el-GR" smtClean="0"/>
              <a:t>5/4/2019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1744701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37A473-7DE2-4EE7-AD41-D47BAEFC6601}" type="datetimeFigureOut">
              <a:rPr lang="el-GR" smtClean="0"/>
              <a:t>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3502331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37A473-7DE2-4EE7-AD41-D47BAEFC6601}" type="datetimeFigureOut">
              <a:rPr lang="el-GR" smtClean="0"/>
              <a:t>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D3CA15-C684-45FE-8F13-AECA6AEC7723}" type="slidenum">
              <a:rPr lang="el-GR" smtClean="0"/>
              <a:t>‹#›</a:t>
            </a:fld>
            <a:endParaRPr lang="el-GR"/>
          </a:p>
        </p:txBody>
      </p:sp>
    </p:spTree>
    <p:extLst>
      <p:ext uri="{BB962C8B-B14F-4D97-AF65-F5344CB8AC3E}">
        <p14:creationId xmlns:p14="http://schemas.microsoft.com/office/powerpoint/2010/main" val="73010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7A473-7DE2-4EE7-AD41-D47BAEFC6601}" type="datetimeFigureOut">
              <a:rPr lang="el-GR" smtClean="0"/>
              <a:t>5/4/2019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3CA15-C684-45FE-8F13-AECA6AEC7723}" type="slidenum">
              <a:rPr lang="el-GR" smtClean="0"/>
              <a:t>‹#›</a:t>
            </a:fld>
            <a:endParaRPr lang="el-GR"/>
          </a:p>
        </p:txBody>
      </p:sp>
    </p:spTree>
    <p:extLst>
      <p:ext uri="{BB962C8B-B14F-4D97-AF65-F5344CB8AC3E}">
        <p14:creationId xmlns:p14="http://schemas.microsoft.com/office/powerpoint/2010/main" val="1712516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a:t>
            </a:r>
            <a:endParaRPr lang="el-GR" dirty="0"/>
          </a:p>
        </p:txBody>
      </p:sp>
      <p:sp>
        <p:nvSpPr>
          <p:cNvPr id="3" name="Subtitle 2"/>
          <p:cNvSpPr>
            <a:spLocks noGrp="1"/>
          </p:cNvSpPr>
          <p:nvPr>
            <p:ph type="subTitle" idx="1"/>
          </p:nvPr>
        </p:nvSpPr>
        <p:spPr/>
        <p:txBody>
          <a:bodyPr/>
          <a:lstStyle/>
          <a:p>
            <a:r>
              <a:rPr lang="el-GR" dirty="0" smtClean="0"/>
              <a:t>ΙΝΔΙΚΟΣ ΚΙΝΗΜΑΤΟΓΡΑΦΟΣ</a:t>
            </a:r>
            <a:endParaRPr lang="el-GR" dirty="0"/>
          </a:p>
        </p:txBody>
      </p:sp>
    </p:spTree>
    <p:extLst>
      <p:ext uri="{BB962C8B-B14F-4D97-AF65-F5344CB8AC3E}">
        <p14:creationId xmlns:p14="http://schemas.microsoft.com/office/powerpoint/2010/main" val="377435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Η ινδική κινηματογραφική </a:t>
            </a:r>
            <a:r>
              <a:rPr lang="el-GR" dirty="0"/>
              <a:t>αγορά βρισκόταν σε μεγάλη άνθιση το 1939 και ήταν η τ</a:t>
            </a:r>
            <a:r>
              <a:rPr lang="el-GR" dirty="0" smtClean="0"/>
              <a:t>ρίτη χώρα </a:t>
            </a:r>
            <a:r>
              <a:rPr lang="el-GR" dirty="0"/>
              <a:t>με τη μεγαλύτερη παραγωγή </a:t>
            </a:r>
            <a:r>
              <a:rPr lang="el-GR" dirty="0" smtClean="0"/>
              <a:t>ταινιών παγκοσμίως</a:t>
            </a:r>
          </a:p>
          <a:p>
            <a:r>
              <a:rPr lang="el-GR" dirty="0" smtClean="0"/>
              <a:t>Αυτό συνέβη</a:t>
            </a:r>
            <a:r>
              <a:rPr lang="el-GR" dirty="0"/>
              <a:t>, γιατί ο ομιλών κινηματογράφος που άνθιζε εκείνη την </a:t>
            </a:r>
            <a:r>
              <a:rPr lang="el-GR" dirty="0" smtClean="0"/>
              <a:t>εποχή, προσέλκυσε </a:t>
            </a:r>
            <a:r>
              <a:rPr lang="el-GR" dirty="0"/>
              <a:t>πλήθος κόσμου στις αίθουσες για την παρακολούθηση </a:t>
            </a:r>
            <a:r>
              <a:rPr lang="el-GR" dirty="0" smtClean="0"/>
              <a:t>ινδικών ταινιών</a:t>
            </a:r>
            <a:endParaRPr lang="el-GR" dirty="0"/>
          </a:p>
        </p:txBody>
      </p:sp>
    </p:spTree>
    <p:extLst>
      <p:ext uri="{BB962C8B-B14F-4D97-AF65-F5344CB8AC3E}">
        <p14:creationId xmlns:p14="http://schemas.microsoft.com/office/powerpoint/2010/main" val="924774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10000"/>
          </a:bodyPr>
          <a:lstStyle/>
          <a:p>
            <a:r>
              <a:rPr lang="el-GR" dirty="0"/>
              <a:t>Ωστόσο, η τόσο άμεση αύξηση παραγωγής ταινιών έφερε και </a:t>
            </a:r>
            <a:r>
              <a:rPr lang="el-GR" dirty="0" smtClean="0"/>
              <a:t>την παρακμή </a:t>
            </a:r>
            <a:r>
              <a:rPr lang="el-GR" dirty="0"/>
              <a:t>του ινδικού κινηματογράφου, καθώς οι Ινδοί κινηματογραφιστές </a:t>
            </a:r>
            <a:r>
              <a:rPr lang="el-GR" dirty="0" smtClean="0"/>
              <a:t>σε μια </a:t>
            </a:r>
            <a:r>
              <a:rPr lang="el-GR" dirty="0"/>
              <a:t>προσπάθεια κατοχής εύκολου και γρήγορου χρήματος πέρασαν στην </a:t>
            </a:r>
            <a:r>
              <a:rPr lang="el-GR" dirty="0" smtClean="0"/>
              <a:t>ίδρυση ανεξάρτητων </a:t>
            </a:r>
            <a:r>
              <a:rPr lang="el-GR" dirty="0"/>
              <a:t>εταιρειών και πραγματοποιούσαν συμφωνίες με σταρ </a:t>
            </a:r>
            <a:r>
              <a:rPr lang="el-GR" dirty="0" smtClean="0"/>
              <a:t>και συντελεστές </a:t>
            </a:r>
            <a:r>
              <a:rPr lang="el-GR" dirty="0"/>
              <a:t>με πολύ υψηλό </a:t>
            </a:r>
            <a:r>
              <a:rPr lang="el-GR" dirty="0" smtClean="0"/>
              <a:t>κόστος</a:t>
            </a:r>
          </a:p>
          <a:p>
            <a:r>
              <a:rPr lang="el-GR" dirty="0" smtClean="0"/>
              <a:t>Μπορεί </a:t>
            </a:r>
            <a:r>
              <a:rPr lang="el-GR" dirty="0"/>
              <a:t>βέβαια μετά το τέλος του </a:t>
            </a:r>
            <a:r>
              <a:rPr lang="el-GR" dirty="0" smtClean="0"/>
              <a:t>πολέμου η </a:t>
            </a:r>
            <a:r>
              <a:rPr lang="el-GR" dirty="0"/>
              <a:t>ινδική παραγωγή να συνέχιζε να επεκτείνεται αλλά είχε φτάσει το </a:t>
            </a:r>
            <a:r>
              <a:rPr lang="el-GR" dirty="0" smtClean="0"/>
              <a:t>ουσιαστικό τέλος </a:t>
            </a:r>
            <a:r>
              <a:rPr lang="el-GR" dirty="0"/>
              <a:t>των μεγάλων στούντιο</a:t>
            </a:r>
          </a:p>
        </p:txBody>
      </p:sp>
    </p:spTree>
    <p:extLst>
      <p:ext uri="{BB962C8B-B14F-4D97-AF65-F5344CB8AC3E}">
        <p14:creationId xmlns:p14="http://schemas.microsoft.com/office/powerpoint/2010/main" val="164410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Αναπτύχθηκαν κυρίως δυο είδη παραδοσιακών ταινιών, που καθρεφτίζουν στα θέματά τους τις δυο μεγάλες εκφραστικές τάσεις του Ινδικού πολιτισμού, τη θρησκεία και τη μεταφυσική</a:t>
            </a:r>
            <a:endParaRPr lang="el-GR" dirty="0"/>
          </a:p>
        </p:txBody>
      </p:sp>
    </p:spTree>
    <p:extLst>
      <p:ext uri="{BB962C8B-B14F-4D97-AF65-F5344CB8AC3E}">
        <p14:creationId xmlns:p14="http://schemas.microsoft.com/office/powerpoint/2010/main" val="4228938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μια τάση αναπτύσσει το έντονο θρησκευτικό συναίσθημα του ινδικού λαού μέσα από τον ινδουισμό (κάρμα, μετεμψύχωση, κάστες)</a:t>
            </a:r>
          </a:p>
          <a:p>
            <a:r>
              <a:rPr lang="el-GR" dirty="0" smtClean="0"/>
              <a:t>Εκφράζεται με ταινίες κοινωνικού χαρακτήρα με μελοδραματικές υποθέσεις, γνωστά τραγούδια, χορευτικά νούμερα και μεγάλους σταρ</a:t>
            </a:r>
            <a:endParaRPr lang="el-GR" dirty="0"/>
          </a:p>
        </p:txBody>
      </p:sp>
    </p:spTree>
    <p:extLst>
      <p:ext uri="{BB962C8B-B14F-4D97-AF65-F5344CB8AC3E}">
        <p14:creationId xmlns:p14="http://schemas.microsoft.com/office/powerpoint/2010/main" val="1257412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δεύτερη τάση εμπνέεται από την πλούσια ινδική μυθολογία και έχει αναπτύξει ένα ιδιότυπο λαϊκό «φανταστικό» που διαφέρει πολύ από τον δυτικό κινηματογράφο φαντασίας, όπου η μουσική και οι χορογραφίες συμπλέουν με καταιγιστικές σκηνές ξιφομαχίας και μάχες με δράκους για την απελευθέρωση πριγκιπισσών</a:t>
            </a:r>
            <a:endParaRPr lang="el-GR" dirty="0"/>
          </a:p>
        </p:txBody>
      </p:sp>
    </p:spTree>
    <p:extLst>
      <p:ext uri="{BB962C8B-B14F-4D97-AF65-F5344CB8AC3E}">
        <p14:creationId xmlns:p14="http://schemas.microsoft.com/office/powerpoint/2010/main" val="2486861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Στις δυο αυτές παραδοσιακές τάσεις, πρέπει να προστεθούν και οι ταινίες κοινωνικής διαμαρτυρίας που έκαναν την εμφάνισή τους τη δεκαετία του 50 καταγγέλλοντας τη μιζέρια της ινδικής υπαίθρου, τη φεουδαρχία και την αστικοποίηση</a:t>
            </a:r>
            <a:endParaRPr lang="el-GR" dirty="0"/>
          </a:p>
        </p:txBody>
      </p:sp>
    </p:spTree>
    <p:extLst>
      <p:ext uri="{BB962C8B-B14F-4D97-AF65-F5344CB8AC3E}">
        <p14:creationId xmlns:p14="http://schemas.microsoft.com/office/powerpoint/2010/main" val="678341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πιο σημαντικός σκηνοθέτης ήταν ο </a:t>
            </a:r>
            <a:r>
              <a:rPr lang="el-GR" dirty="0" smtClean="0"/>
              <a:t>Σαντάραμ</a:t>
            </a:r>
            <a:r>
              <a:rPr lang="el-GR" dirty="0"/>
              <a:t>, ο οποίος στις ταινίες </a:t>
            </a:r>
            <a:r>
              <a:rPr lang="el-GR" dirty="0" smtClean="0"/>
              <a:t>του παρουσίαζε </a:t>
            </a:r>
            <a:r>
              <a:rPr lang="el-GR" dirty="0"/>
              <a:t>μελοδραματικά κυρίως τα προβλήματα που απασχολούσαν </a:t>
            </a:r>
            <a:r>
              <a:rPr lang="el-GR" dirty="0" smtClean="0"/>
              <a:t>τους Ινδούς, όπως η διαμάχη με τους μουσουλμάνους στην ταινία </a:t>
            </a:r>
            <a:r>
              <a:rPr lang="el-GR" i="1" dirty="0" smtClean="0"/>
              <a:t>Παντόζι</a:t>
            </a:r>
            <a:r>
              <a:rPr lang="el-GR" dirty="0" smtClean="0"/>
              <a:t> (1941</a:t>
            </a:r>
            <a:r>
              <a:rPr lang="el-GR" dirty="0"/>
              <a:t>), </a:t>
            </a:r>
            <a:r>
              <a:rPr lang="el-GR" dirty="0" smtClean="0"/>
              <a:t>και του εθίμου της προίκας στο </a:t>
            </a:r>
            <a:r>
              <a:rPr lang="el-GR" i="1" dirty="0" smtClean="0"/>
              <a:t>Ανέγγιχτο </a:t>
            </a:r>
            <a:r>
              <a:rPr lang="el-GR" i="1" dirty="0"/>
              <a:t>κορίτσι </a:t>
            </a:r>
            <a:r>
              <a:rPr lang="el-GR" dirty="0" smtClean="0"/>
              <a:t>(1950)</a:t>
            </a:r>
            <a:endParaRPr lang="el-GR" dirty="0"/>
          </a:p>
        </p:txBody>
      </p:sp>
    </p:spTree>
    <p:extLst>
      <p:ext uri="{BB962C8B-B14F-4D97-AF65-F5344CB8AC3E}">
        <p14:creationId xmlns:p14="http://schemas.microsoft.com/office/powerpoint/2010/main" val="842127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Πολύ ξεχωριστή προσωπικότητα ήταν και ο σταρ - χορευτής Σανκάρ, </a:t>
            </a:r>
            <a:r>
              <a:rPr lang="el-GR" dirty="0" smtClean="0"/>
              <a:t>που εντυπωσίαζε </a:t>
            </a:r>
            <a:r>
              <a:rPr lang="el-GR" dirty="0"/>
              <a:t>με τις χορογραφίες του αλλά και η Λάτα Μανγκεσκάρ, </a:t>
            </a:r>
            <a:r>
              <a:rPr lang="el-GR" dirty="0" smtClean="0"/>
              <a:t>που θεωρούνταν </a:t>
            </a:r>
            <a:r>
              <a:rPr lang="el-GR" dirty="0"/>
              <a:t>η βασίλισσα του ινδικού μιούζικαλ</a:t>
            </a:r>
          </a:p>
        </p:txBody>
      </p:sp>
    </p:spTree>
    <p:extLst>
      <p:ext uri="{BB962C8B-B14F-4D97-AF65-F5344CB8AC3E}">
        <p14:creationId xmlns:p14="http://schemas.microsoft.com/office/powerpoint/2010/main" val="1223758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Εξίσου </a:t>
            </a:r>
            <a:r>
              <a:rPr lang="el-GR" dirty="0" smtClean="0"/>
              <a:t>σημαντικές προσωπικότητες </a:t>
            </a:r>
            <a:r>
              <a:rPr lang="el-GR" dirty="0"/>
              <a:t>εκείνων των χρόνων ήταν και ο σκηνοθέτης, ηθοποιός </a:t>
            </a:r>
            <a:r>
              <a:rPr lang="el-GR" dirty="0" smtClean="0"/>
              <a:t>και παραγωγός </a:t>
            </a:r>
            <a:r>
              <a:rPr lang="el-GR" dirty="0"/>
              <a:t>Ραζ </a:t>
            </a:r>
            <a:r>
              <a:rPr lang="el-GR" dirty="0" smtClean="0"/>
              <a:t>Καπούρ </a:t>
            </a:r>
            <a:r>
              <a:rPr lang="el-GR" dirty="0"/>
              <a:t>με μαγευτικά μέρη, λαμπερά σκηνικά και </a:t>
            </a:r>
            <a:r>
              <a:rPr lang="el-GR" dirty="0" smtClean="0"/>
              <a:t>πλούσιο </a:t>
            </a:r>
            <a:r>
              <a:rPr lang="el-GR" dirty="0"/>
              <a:t>θέαμα στις ταινίες του, αλλά και ο Μπιμάλ Ροΐ στον τομέα του </a:t>
            </a:r>
            <a:r>
              <a:rPr lang="el-GR" dirty="0" smtClean="0"/>
              <a:t>κοινωνικού μελοδράματος, επηρεασμένος από τον νεορεαλισμό</a:t>
            </a:r>
            <a:endParaRPr lang="el-GR" dirty="0"/>
          </a:p>
        </p:txBody>
      </p:sp>
    </p:spTree>
    <p:extLst>
      <p:ext uri="{BB962C8B-B14F-4D97-AF65-F5344CB8AC3E}">
        <p14:creationId xmlns:p14="http://schemas.microsoft.com/office/powerpoint/2010/main" val="2152566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Στην ταινία του </a:t>
            </a:r>
            <a:r>
              <a:rPr lang="el-GR" i="1" dirty="0" smtClean="0"/>
              <a:t>Για ένα Στρέμμα Γης</a:t>
            </a:r>
            <a:r>
              <a:rPr lang="el-GR" dirty="0" smtClean="0"/>
              <a:t> (1953) δίνει ρεαλιστικές εικόνες της καθημερινής ζωής, απεικονίζοντας συγκινητικά την προσπάθεια ενός χωρικού που φεύγει από το χωριό του σε αναζήτηση καλύτερης τύχης στην Καλκούτα</a:t>
            </a:r>
          </a:p>
        </p:txBody>
      </p:sp>
    </p:spTree>
    <p:extLst>
      <p:ext uri="{BB962C8B-B14F-4D97-AF65-F5344CB8AC3E}">
        <p14:creationId xmlns:p14="http://schemas.microsoft.com/office/powerpoint/2010/main" val="2276741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ινδικός κινηματογράφος αποτελεί ένα πολύχρωμο, πλούσιο και ζωντανό τμήμα της ινδικής κουλτούρας</a:t>
            </a:r>
          </a:p>
          <a:p>
            <a:r>
              <a:rPr lang="el-GR" dirty="0" smtClean="0"/>
              <a:t>Αναπτύχτηκε στα χνάρια του δράματος, του χορού και του τραγουδιού, των τριών αρχαίων, μεγάλων και παραδοσιακών τεχνών των Ινδιών, οι οποίες τείνουν να ενοποιηθούν σε μια</a:t>
            </a:r>
            <a:r>
              <a:rPr lang="en-US" dirty="0" smtClean="0"/>
              <a:t> </a:t>
            </a:r>
            <a:r>
              <a:rPr lang="el-GR" dirty="0" smtClean="0"/>
              <a:t>τέχνη</a:t>
            </a:r>
            <a:endParaRPr lang="el-GR" dirty="0"/>
          </a:p>
        </p:txBody>
      </p:sp>
    </p:spTree>
    <p:extLst>
      <p:ext uri="{BB962C8B-B14F-4D97-AF65-F5344CB8AC3E}">
        <p14:creationId xmlns:p14="http://schemas.microsoft.com/office/powerpoint/2010/main" val="4213417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Στην ίδια κατηγορία ανήκει και ο Γκουρού Ντουτ, </a:t>
            </a:r>
            <a:r>
              <a:rPr lang="el-GR" dirty="0" smtClean="0"/>
              <a:t>που δημιούργησε </a:t>
            </a:r>
            <a:r>
              <a:rPr lang="el-GR" dirty="0"/>
              <a:t>ταινίες με κοινωνικά θέματα και προβληματισμούς </a:t>
            </a:r>
            <a:r>
              <a:rPr lang="el-GR" i="1" dirty="0" smtClean="0"/>
              <a:t>Γεράκι</a:t>
            </a:r>
            <a:r>
              <a:rPr lang="el-GR" dirty="0"/>
              <a:t>, </a:t>
            </a:r>
            <a:r>
              <a:rPr lang="el-GR" dirty="0" smtClean="0"/>
              <a:t>(1953</a:t>
            </a:r>
            <a:r>
              <a:rPr lang="el-GR" dirty="0"/>
              <a:t>),</a:t>
            </a:r>
          </a:p>
          <a:p>
            <a:pPr marL="0" indent="0">
              <a:buNone/>
            </a:pPr>
            <a:r>
              <a:rPr lang="el-GR" dirty="0" smtClean="0"/>
              <a:t>    </a:t>
            </a:r>
            <a:r>
              <a:rPr lang="el-GR" i="1" dirty="0" smtClean="0"/>
              <a:t>Χάρτινα </a:t>
            </a:r>
            <a:r>
              <a:rPr lang="el-GR" i="1" dirty="0"/>
              <a:t>Λ</a:t>
            </a:r>
            <a:r>
              <a:rPr lang="el-GR" i="1" dirty="0" smtClean="0"/>
              <a:t>ουλούδια </a:t>
            </a:r>
            <a:r>
              <a:rPr lang="el-GR" dirty="0" smtClean="0"/>
              <a:t>(1959)</a:t>
            </a:r>
            <a:endParaRPr lang="el-GR" dirty="0"/>
          </a:p>
          <a:p>
            <a:r>
              <a:rPr lang="el-GR" dirty="0"/>
              <a:t> </a:t>
            </a:r>
            <a:r>
              <a:rPr lang="el-GR" dirty="0" smtClean="0"/>
              <a:t>Στα </a:t>
            </a:r>
            <a:r>
              <a:rPr lang="el-GR" i="1" dirty="0" smtClean="0"/>
              <a:t>Χάρτινα Λουλούδια </a:t>
            </a:r>
            <a:r>
              <a:rPr lang="el-GR" dirty="0" smtClean="0"/>
              <a:t>παρουσιάζει την ακμή και την παρακμή ενός σκηνοθέτη, με πολλά προφανή αυτοβιογραφικά στοιχεία</a:t>
            </a:r>
            <a:endParaRPr lang="el-GR" i="1" dirty="0" smtClean="0"/>
          </a:p>
        </p:txBody>
      </p:sp>
    </p:spTree>
    <p:extLst>
      <p:ext uri="{BB962C8B-B14F-4D97-AF65-F5344CB8AC3E}">
        <p14:creationId xmlns:p14="http://schemas.microsoft.com/office/powerpoint/2010/main" val="1064690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Μεχμπούμπ Καν γυρίζει ταινίες που γνωρίζουν απρόβλεπτη επιτυχία στο εξωτερικό</a:t>
            </a:r>
          </a:p>
          <a:p>
            <a:r>
              <a:rPr lang="el-GR" dirty="0" smtClean="0"/>
              <a:t>Η </a:t>
            </a:r>
            <a:r>
              <a:rPr lang="el-GR" i="1" dirty="0" smtClean="0"/>
              <a:t>Γη Ποτισμένη με Ιδρώτα</a:t>
            </a:r>
            <a:r>
              <a:rPr lang="en-US" i="1" dirty="0" smtClean="0"/>
              <a:t>, Mother India</a:t>
            </a:r>
            <a:r>
              <a:rPr lang="el-GR" i="1" dirty="0" smtClean="0"/>
              <a:t>(1957) </a:t>
            </a:r>
            <a:r>
              <a:rPr lang="el-GR" dirty="0" smtClean="0"/>
              <a:t>ένα πολιτιστικό πολύπτυχο όπου η σπουδαία ηθοποιός Ναργκίς παρουσιάζει χορεύοντας και τραγουδώντας τη βασανισμένη ζωή μιας φτωχής χωρικής</a:t>
            </a:r>
            <a:endParaRPr lang="el-GR" i="1" dirty="0"/>
          </a:p>
        </p:txBody>
      </p:sp>
    </p:spTree>
    <p:extLst>
      <p:ext uri="{BB962C8B-B14F-4D97-AF65-F5344CB8AC3E}">
        <p14:creationId xmlns:p14="http://schemas.microsoft.com/office/powerpoint/2010/main" val="4141715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τελευταία σκηνή με την χωρική έτοιμη να ριχτεί στις γραμμές του τρένου, προκάλεσε ποταμούς δακρύων όταν προβλήθηκε για πρώτη φορά στη χώρα μας</a:t>
            </a:r>
          </a:p>
          <a:p>
            <a:r>
              <a:rPr lang="el-GR" dirty="0" smtClean="0"/>
              <a:t>Η ταινία αποτέλεσε πρότυπο του ελληνικού κινηματογραφικού μελοδράματος</a:t>
            </a:r>
          </a:p>
        </p:txBody>
      </p:sp>
    </p:spTree>
    <p:extLst>
      <p:ext uri="{BB962C8B-B14F-4D97-AF65-F5344CB8AC3E}">
        <p14:creationId xmlns:p14="http://schemas.microsoft.com/office/powerpoint/2010/main" val="3416631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Ο Σατιατζίτ Ράι (</a:t>
            </a:r>
            <a:r>
              <a:rPr lang="el-GR" dirty="0" smtClean="0"/>
              <a:t>1921 </a:t>
            </a:r>
            <a:r>
              <a:rPr lang="el-GR" dirty="0"/>
              <a:t>– 1992) θεωρείται ως ένας από τους σημαντικότερους </a:t>
            </a:r>
            <a:r>
              <a:rPr lang="el-GR" dirty="0" smtClean="0"/>
              <a:t>σκηνοθέτες του </a:t>
            </a:r>
            <a:r>
              <a:rPr lang="el-GR" dirty="0"/>
              <a:t>20ού </a:t>
            </a:r>
            <a:r>
              <a:rPr lang="el-GR" dirty="0" smtClean="0"/>
              <a:t>αιώνα</a:t>
            </a:r>
          </a:p>
          <a:p>
            <a:r>
              <a:rPr lang="el-GR" dirty="0"/>
              <a:t>Ξεκίνησε τη σταδιοδρομία του ως γραφίστας σε διαφημιστικές εταιρείες, ωστόσο σταδιακά άρχισε να ασχολείται όλο και περισσότερο με τον ανεξάρτητο κινηματογράφο μετά τη συνάντηση του με τον Γάλλο κινηματογραφιστή Ζαν Ρενουάρ, και ιδιαίτερα αφότου παρακολούθησε τον </a:t>
            </a:r>
            <a:r>
              <a:rPr lang="el-GR" i="1" dirty="0"/>
              <a:t>Κλέφτη των ποδηλάτων </a:t>
            </a:r>
            <a:r>
              <a:rPr lang="el-GR" dirty="0"/>
              <a:t>του Βιτόριο ντε Σίκα</a:t>
            </a:r>
          </a:p>
        </p:txBody>
      </p:sp>
    </p:spTree>
    <p:extLst>
      <p:ext uri="{BB962C8B-B14F-4D97-AF65-F5344CB8AC3E}">
        <p14:creationId xmlns:p14="http://schemas.microsoft.com/office/powerpoint/2010/main" val="1971641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Ρενουάρ διάβασε ένα σενάριο του Ράι, βασισμένο σε ένα μυθιστόρημα του μαρξιστή συγγραφέα Μπενερτζί, τον ενθάρρυνε και τον βοήθησε να το γυρίσει</a:t>
            </a:r>
          </a:p>
          <a:p>
            <a:r>
              <a:rPr lang="el-GR" dirty="0" smtClean="0"/>
              <a:t>Έτσι ξεκίνησε η σκηνοθετική σταδιοδρομία του</a:t>
            </a:r>
            <a:endParaRPr lang="el-GR" dirty="0"/>
          </a:p>
        </p:txBody>
      </p:sp>
    </p:spTree>
    <p:extLst>
      <p:ext uri="{BB962C8B-B14F-4D97-AF65-F5344CB8AC3E}">
        <p14:creationId xmlns:p14="http://schemas.microsoft.com/office/powerpoint/2010/main" val="33260285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Ράι γύρισε το βιβλίο σε τρείς αυτοτελείς ταινίες, περιγράφοντας με νεορεαλιστική τεχνική και αργές κινήσεις της κάμερας την εσωτερική μετανάστευση στη χώρα του, μέσα από την ιστορία μιας οικογένειας χωρικών που μετακομίζει στην πόλη αναζητώντας καλύτερες συνθήκες</a:t>
            </a:r>
            <a:endParaRPr lang="el-GR" dirty="0"/>
          </a:p>
        </p:txBody>
      </p:sp>
    </p:spTree>
    <p:extLst>
      <p:ext uri="{BB962C8B-B14F-4D97-AF65-F5344CB8AC3E}">
        <p14:creationId xmlns:p14="http://schemas.microsoft.com/office/powerpoint/2010/main" val="3977386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τριλογία περιλαμβάνει τις ταινίες </a:t>
            </a:r>
            <a:r>
              <a:rPr lang="el-GR" b="1" i="1" dirty="0" smtClean="0"/>
              <a:t>Πάθερ Παντσάλι (1956), Απαρατσίτο (1957) </a:t>
            </a:r>
            <a:r>
              <a:rPr lang="el-GR" dirty="0" smtClean="0"/>
              <a:t>και ο</a:t>
            </a:r>
            <a:r>
              <a:rPr lang="el-GR" i="1" dirty="0" smtClean="0"/>
              <a:t> </a:t>
            </a:r>
            <a:r>
              <a:rPr lang="el-GR" b="1" i="1" dirty="0" smtClean="0"/>
              <a:t>Κόσμος του Απού (1959)</a:t>
            </a:r>
          </a:p>
          <a:p>
            <a:r>
              <a:rPr lang="el-GR" dirty="0" smtClean="0"/>
              <a:t>Η προβολή της πρώτης στο φεστιβάλ των Καννών αποκάλυψε στην Ευρώπη τον ινδικό κινηματογράφο με τον ίδιο εκθαμβωτικό τρόπο που λίγα χρόνια πριν το Ρασομόν είχε αποκαλύψει τον ιαπωνικό</a:t>
            </a:r>
            <a:endParaRPr lang="el-GR" dirty="0"/>
          </a:p>
        </p:txBody>
      </p:sp>
    </p:spTree>
    <p:extLst>
      <p:ext uri="{BB962C8B-B14F-4D97-AF65-F5344CB8AC3E}">
        <p14:creationId xmlns:p14="http://schemas.microsoft.com/office/powerpoint/2010/main" val="3502343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Ράι συνέχισε την καριέρα του ολοκληρώνοντας και κατακτώντας από ταινία σε ταινία ένα προσωπικό στυλ που τον κατατάσσει σε περίοπτη θέση στον παγκόσμιο κινηματογράφο</a:t>
            </a:r>
          </a:p>
          <a:p>
            <a:r>
              <a:rPr lang="el-GR" dirty="0" smtClean="0"/>
              <a:t>Το κορυφαίο αριστούργημα της πρώτης περιόδου είναι το </a:t>
            </a:r>
            <a:r>
              <a:rPr lang="el-GR" i="1" dirty="0" smtClean="0"/>
              <a:t>Μουσικό Δωμάτιο </a:t>
            </a:r>
            <a:r>
              <a:rPr lang="el-GR" dirty="0" smtClean="0"/>
              <a:t>(1958)</a:t>
            </a:r>
            <a:endParaRPr lang="el-GR" dirty="0"/>
          </a:p>
        </p:txBody>
      </p:sp>
    </p:spTree>
    <p:extLst>
      <p:ext uri="{BB962C8B-B14F-4D97-AF65-F5344CB8AC3E}">
        <p14:creationId xmlns:p14="http://schemas.microsoft.com/office/powerpoint/2010/main" val="27536097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κινηματογράφος της Ινδίας κτίστηκε πάνω στη μουσική σύνθεση </a:t>
            </a:r>
            <a:r>
              <a:rPr lang="el-GR" dirty="0" smtClean="0"/>
              <a:t>και από </a:t>
            </a:r>
            <a:r>
              <a:rPr lang="el-GR" dirty="0"/>
              <a:t>νωρίς υιοθέτησε δυτικά μοτίβα και πρότυπα. Οι ηθοποιοί </a:t>
            </a:r>
            <a:r>
              <a:rPr lang="el-GR" dirty="0" smtClean="0"/>
              <a:t>συνήθως τραγουδούσαν </a:t>
            </a:r>
            <a:r>
              <a:rPr lang="el-GR" dirty="0"/>
              <a:t>στις ταινίες ανεξάρτητα με τη θεματολογία της ταινίας</a:t>
            </a:r>
          </a:p>
        </p:txBody>
      </p:sp>
    </p:spTree>
    <p:extLst>
      <p:ext uri="{BB962C8B-B14F-4D97-AF65-F5344CB8AC3E}">
        <p14:creationId xmlns:p14="http://schemas.microsoft.com/office/powerpoint/2010/main" val="3130787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«Ο ινδικός κινηματογράφος αποτελεί ένα υψίστης πολιτισμικής </a:t>
            </a:r>
            <a:r>
              <a:rPr lang="el-GR" dirty="0" smtClean="0"/>
              <a:t>σημασίας σφριγηλό </a:t>
            </a:r>
            <a:r>
              <a:rPr lang="el-GR" dirty="0"/>
              <a:t>κομμάτι της ινδικής κουλτούρας, διαθέτοντας στέρεη </a:t>
            </a:r>
            <a:r>
              <a:rPr lang="el-GR" dirty="0" smtClean="0"/>
              <a:t>βιομηχανική βάση </a:t>
            </a:r>
            <a:r>
              <a:rPr lang="el-GR" dirty="0"/>
              <a:t>και υλικοτεχνική υποδομή. Παράγει περίπου 600 ταινίες το χρόνο (</a:t>
            </a:r>
            <a:r>
              <a:rPr lang="el-GR" dirty="0" smtClean="0"/>
              <a:t>χωρίς μάλιστα </a:t>
            </a:r>
            <a:r>
              <a:rPr lang="el-GR" dirty="0"/>
              <a:t>να υπάρχουν οι δυνατότητες προώθησης τους σε άλλες χώρες), </a:t>
            </a:r>
            <a:r>
              <a:rPr lang="el-GR" dirty="0" smtClean="0"/>
              <a:t>μιλά είκοσι έξι </a:t>
            </a:r>
            <a:r>
              <a:rPr lang="el-GR" dirty="0"/>
              <a:t>γλώσσες και έχει ένα εξαιρετικά ανεπτυγμένο σταρ σύστεμ, που θα </a:t>
            </a:r>
            <a:r>
              <a:rPr lang="el-GR" dirty="0" smtClean="0"/>
              <a:t>το ζήλευε </a:t>
            </a:r>
            <a:r>
              <a:rPr lang="el-GR" dirty="0"/>
              <a:t>και το Χόλυγουντ</a:t>
            </a:r>
            <a:r>
              <a:rPr lang="el-GR" dirty="0" smtClean="0"/>
              <a:t>» </a:t>
            </a:r>
            <a:r>
              <a:rPr lang="el-GR" i="1" dirty="0" smtClean="0"/>
              <a:t>Στάθης Βαλούκος</a:t>
            </a:r>
            <a:endParaRPr lang="el-GR" i="1" dirty="0"/>
          </a:p>
        </p:txBody>
      </p:sp>
    </p:spTree>
    <p:extLst>
      <p:ext uri="{BB962C8B-B14F-4D97-AF65-F5344CB8AC3E}">
        <p14:creationId xmlns:p14="http://schemas.microsoft.com/office/powerpoint/2010/main" val="1923076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Αμέσως με την εμφάνιση του κινηματογράφου στην Ινδική χερσόνησο, την περίοδο της αποικιοκρατίας, η μουσική, ο χορός και το παραδοσιακό δράμα αποτέλεσαν τα κύρια χαρακτηριστικά ανάπτυξης της δομής του</a:t>
            </a:r>
            <a:endParaRPr lang="el-GR" dirty="0"/>
          </a:p>
        </p:txBody>
      </p:sp>
    </p:spTree>
    <p:extLst>
      <p:ext uri="{BB962C8B-B14F-4D97-AF65-F5344CB8AC3E}">
        <p14:creationId xmlns:p14="http://schemas.microsoft.com/office/powerpoint/2010/main" val="2337338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MOTHER INDIA</a:t>
            </a:r>
            <a:endParaRPr lang="el-GR" dirty="0"/>
          </a:p>
        </p:txBody>
      </p:sp>
      <p:sp>
        <p:nvSpPr>
          <p:cNvPr id="3" name="Content Placeholder 2"/>
          <p:cNvSpPr>
            <a:spLocks noGrp="1"/>
          </p:cNvSpPr>
          <p:nvPr>
            <p:ph idx="1"/>
          </p:nvPr>
        </p:nvSpPr>
        <p:spPr/>
        <p:txBody>
          <a:bodyPr>
            <a:normAutofit fontScale="92500" lnSpcReduction="10000"/>
          </a:bodyPr>
          <a:lstStyle/>
          <a:p>
            <a:r>
              <a:rPr lang="el-GR" dirty="0"/>
              <a:t>Αρχετυπική ταινία του εμπορικού ινδικού </a:t>
            </a:r>
            <a:r>
              <a:rPr lang="el-GR" dirty="0" smtClean="0"/>
              <a:t>κινηματογράφου, από τον σκηνοθέτη </a:t>
            </a:r>
            <a:r>
              <a:rPr lang="en-US" dirty="0" smtClean="0"/>
              <a:t>Mehboob Khan</a:t>
            </a:r>
            <a:r>
              <a:rPr lang="el-GR" dirty="0" smtClean="0"/>
              <a:t>, το Mother </a:t>
            </a:r>
            <a:r>
              <a:rPr lang="el-GR" dirty="0"/>
              <a:t>India είναι πάνω απ’ όλα ένα δυνατό γυναικείο </a:t>
            </a:r>
            <a:r>
              <a:rPr lang="el-GR" dirty="0" smtClean="0"/>
              <a:t>μελόδραμα</a:t>
            </a:r>
          </a:p>
          <a:p>
            <a:r>
              <a:rPr lang="el-GR" dirty="0"/>
              <a:t>Η σκηνοθεσία προσαρμόζει στις τοπικές πολιτισμικές συνθήκες τα αρχέτυπα του χολιγουντιανού μελοδράματος, πηγαίνοντας όμως ένα βήμα παρά πέρα: το μελόδραμα εμπλουτίζεται τόσο από κωμικά </a:t>
            </a:r>
            <a:r>
              <a:rPr lang="el-GR" dirty="0" smtClean="0"/>
              <a:t>διαλείμματα </a:t>
            </a:r>
            <a:r>
              <a:rPr lang="el-GR" dirty="0"/>
              <a:t>όσο και από μουσικοχορευτικές ενέσεις</a:t>
            </a:r>
          </a:p>
        </p:txBody>
      </p:sp>
    </p:spTree>
    <p:extLst>
      <p:ext uri="{BB962C8B-B14F-4D97-AF65-F5344CB8AC3E}">
        <p14:creationId xmlns:p14="http://schemas.microsoft.com/office/powerpoint/2010/main" val="29224958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τελικό αποτέλεσμα υπήρξε επιδραστικό όχι μόνο στο τοπίο του ινδικού σινεμά αλλά και </a:t>
            </a:r>
            <a:r>
              <a:rPr lang="el-GR" dirty="0" smtClean="0"/>
              <a:t>στον υπόλοιπο κόσμο. </a:t>
            </a:r>
            <a:r>
              <a:rPr lang="el-GR" dirty="0"/>
              <a:t>Η προφανής από τον τίτλο σύνδεση του κεντρικού γυναικείου προσώπου με την χώρα- Ινδία φορτίζει την ταινία με εθνικιστικές αναφορές</a:t>
            </a:r>
          </a:p>
        </p:txBody>
      </p:sp>
    </p:spTree>
    <p:extLst>
      <p:ext uri="{BB962C8B-B14F-4D97-AF65-F5344CB8AC3E}">
        <p14:creationId xmlns:p14="http://schemas.microsoft.com/office/powerpoint/2010/main" val="12069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smtClean="0"/>
              <a:t>Σε μια χώρα όπου η τηλεόραση αποτελεί για μεγάλο μέρος του πληθυσμού είδος πολυτελείας ακόμη και σήμερα, ο κινηματογράφος αποτελεί το κύριο μέσο ψυχαγωγίας του μέσου Ινδού</a:t>
            </a:r>
          </a:p>
          <a:p>
            <a:r>
              <a:rPr lang="el-GR" dirty="0" smtClean="0"/>
              <a:t>Χαρακτηριστικό αυτής της σημασίας είναι το γεγονός πως όταν πέθανε ο δημοφιλέστερος ηθοποιός της χώρας το 1987, ο Τζ. Ραματσάτραν, θεοποιήθηκε, αποκτώντας και δικό του ναό στη γενέτειρά του το Μαντράς</a:t>
            </a:r>
            <a:endParaRPr lang="el-GR" dirty="0"/>
          </a:p>
        </p:txBody>
      </p:sp>
    </p:spTree>
    <p:extLst>
      <p:ext uri="{BB962C8B-B14F-4D97-AF65-F5344CB8AC3E}">
        <p14:creationId xmlns:p14="http://schemas.microsoft.com/office/powerpoint/2010/main" val="167917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αδελφοί Λυμιέρ έκαναν την επίσκεψη τους και στην Βομβάη της Ινδίας λίγο καιρό </a:t>
            </a:r>
            <a:r>
              <a:rPr lang="el-GR" smtClean="0"/>
              <a:t>μετά </a:t>
            </a:r>
            <a:r>
              <a:rPr lang="el-GR" smtClean="0"/>
              <a:t>την  </a:t>
            </a:r>
            <a:r>
              <a:rPr lang="el-GR" dirty="0" smtClean="0"/>
              <a:t>πρώτη δημόσια κινηματογραφική προβολή του 1895 στο Παρίσι με προβολή ταινιών, δίνοντας, έτσι τη σκυτάλη και στην Ασία να συνεχίσει αυτόν τον κινηματογραφικό αγώνα δρόμου</a:t>
            </a:r>
            <a:endParaRPr lang="el-GR" dirty="0"/>
          </a:p>
        </p:txBody>
      </p:sp>
    </p:spTree>
    <p:extLst>
      <p:ext uri="{BB962C8B-B14F-4D97-AF65-F5344CB8AC3E}">
        <p14:creationId xmlns:p14="http://schemas.microsoft.com/office/powerpoint/2010/main" val="500028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1913 ολοκληρώθηκε η πρώτη ινδική ταινία μεγάλου μήκους και από το 1931 εμφανίστηκε και ο ήχος στις ταινίες</a:t>
            </a:r>
          </a:p>
          <a:p>
            <a:r>
              <a:rPr lang="el-GR" dirty="0" smtClean="0"/>
              <a:t>Η παράγωγη ταινιών πραγματοποιούνταν κυρίως στη Βομβάη όπου γυρίζονταν ταινίες στην γλώσσα Χίντι, που είναι και η πιο διαδεδομένη γλώσσα της χώρας</a:t>
            </a:r>
            <a:endParaRPr lang="el-GR" dirty="0"/>
          </a:p>
        </p:txBody>
      </p:sp>
    </p:spTree>
    <p:extLst>
      <p:ext uri="{BB962C8B-B14F-4D97-AF65-F5344CB8AC3E}">
        <p14:creationId xmlns:p14="http://schemas.microsoft.com/office/powerpoint/2010/main" val="1925671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Στο Μαντράς στη Νότια Ινδία αναπτύχθηκε ένα ακόμη κινηματογραφικό κέντρο, όπου γυρίζονταν ταινίες στην γλώσσα Ταμίλ, που είναι η δεύτερη πιο διαδεδομένη διάλεκτος</a:t>
            </a:r>
          </a:p>
          <a:p>
            <a:r>
              <a:rPr lang="el-GR" dirty="0" smtClean="0"/>
              <a:t>Τέλος ένας αριθμός ταινιών γυρίζεται και στα Μπενγκάλι, που είναι η γλώσσα που ομιλείται στα ανατολικά της Ινδίας</a:t>
            </a:r>
            <a:endParaRPr lang="el-GR" dirty="0"/>
          </a:p>
        </p:txBody>
      </p:sp>
    </p:spTree>
    <p:extLst>
      <p:ext uri="{BB962C8B-B14F-4D97-AF65-F5344CB8AC3E}">
        <p14:creationId xmlns:p14="http://schemas.microsoft.com/office/powerpoint/2010/main" val="3360957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Ιδρύθηκαν εταιρείες παραγωγής όπως η New Theaters το 1903, η Πραμπχάτ το 1929 και η Bombay Talkies το 1934. Σύμφωνα με τους </a:t>
            </a:r>
            <a:r>
              <a:rPr lang="en-US" dirty="0" smtClean="0"/>
              <a:t>Kristin </a:t>
            </a:r>
            <a:r>
              <a:rPr lang="el-GR" dirty="0" smtClean="0"/>
              <a:t>Thompson και David Bordwell  όλες οι εταιρείες είχαν δημιουργηθεί με</a:t>
            </a:r>
            <a:r>
              <a:rPr lang="en-US" dirty="0" smtClean="0"/>
              <a:t> </a:t>
            </a:r>
            <a:r>
              <a:rPr lang="el-GR" dirty="0" smtClean="0"/>
              <a:t>βάση τα στούντιο του Χόλυγουντ με πλατό, ηχητικό εξοπλισμό και εργαστήρια</a:t>
            </a:r>
            <a:endParaRPr lang="el-GR" dirty="0"/>
          </a:p>
        </p:txBody>
      </p:sp>
    </p:spTree>
    <p:extLst>
      <p:ext uri="{BB962C8B-B14F-4D97-AF65-F5344CB8AC3E}">
        <p14:creationId xmlns:p14="http://schemas.microsoft.com/office/powerpoint/2010/main" val="1363445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παραγωγοί έκαναν προσπάθειες να αντιγράψουν τον αποτελεσματικό</a:t>
            </a:r>
            <a:r>
              <a:rPr lang="en-US" dirty="0" smtClean="0"/>
              <a:t> </a:t>
            </a:r>
            <a:r>
              <a:rPr lang="el-GR" dirty="0" smtClean="0"/>
              <a:t>σχεδιασμό και την οργάνωση του Χόλυγουντ και ήταν ταυτόχρονα υπερήφανοι</a:t>
            </a:r>
            <a:r>
              <a:rPr lang="en-US" dirty="0" smtClean="0"/>
              <a:t> </a:t>
            </a:r>
            <a:r>
              <a:rPr lang="el-GR" dirty="0" smtClean="0"/>
              <a:t>καθώς διεύθυναν μη ανταγωνιστικές επιχειρήσεις που όλες ανήκαν σε μια</a:t>
            </a:r>
            <a:r>
              <a:rPr lang="en-US" dirty="0" smtClean="0"/>
              <a:t> </a:t>
            </a:r>
            <a:r>
              <a:rPr lang="el-GR" dirty="0" smtClean="0"/>
              <a:t>«μεγάλη οικογένεια»</a:t>
            </a:r>
            <a:endParaRPr lang="el-GR" dirty="0"/>
          </a:p>
        </p:txBody>
      </p:sp>
    </p:spTree>
    <p:extLst>
      <p:ext uri="{BB962C8B-B14F-4D97-AF65-F5344CB8AC3E}">
        <p14:creationId xmlns:p14="http://schemas.microsoft.com/office/powerpoint/2010/main" val="3630436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1296</Words>
  <Application>Microsoft Office PowerPoint</Application>
  <PresentationFormat>On-screen Show (4:3)</PresentationFormat>
  <Paragraphs>49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ΙΣΤΟΡΙΑ ΚΙΝΗΜΑΤΟΓΡΑΦΟΥ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MOTHER INDIA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42</cp:revision>
  <dcterms:created xsi:type="dcterms:W3CDTF">2019-03-01T20:23:31Z</dcterms:created>
  <dcterms:modified xsi:type="dcterms:W3CDTF">2019-04-05T19:54:57Z</dcterms:modified>
</cp:coreProperties>
</file>