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89784D8A-191B-45D6-A156-DD02A445B8E9}" type="datetimeFigureOut">
              <a:rPr lang="el-GR" smtClean="0"/>
              <a:t>6/5/2019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4FFB07A-8479-4F92-8BEA-B7F8903C3FA5}" type="slidenum">
              <a:rPr lang="el-GR" smtClean="0"/>
              <a:t>‹#›</a:t>
            </a:fld>
            <a:endParaRPr lang="el-GR"/>
          </a:p>
        </p:txBody>
      </p:sp>
    </p:spTree>
    <p:extLst>
      <p:ext uri="{BB962C8B-B14F-4D97-AF65-F5344CB8AC3E}">
        <p14:creationId xmlns:p14="http://schemas.microsoft.com/office/powerpoint/2010/main" val="3963828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89784D8A-191B-45D6-A156-DD02A445B8E9}" type="datetimeFigureOut">
              <a:rPr lang="el-GR" smtClean="0"/>
              <a:t>6/5/2019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4FFB07A-8479-4F92-8BEA-B7F8903C3FA5}" type="slidenum">
              <a:rPr lang="el-GR" smtClean="0"/>
              <a:t>‹#›</a:t>
            </a:fld>
            <a:endParaRPr lang="el-GR"/>
          </a:p>
        </p:txBody>
      </p:sp>
    </p:spTree>
    <p:extLst>
      <p:ext uri="{BB962C8B-B14F-4D97-AF65-F5344CB8AC3E}">
        <p14:creationId xmlns:p14="http://schemas.microsoft.com/office/powerpoint/2010/main" val="3520694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89784D8A-191B-45D6-A156-DD02A445B8E9}" type="datetimeFigureOut">
              <a:rPr lang="el-GR" smtClean="0"/>
              <a:t>6/5/2019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4FFB07A-8479-4F92-8BEA-B7F8903C3FA5}" type="slidenum">
              <a:rPr lang="el-GR" smtClean="0"/>
              <a:t>‹#›</a:t>
            </a:fld>
            <a:endParaRPr lang="el-GR"/>
          </a:p>
        </p:txBody>
      </p:sp>
    </p:spTree>
    <p:extLst>
      <p:ext uri="{BB962C8B-B14F-4D97-AF65-F5344CB8AC3E}">
        <p14:creationId xmlns:p14="http://schemas.microsoft.com/office/powerpoint/2010/main" val="2284830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89784D8A-191B-45D6-A156-DD02A445B8E9}" type="datetimeFigureOut">
              <a:rPr lang="el-GR" smtClean="0"/>
              <a:t>6/5/2019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4FFB07A-8479-4F92-8BEA-B7F8903C3FA5}" type="slidenum">
              <a:rPr lang="el-GR" smtClean="0"/>
              <a:t>‹#›</a:t>
            </a:fld>
            <a:endParaRPr lang="el-GR"/>
          </a:p>
        </p:txBody>
      </p:sp>
    </p:spTree>
    <p:extLst>
      <p:ext uri="{BB962C8B-B14F-4D97-AF65-F5344CB8AC3E}">
        <p14:creationId xmlns:p14="http://schemas.microsoft.com/office/powerpoint/2010/main" val="265288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784D8A-191B-45D6-A156-DD02A445B8E9}" type="datetimeFigureOut">
              <a:rPr lang="el-GR" smtClean="0"/>
              <a:t>6/5/2019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4FFB07A-8479-4F92-8BEA-B7F8903C3FA5}" type="slidenum">
              <a:rPr lang="el-GR" smtClean="0"/>
              <a:t>‹#›</a:t>
            </a:fld>
            <a:endParaRPr lang="el-GR"/>
          </a:p>
        </p:txBody>
      </p:sp>
    </p:spTree>
    <p:extLst>
      <p:ext uri="{BB962C8B-B14F-4D97-AF65-F5344CB8AC3E}">
        <p14:creationId xmlns:p14="http://schemas.microsoft.com/office/powerpoint/2010/main" val="36658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89784D8A-191B-45D6-A156-DD02A445B8E9}" type="datetimeFigureOut">
              <a:rPr lang="el-GR" smtClean="0"/>
              <a:t>6/5/2019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4FFB07A-8479-4F92-8BEA-B7F8903C3FA5}" type="slidenum">
              <a:rPr lang="el-GR" smtClean="0"/>
              <a:t>‹#›</a:t>
            </a:fld>
            <a:endParaRPr lang="el-GR"/>
          </a:p>
        </p:txBody>
      </p:sp>
    </p:spTree>
    <p:extLst>
      <p:ext uri="{BB962C8B-B14F-4D97-AF65-F5344CB8AC3E}">
        <p14:creationId xmlns:p14="http://schemas.microsoft.com/office/powerpoint/2010/main" val="2071665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89784D8A-191B-45D6-A156-DD02A445B8E9}" type="datetimeFigureOut">
              <a:rPr lang="el-GR" smtClean="0"/>
              <a:t>6/5/2019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4FFB07A-8479-4F92-8BEA-B7F8903C3FA5}" type="slidenum">
              <a:rPr lang="el-GR" smtClean="0"/>
              <a:t>‹#›</a:t>
            </a:fld>
            <a:endParaRPr lang="el-GR"/>
          </a:p>
        </p:txBody>
      </p:sp>
    </p:spTree>
    <p:extLst>
      <p:ext uri="{BB962C8B-B14F-4D97-AF65-F5344CB8AC3E}">
        <p14:creationId xmlns:p14="http://schemas.microsoft.com/office/powerpoint/2010/main" val="3908737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89784D8A-191B-45D6-A156-DD02A445B8E9}" type="datetimeFigureOut">
              <a:rPr lang="el-GR" smtClean="0"/>
              <a:t>6/5/2019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4FFB07A-8479-4F92-8BEA-B7F8903C3FA5}" type="slidenum">
              <a:rPr lang="el-GR" smtClean="0"/>
              <a:t>‹#›</a:t>
            </a:fld>
            <a:endParaRPr lang="el-GR"/>
          </a:p>
        </p:txBody>
      </p:sp>
    </p:spTree>
    <p:extLst>
      <p:ext uri="{BB962C8B-B14F-4D97-AF65-F5344CB8AC3E}">
        <p14:creationId xmlns:p14="http://schemas.microsoft.com/office/powerpoint/2010/main" val="2102099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84D8A-191B-45D6-A156-DD02A445B8E9}" type="datetimeFigureOut">
              <a:rPr lang="el-GR" smtClean="0"/>
              <a:t>6/5/2019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54FFB07A-8479-4F92-8BEA-B7F8903C3FA5}" type="slidenum">
              <a:rPr lang="el-GR" smtClean="0"/>
              <a:t>‹#›</a:t>
            </a:fld>
            <a:endParaRPr lang="el-GR"/>
          </a:p>
        </p:txBody>
      </p:sp>
    </p:spTree>
    <p:extLst>
      <p:ext uri="{BB962C8B-B14F-4D97-AF65-F5344CB8AC3E}">
        <p14:creationId xmlns:p14="http://schemas.microsoft.com/office/powerpoint/2010/main" val="2642064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784D8A-191B-45D6-A156-DD02A445B8E9}" type="datetimeFigureOut">
              <a:rPr lang="el-GR" smtClean="0"/>
              <a:t>6/5/2019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4FFB07A-8479-4F92-8BEA-B7F8903C3FA5}" type="slidenum">
              <a:rPr lang="el-GR" smtClean="0"/>
              <a:t>‹#›</a:t>
            </a:fld>
            <a:endParaRPr lang="el-GR"/>
          </a:p>
        </p:txBody>
      </p:sp>
    </p:spTree>
    <p:extLst>
      <p:ext uri="{BB962C8B-B14F-4D97-AF65-F5344CB8AC3E}">
        <p14:creationId xmlns:p14="http://schemas.microsoft.com/office/powerpoint/2010/main" val="224924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784D8A-191B-45D6-A156-DD02A445B8E9}" type="datetimeFigureOut">
              <a:rPr lang="el-GR" smtClean="0"/>
              <a:t>6/5/2019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4FFB07A-8479-4F92-8BEA-B7F8903C3FA5}" type="slidenum">
              <a:rPr lang="el-GR" smtClean="0"/>
              <a:t>‹#›</a:t>
            </a:fld>
            <a:endParaRPr lang="el-GR"/>
          </a:p>
        </p:txBody>
      </p:sp>
    </p:spTree>
    <p:extLst>
      <p:ext uri="{BB962C8B-B14F-4D97-AF65-F5344CB8AC3E}">
        <p14:creationId xmlns:p14="http://schemas.microsoft.com/office/powerpoint/2010/main" val="3689200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84D8A-191B-45D6-A156-DD02A445B8E9}" type="datetimeFigureOut">
              <a:rPr lang="el-GR" smtClean="0"/>
              <a:t>6/5/2019</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FFB07A-8479-4F92-8BEA-B7F8903C3FA5}" type="slidenum">
              <a:rPr lang="el-GR" smtClean="0"/>
              <a:t>‹#›</a:t>
            </a:fld>
            <a:endParaRPr lang="el-GR"/>
          </a:p>
        </p:txBody>
      </p:sp>
    </p:spTree>
    <p:extLst>
      <p:ext uri="{BB962C8B-B14F-4D97-AF65-F5344CB8AC3E}">
        <p14:creationId xmlns:p14="http://schemas.microsoft.com/office/powerpoint/2010/main" val="27845490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ΙΣΤΟΡΙΑ ΚΙΝΗΜΑΤΟΓΡΑΦΟΥ</a:t>
            </a:r>
            <a:endParaRPr lang="el-GR" dirty="0"/>
          </a:p>
        </p:txBody>
      </p:sp>
      <p:sp>
        <p:nvSpPr>
          <p:cNvPr id="3" name="Subtitle 2"/>
          <p:cNvSpPr>
            <a:spLocks noGrp="1"/>
          </p:cNvSpPr>
          <p:nvPr>
            <p:ph type="subTitle" idx="1"/>
          </p:nvPr>
        </p:nvSpPr>
        <p:spPr/>
        <p:txBody>
          <a:bodyPr/>
          <a:lstStyle/>
          <a:p>
            <a:r>
              <a:rPr lang="el-GR" dirty="0" smtClean="0"/>
              <a:t>ΛΑΤΙΝΙΚΗ ΑΜΕΡΙΚΗ</a:t>
            </a:r>
            <a:endParaRPr lang="el-GR" dirty="0"/>
          </a:p>
        </p:txBody>
      </p:sp>
    </p:spTree>
    <p:extLst>
      <p:ext uri="{BB962C8B-B14F-4D97-AF65-F5344CB8AC3E}">
        <p14:creationId xmlns:p14="http://schemas.microsoft.com/office/powerpoint/2010/main" val="1931205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Όχι ο πιο πετυχημένος αλλά ο πιο σημαντικός όμως σκηνοθέτης πριν το 1960 είναι ο </a:t>
            </a:r>
            <a:r>
              <a:rPr lang="el-GR" b="1" dirty="0" smtClean="0"/>
              <a:t>Nelson Pereira dos Santos</a:t>
            </a:r>
            <a:r>
              <a:rPr lang="el-GR" dirty="0" smtClean="0"/>
              <a:t>, που ονομάστηκε «πατέρας»,  «συνείδηση», ακόμη και ο «Πάπας» του κινήματος</a:t>
            </a:r>
            <a:endParaRPr lang="el-GR" dirty="0"/>
          </a:p>
        </p:txBody>
      </p:sp>
    </p:spTree>
    <p:extLst>
      <p:ext uri="{BB962C8B-B14F-4D97-AF65-F5344CB8AC3E}">
        <p14:creationId xmlns:p14="http://schemas.microsoft.com/office/powerpoint/2010/main" val="715773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 Εμπνευσμένο από το γαλλικό Νέο Κύμα (</a:t>
            </a:r>
            <a:r>
              <a:rPr lang="el-GR" dirty="0" err="1" smtClean="0"/>
              <a:t>Νouvelle</a:t>
            </a:r>
            <a:r>
              <a:rPr lang="el-GR" dirty="0" smtClean="0"/>
              <a:t> Vague), το σοβιετικό σινεμά  και τον ιταλικό νεορεαλισμό , το cinema novo, συνδύαζε την πολιτική με την ποίηση, και αντιστάθμιζε την έλλειψη μιας φορμαλιστικής ομοιογένειας με μια παθιασμένη κινηματογράφηση που παλλόταν από ενέργεια και βίαιο λυρισμό</a:t>
            </a:r>
            <a:endParaRPr lang="el-GR" dirty="0"/>
          </a:p>
        </p:txBody>
      </p:sp>
    </p:spTree>
    <p:extLst>
      <p:ext uri="{BB962C8B-B14F-4D97-AF65-F5344CB8AC3E}">
        <p14:creationId xmlns:p14="http://schemas.microsoft.com/office/powerpoint/2010/main" val="953005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Το 1954, με την παραγωγή του Rio Quarenta Graus (Rio 40 °), ο dos Santos ξεκίνησε το είδος της ανεξάρτητης, χαμηλού προϋπολογισμού κινηματογραφικής παραγωγής, θέτοντας τις βάσεις του κινήματος</a:t>
            </a:r>
            <a:endParaRPr lang="el-GR" dirty="0"/>
          </a:p>
        </p:txBody>
      </p:sp>
    </p:spTree>
    <p:extLst>
      <p:ext uri="{BB962C8B-B14F-4D97-AF65-F5344CB8AC3E}">
        <p14:creationId xmlns:p14="http://schemas.microsoft.com/office/powerpoint/2010/main" val="871345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Αντιτάχθηκε ριζικά στο μοντέλο του Χόλιγουντ που μιμούνταν οι προηγούμενες προσπάθειες της βραζιλιάνικης βιομηχανίας και θεώρησε ότι η υιοθέτηση των νεορεαλιστικών αρχών είναι μια «πολιτική» πράξη</a:t>
            </a:r>
            <a:endParaRPr lang="el-GR" dirty="0"/>
          </a:p>
        </p:txBody>
      </p:sp>
    </p:spTree>
    <p:extLst>
      <p:ext uri="{BB962C8B-B14F-4D97-AF65-F5344CB8AC3E}">
        <p14:creationId xmlns:p14="http://schemas.microsoft.com/office/powerpoint/2010/main" val="4114659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Το </a:t>
            </a:r>
            <a:r>
              <a:rPr lang="el-GR" dirty="0" err="1" smtClean="0"/>
              <a:t>Rio</a:t>
            </a:r>
            <a:r>
              <a:rPr lang="el-GR" dirty="0" smtClean="0"/>
              <a:t> 40 ° ξεκινά με ένα δημοφιλές σάμπα από το πιο πρόσφατο καρναβάλι, αλλά η στενή αφηγηματική μορφή της chanchada απορρίπτεται για μια επεισοδιακή δομή στην οποία οι κεντρικοί χαρακτήρες αντικαθίστανται από την πόλη του Rio de Janeiro και τους ανθρώπους της</a:t>
            </a:r>
            <a:endParaRPr lang="el-GR" dirty="0"/>
          </a:p>
        </p:txBody>
      </p:sp>
    </p:spTree>
    <p:extLst>
      <p:ext uri="{BB962C8B-B14F-4D97-AF65-F5344CB8AC3E}">
        <p14:creationId xmlns:p14="http://schemas.microsoft.com/office/powerpoint/2010/main" val="642470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Στο επίκεντρό της βρίσκονται οι  φτωχοί Αφρο -Βραζιλιάνοι και η αλληλεπίδρασή τους με τα άλλα κοινωνικά στρώματα, μέσα από το ποδόσφαιρο και το καρναβάλι,  τις δύο πολιτιστικές δραστηριότητες που σχετίζονται περισσότερο με τη ζωή της φτωχής πλειοψηφίας των Βραζιλιανών</a:t>
            </a:r>
            <a:endParaRPr lang="el-GR" dirty="0"/>
          </a:p>
        </p:txBody>
      </p:sp>
    </p:spTree>
    <p:extLst>
      <p:ext uri="{BB962C8B-B14F-4D97-AF65-F5344CB8AC3E}">
        <p14:creationId xmlns:p14="http://schemas.microsoft.com/office/powerpoint/2010/main" val="2624442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Το Ρίο 40 ° ακολουθεί τις βασικές εργασίες για ένα κινηματογραφικό κίνημα που θα έλεγε την αλήθεια για την άθλια κατάσταση των περιθωριακών της Βραζιλίας, υποστηρίζοντας παράλληλα τον πλούτο του πολιτισμού τους</a:t>
            </a:r>
            <a:endParaRPr lang="el-GR" dirty="0"/>
          </a:p>
        </p:txBody>
      </p:sp>
    </p:spTree>
    <p:extLst>
      <p:ext uri="{BB962C8B-B14F-4D97-AF65-F5344CB8AC3E}">
        <p14:creationId xmlns:p14="http://schemas.microsoft.com/office/powerpoint/2010/main" val="3297059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Οι ταινίες του Cinema Novo συνέδεσαν την ιστορία και το μύθο, τις προσωπικές εμμονές και τα κοινωνικά προβλήματα, τον ρεαλισμό του ντοκιμαντέρ και τον σουρεαλισμό, τον μοντερνισμό και τη λαογραφία</a:t>
            </a:r>
            <a:endParaRPr lang="el-GR" dirty="0"/>
          </a:p>
        </p:txBody>
      </p:sp>
    </p:spTree>
    <p:extLst>
      <p:ext uri="{BB962C8B-B14F-4D97-AF65-F5344CB8AC3E}">
        <p14:creationId xmlns:p14="http://schemas.microsoft.com/office/powerpoint/2010/main" val="3418301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Με την ανάμειξη της πολιτικής κριτικής και της στιλιστικής καινοτομίας, το Cinema Novo υπενθύμισε το βραζιλιάνικο νεωτεριστικό κίνημα της δεκαετίας του 1920</a:t>
            </a:r>
            <a:endParaRPr lang="el-GR" dirty="0"/>
          </a:p>
        </p:txBody>
      </p:sp>
    </p:spTree>
    <p:extLst>
      <p:ext uri="{BB962C8B-B14F-4D97-AF65-F5344CB8AC3E}">
        <p14:creationId xmlns:p14="http://schemas.microsoft.com/office/powerpoint/2010/main" val="2288118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Συνδιαλεγόταν με τα σύγχρονα λογοτεχνικά πειράματα και το Θέατρο του Καταπιεσμένου του Augusto Boal</a:t>
            </a:r>
            <a:endParaRPr lang="el-GR" dirty="0"/>
          </a:p>
        </p:txBody>
      </p:sp>
    </p:spTree>
    <p:extLst>
      <p:ext uri="{BB962C8B-B14F-4D97-AF65-F5344CB8AC3E}">
        <p14:creationId xmlns:p14="http://schemas.microsoft.com/office/powerpoint/2010/main" val="3545571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a:bodyPr>
          <a:lstStyle/>
          <a:p>
            <a:r>
              <a:rPr lang="el-GR" dirty="0" smtClean="0"/>
              <a:t>Στην Λατινική Αμερική περισσότερο από οποιαδήποτε άλλη κινηματογραφική παράδοση, ακριβώς λόγω του αποικιοκρατικού παρελθόντος, οι λατινοαμερικάνοι κινηματογραφιστές εμπνέονται από τα γεγονότα που χαρακτηρίζουν τη ζωή και τις αγωνίες των λαών τους, τα ήθη και τα έθιμα, τη θρησκεία και τον πολιτισμό των διάφορων περιοχών και εθνών και σχολιάζουν την κατάσταση που επικρατεί </a:t>
            </a:r>
            <a:endParaRPr lang="el-GR" dirty="0"/>
          </a:p>
        </p:txBody>
      </p:sp>
    </p:spTree>
    <p:extLst>
      <p:ext uri="{BB962C8B-B14F-4D97-AF65-F5344CB8AC3E}">
        <p14:creationId xmlns:p14="http://schemas.microsoft.com/office/powerpoint/2010/main" val="721834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Οι νέοι σκηνοθέτες αποτέλεσαν έτσι έναν σύνδεσμο μεταξύ των δυτικών νέων κινηματογράφων της δεκαετίας του 1960 και αργότερα των κινημάτων του Τρίτου Κόσμου</a:t>
            </a:r>
          </a:p>
          <a:p>
            <a:r>
              <a:rPr lang="el-GR" dirty="0" smtClean="0"/>
              <a:t>Οι τρείς περίοδοι του Cinema Novo με τις σημαντικότερες ταινίες είναι οι εξής:</a:t>
            </a:r>
            <a:endParaRPr lang="el-GR" dirty="0"/>
          </a:p>
        </p:txBody>
      </p:sp>
    </p:spTree>
    <p:extLst>
      <p:ext uri="{BB962C8B-B14F-4D97-AF65-F5344CB8AC3E}">
        <p14:creationId xmlns:p14="http://schemas.microsoft.com/office/powerpoint/2010/main" val="16667081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ΠΡΩΤΗ ΠΕΡΙΟΔΟΣ 1960-1964</a:t>
            </a:r>
            <a:endParaRPr lang="el-GR" dirty="0"/>
          </a:p>
        </p:txBody>
      </p:sp>
      <p:sp>
        <p:nvSpPr>
          <p:cNvPr id="3" name="Content Placeholder 2"/>
          <p:cNvSpPr>
            <a:spLocks noGrp="1"/>
          </p:cNvSpPr>
          <p:nvPr>
            <p:ph idx="1"/>
          </p:nvPr>
        </p:nvSpPr>
        <p:spPr/>
        <p:txBody>
          <a:bodyPr/>
          <a:lstStyle/>
          <a:p>
            <a:r>
              <a:rPr lang="el-GR" dirty="0" smtClean="0"/>
              <a:t>Η πρώτη φάση χαρακτηρίστηκε από την αντίθεσή του στον εμπορικό κινηματογράφο σε όλες του τις μορφές, όπου η κινηματογραφική παραγωγή θεωρήθηκε πολιτική και ενάντια στη νεοαποικιοκρατία</a:t>
            </a:r>
            <a:endParaRPr lang="el-GR" dirty="0"/>
          </a:p>
        </p:txBody>
      </p:sp>
    </p:spTree>
    <p:extLst>
      <p:ext uri="{BB962C8B-B14F-4D97-AF65-F5344CB8AC3E}">
        <p14:creationId xmlns:p14="http://schemas.microsoft.com/office/powerpoint/2010/main" val="3993794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Τυπικά, οι ταινίες της πρώτης φάσης αφορούσαν τα προβλήματα που αντιμετώπιζαν το αστικό και αγροτικό προλεταριάτο: η λιμοκτονία, η βία, η θρησκευτική αλλοτρίωση και η οικονομική εκμετάλλευση</a:t>
            </a:r>
            <a:endParaRPr lang="el-GR" dirty="0"/>
          </a:p>
        </p:txBody>
      </p:sp>
    </p:spTree>
    <p:extLst>
      <p:ext uri="{BB962C8B-B14F-4D97-AF65-F5344CB8AC3E}">
        <p14:creationId xmlns:p14="http://schemas.microsoft.com/office/powerpoint/2010/main" val="35918377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Οι ταινίες δεν απέφυγαν την απεικόνιση της σκληρής πραγματικότητας της ζωής, αλλά διατηρούσαν ωστόσο ορισμένες αισιόδοξες προοπτικές</a:t>
            </a:r>
            <a:endParaRPr lang="el-GR" dirty="0"/>
          </a:p>
        </p:txBody>
      </p:sp>
    </p:spTree>
    <p:extLst>
      <p:ext uri="{BB962C8B-B14F-4D97-AF65-F5344CB8AC3E}">
        <p14:creationId xmlns:p14="http://schemas.microsoft.com/office/powerpoint/2010/main" val="9628581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smtClean="0"/>
              <a:t>Ο σημαντικότερος σκηνοθέτης είναι ο </a:t>
            </a:r>
            <a:r>
              <a:rPr lang="el-GR" b="1" dirty="0" err="1" smtClean="0"/>
              <a:t>Γκλάουμπερ</a:t>
            </a:r>
            <a:r>
              <a:rPr lang="el-GR" b="1" dirty="0" smtClean="0"/>
              <a:t> </a:t>
            </a:r>
            <a:r>
              <a:rPr lang="el-GR" b="1" dirty="0" err="1" smtClean="0"/>
              <a:t>Ρόσα</a:t>
            </a:r>
            <a:r>
              <a:rPr lang="el-GR" b="1" dirty="0" smtClean="0"/>
              <a:t> </a:t>
            </a:r>
            <a:r>
              <a:rPr lang="el-GR" dirty="0" smtClean="0"/>
              <a:t>και το σημαντικότερο κείμενο του κινήματος είναι «Η Αισθητική της Πείνας» ή «Η Αισθητική της βίας» που δημοσιεύθηκε στο περιοδικό Revista Civilizacao Brasileira, τον Ιούλιο του 1965 και που κάνει ξεκάθαρο πως η φυσική συμπεριφορά εκείνου που λιμοκτονεί είναι η βία και πως η αισθητική της βίας προτού γίνει πρωτόγονη, είναι επαναστατική</a:t>
            </a:r>
            <a:endParaRPr lang="el-GR" dirty="0"/>
          </a:p>
        </p:txBody>
      </p:sp>
    </p:spTree>
    <p:extLst>
      <p:ext uri="{BB962C8B-B14F-4D97-AF65-F5344CB8AC3E}">
        <p14:creationId xmlns:p14="http://schemas.microsoft.com/office/powerpoint/2010/main" val="31179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Σημαντικότερες ταινίες της περιόδου: </a:t>
            </a:r>
            <a:r>
              <a:rPr lang="en-US" dirty="0" smtClean="0"/>
              <a:t>Black God, White Devil, 1964 </a:t>
            </a:r>
            <a:r>
              <a:rPr lang="el-GR" dirty="0" smtClean="0"/>
              <a:t>του </a:t>
            </a:r>
            <a:r>
              <a:rPr lang="en-US" dirty="0" smtClean="0"/>
              <a:t>Glauber Rocha, Os Cafajestes (The Hustlers, 1962) </a:t>
            </a:r>
            <a:r>
              <a:rPr lang="el-GR" dirty="0" smtClean="0"/>
              <a:t>και  </a:t>
            </a:r>
            <a:r>
              <a:rPr lang="en-US" dirty="0" smtClean="0"/>
              <a:t>Os Fuzis (The Guns, 1964), </a:t>
            </a:r>
            <a:r>
              <a:rPr lang="el-GR" dirty="0" smtClean="0"/>
              <a:t>του γεννημένου στη Μοζαμβίκη  </a:t>
            </a:r>
            <a:r>
              <a:rPr lang="en-US" dirty="0" smtClean="0"/>
              <a:t>Ruy Guerra, Ganga Zumba (1963) </a:t>
            </a:r>
            <a:r>
              <a:rPr lang="el-GR" dirty="0" smtClean="0"/>
              <a:t>του </a:t>
            </a:r>
            <a:r>
              <a:rPr lang="en-US" dirty="0" smtClean="0"/>
              <a:t>Carlos Diegues, </a:t>
            </a:r>
            <a:r>
              <a:rPr lang="el-GR" dirty="0" smtClean="0"/>
              <a:t>και η ταινία </a:t>
            </a:r>
            <a:r>
              <a:rPr lang="en-US" dirty="0" smtClean="0"/>
              <a:t>Vidas Secas (Barren Lives, 1963) </a:t>
            </a:r>
            <a:r>
              <a:rPr lang="el-GR" dirty="0" smtClean="0"/>
              <a:t>του  </a:t>
            </a:r>
            <a:r>
              <a:rPr lang="en-US" dirty="0" smtClean="0"/>
              <a:t>Nelson Pereira dos Santos</a:t>
            </a:r>
            <a:endParaRPr lang="el-GR" dirty="0"/>
          </a:p>
        </p:txBody>
      </p:sp>
    </p:spTree>
    <p:extLst>
      <p:ext uri="{BB962C8B-B14F-4D97-AF65-F5344CB8AC3E}">
        <p14:creationId xmlns:p14="http://schemas.microsoft.com/office/powerpoint/2010/main" val="25099663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ΔΕΥΤΕΡΗ ΠΕΡΙΟΔΟΣ 1964-1968</a:t>
            </a:r>
            <a:endParaRPr lang="el-GR" dirty="0"/>
          </a:p>
        </p:txBody>
      </p:sp>
      <p:sp>
        <p:nvSpPr>
          <p:cNvPr id="3" name="Content Placeholder 2"/>
          <p:cNvSpPr>
            <a:spLocks noGrp="1"/>
          </p:cNvSpPr>
          <p:nvPr>
            <p:ph idx="1"/>
          </p:nvPr>
        </p:nvSpPr>
        <p:spPr/>
        <p:txBody>
          <a:bodyPr/>
          <a:lstStyle/>
          <a:p>
            <a:r>
              <a:rPr lang="el-GR" dirty="0" smtClean="0"/>
              <a:t>Το 1964, ο δημοφιλής Δημοκρατικός Πρόεδρος </a:t>
            </a:r>
            <a:r>
              <a:rPr lang="el-GR" dirty="0" err="1" smtClean="0"/>
              <a:t>Joao</a:t>
            </a:r>
            <a:r>
              <a:rPr lang="el-GR" dirty="0" smtClean="0"/>
              <a:t> </a:t>
            </a:r>
            <a:r>
              <a:rPr lang="el-GR" dirty="0" err="1" smtClean="0"/>
              <a:t>Goulart</a:t>
            </a:r>
            <a:r>
              <a:rPr lang="el-GR" dirty="0" smtClean="0"/>
              <a:t> καθαιρέθηκε από το αξίωμα με στρατιωτικό πραξικόπημα, μετατρέποντας τη Βραζιλία σε μια αυταρχική στρατιωτική δικτατορία υπό τον νέο Πρόεδρο </a:t>
            </a:r>
            <a:r>
              <a:rPr lang="el-GR" dirty="0" err="1" smtClean="0"/>
              <a:t>Pascoal</a:t>
            </a:r>
            <a:r>
              <a:rPr lang="el-GR" dirty="0" smtClean="0"/>
              <a:t> </a:t>
            </a:r>
            <a:r>
              <a:rPr lang="el-GR" dirty="0" err="1" smtClean="0"/>
              <a:t>Ranieri</a:t>
            </a:r>
            <a:r>
              <a:rPr lang="el-GR" dirty="0" smtClean="0"/>
              <a:t> </a:t>
            </a:r>
            <a:r>
              <a:rPr lang="el-GR" dirty="0" err="1" smtClean="0"/>
              <a:t>Mazzilli</a:t>
            </a:r>
            <a:r>
              <a:rPr lang="el-GR" dirty="0" smtClean="0"/>
              <a:t> και ενθαρρύνθηκαν οι ξένες επενδύσεις κεφαλαίου της Βόρειας Αμερικής</a:t>
            </a:r>
            <a:endParaRPr lang="el-GR" dirty="0"/>
          </a:p>
        </p:txBody>
      </p:sp>
    </p:spTree>
    <p:extLst>
      <p:ext uri="{BB962C8B-B14F-4D97-AF65-F5344CB8AC3E}">
        <p14:creationId xmlns:p14="http://schemas.microsoft.com/office/powerpoint/2010/main" val="5777619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Εάν οι ταινίες της πρώτης φάσης ήταν αισιόδοξες, εκείνες της δεύτερης φάσης είναι αγωνιώδεις κραυγές περιπλάνησης</a:t>
            </a:r>
            <a:endParaRPr lang="el-GR" dirty="0"/>
          </a:p>
        </p:txBody>
      </p:sp>
    </p:spTree>
    <p:extLst>
      <p:ext uri="{BB962C8B-B14F-4D97-AF65-F5344CB8AC3E}">
        <p14:creationId xmlns:p14="http://schemas.microsoft.com/office/powerpoint/2010/main" val="26212824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Παρόλα αυτά, η αριστερά παρέμεινε ισχυρή και πολλές ταινίες ενέτειναν τον πολιτικό αγώνα από την αριστερά</a:t>
            </a:r>
          </a:p>
          <a:p>
            <a:r>
              <a:rPr lang="el-GR" dirty="0" smtClean="0"/>
              <a:t>Οι βασικές ταινίες περιλαμβάνουν το </a:t>
            </a:r>
            <a:r>
              <a:rPr lang="en-US" dirty="0" smtClean="0"/>
              <a:t>São Paulo S.A. (1965)</a:t>
            </a:r>
            <a:r>
              <a:rPr lang="el-GR" dirty="0" smtClean="0"/>
              <a:t>του </a:t>
            </a:r>
            <a:r>
              <a:rPr lang="en-US" dirty="0" smtClean="0"/>
              <a:t>Luiz Sérgio Person, </a:t>
            </a:r>
            <a:r>
              <a:rPr lang="el-GR" dirty="0" smtClean="0"/>
              <a:t>το </a:t>
            </a:r>
            <a:r>
              <a:rPr lang="en-US" dirty="0" smtClean="0"/>
              <a:t>A Grande Cidade (The Big City, 1966) </a:t>
            </a:r>
            <a:r>
              <a:rPr lang="el-GR" dirty="0" smtClean="0"/>
              <a:t>του </a:t>
            </a:r>
            <a:r>
              <a:rPr lang="en-US" dirty="0" smtClean="0"/>
              <a:t>Carlos Diegues </a:t>
            </a:r>
            <a:r>
              <a:rPr lang="el-GR" dirty="0" smtClean="0"/>
              <a:t>και το </a:t>
            </a:r>
            <a:r>
              <a:rPr lang="en-US" dirty="0" smtClean="0"/>
              <a:t>Terra em Transe (Land in Anguish, 1967) </a:t>
            </a:r>
            <a:r>
              <a:rPr lang="el-GR" dirty="0" smtClean="0"/>
              <a:t>του </a:t>
            </a:r>
            <a:r>
              <a:rPr lang="en-US" dirty="0" smtClean="0"/>
              <a:t>Glauber Rocha</a:t>
            </a:r>
            <a:endParaRPr lang="el-GR" dirty="0"/>
          </a:p>
        </p:txBody>
      </p:sp>
    </p:spTree>
    <p:extLst>
      <p:ext uri="{BB962C8B-B14F-4D97-AF65-F5344CB8AC3E}">
        <p14:creationId xmlns:p14="http://schemas.microsoft.com/office/powerpoint/2010/main" val="20553086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ΤΡΙΤΗ ΠΕΡΙΟΔΟΣ 1968-1972</a:t>
            </a:r>
            <a:endParaRPr lang="el-GR" dirty="0"/>
          </a:p>
        </p:txBody>
      </p:sp>
      <p:sp>
        <p:nvSpPr>
          <p:cNvPr id="3" name="Content Placeholder 2"/>
          <p:cNvSpPr>
            <a:spLocks noGrp="1"/>
          </p:cNvSpPr>
          <p:nvPr>
            <p:ph idx="1"/>
          </p:nvPr>
        </p:nvSpPr>
        <p:spPr/>
        <p:txBody>
          <a:bodyPr/>
          <a:lstStyle/>
          <a:p>
            <a:r>
              <a:rPr lang="el-GR" dirty="0" smtClean="0"/>
              <a:t>To  Macunaíma (Joaquim Pedro de Andrade, 1969) ταξινομείται γενικά ως μέρος της τρίτης φάσης του Cinema Novο, της λεγόμενης φάσης "κανιβαλικού- τροπικαλιστικού"</a:t>
            </a:r>
            <a:endParaRPr lang="el-GR" dirty="0"/>
          </a:p>
        </p:txBody>
      </p:sp>
    </p:spTree>
    <p:extLst>
      <p:ext uri="{BB962C8B-B14F-4D97-AF65-F5344CB8AC3E}">
        <p14:creationId xmlns:p14="http://schemas.microsoft.com/office/powerpoint/2010/main" val="1619434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Η κινηματογραφική παραγωγή της Λατινικής Αμερικής είναι άρρηκτα συνδεδεμένη και διαποτισμένη με την ιστορία της και τους απελευθερωτικούς αγώνες,  πλούσια και σε μεγάλο βαθμό άγνωστη και παραγκωνισμένη</a:t>
            </a:r>
            <a:endParaRPr lang="el-GR" dirty="0"/>
          </a:p>
        </p:txBody>
      </p:sp>
    </p:spTree>
    <p:extLst>
      <p:ext uri="{BB962C8B-B14F-4D97-AF65-F5344CB8AC3E}">
        <p14:creationId xmlns:p14="http://schemas.microsoft.com/office/powerpoint/2010/main" val="38998950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 Τροπικισμός κυριάρχησαν στην τρίτη φάση του Cinema Novo</a:t>
            </a:r>
          </a:p>
          <a:p>
            <a:r>
              <a:rPr lang="el-GR" dirty="0" smtClean="0"/>
              <a:t>Μετά το δεύτερο πραξικόπημα το 1968, το κατασταλτικό καθεστώς εισήγαγε αυστηρή λογοκρισία και έτσι όσοι κινηματογραφιστές δεν εγκατέλειψαν τη χώρα, αναγκάστηκαν να χρησιμοποιήσουν την  ειρωνεία και την αλληγορία</a:t>
            </a:r>
            <a:endParaRPr lang="el-GR" dirty="0"/>
          </a:p>
        </p:txBody>
      </p:sp>
    </p:spTree>
    <p:extLst>
      <p:ext uri="{BB962C8B-B14F-4D97-AF65-F5344CB8AC3E}">
        <p14:creationId xmlns:p14="http://schemas.microsoft.com/office/powerpoint/2010/main" val="28046986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Οι Rocha, Guerra και Diegues βρήκαν καταφύγιο στην εξορία ενώ ο Rocha με την ταινία «Αntonio Das Mortes» (1969) σηματοδότησε ουσιαστικά το τέλος του Νέου Κινηματογράφου της Βραζιλίας</a:t>
            </a:r>
            <a:endParaRPr lang="el-GR" dirty="0"/>
          </a:p>
        </p:txBody>
      </p:sp>
    </p:spTree>
    <p:extLst>
      <p:ext uri="{BB962C8B-B14F-4D97-AF65-F5344CB8AC3E}">
        <p14:creationId xmlns:p14="http://schemas.microsoft.com/office/powerpoint/2010/main" val="28428971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Αξιόλογες ταινίες των επόμενων χρόνων είναι: </a:t>
            </a:r>
            <a:r>
              <a:rPr lang="en-US" dirty="0" smtClean="0"/>
              <a:t>Dona Flor and Her Two Husbands, 1976 </a:t>
            </a:r>
            <a:r>
              <a:rPr lang="el-GR" dirty="0" smtClean="0"/>
              <a:t>του </a:t>
            </a:r>
            <a:r>
              <a:rPr lang="en-US" dirty="0" smtClean="0"/>
              <a:t>Bruno Barreto,  Mar de Rosas (Sea of Roses, 1977) </a:t>
            </a:r>
            <a:r>
              <a:rPr lang="el-GR" dirty="0" smtClean="0"/>
              <a:t>της </a:t>
            </a:r>
            <a:r>
              <a:rPr lang="en-US" dirty="0" smtClean="0"/>
              <a:t>Ana Carolina, </a:t>
            </a:r>
            <a:r>
              <a:rPr lang="el-GR" dirty="0" smtClean="0"/>
              <a:t>και το πρόσφατο </a:t>
            </a:r>
            <a:r>
              <a:rPr lang="en-US" dirty="0" smtClean="0"/>
              <a:t>Cinema Novo (2017), </a:t>
            </a:r>
            <a:r>
              <a:rPr lang="el-GR" dirty="0" smtClean="0"/>
              <a:t>ντοκιμαντέρ που σκηνοθέτησε ο Ερίκ Ρόσα, γιος του θρυλικού πρωτεργάτη του κινήματος, Γκλάουμπερ Ρόσα</a:t>
            </a:r>
            <a:endParaRPr lang="el-GR" dirty="0"/>
          </a:p>
        </p:txBody>
      </p:sp>
    </p:spTree>
    <p:extLst>
      <p:ext uri="{BB962C8B-B14F-4D97-AF65-F5344CB8AC3E}">
        <p14:creationId xmlns:p14="http://schemas.microsoft.com/office/powerpoint/2010/main" val="1800984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Τα κύρια κινηματογραφικά κέντρα της είναι η Βραζιλία, η Αργεντινή και το Μεξικό ενώ οι δύο θα λέγαμε σημαντικότεροι σταθμοί της είναι οι δεκαετίες του ’60 και του ’70</a:t>
            </a:r>
            <a:endParaRPr lang="el-GR" dirty="0"/>
          </a:p>
        </p:txBody>
      </p:sp>
    </p:spTree>
    <p:extLst>
      <p:ext uri="{BB962C8B-B14F-4D97-AF65-F5344CB8AC3E}">
        <p14:creationId xmlns:p14="http://schemas.microsoft.com/office/powerpoint/2010/main" val="4175946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το </a:t>
            </a:r>
            <a:r>
              <a:rPr lang="el-GR" dirty="0" err="1" smtClean="0"/>
              <a:t>Cinema</a:t>
            </a:r>
            <a:r>
              <a:rPr lang="el-GR" dirty="0" smtClean="0"/>
              <a:t> Novo (Nέος Κινηματογράφος) και το ξεπέρασμά του θα λέγαμε, ο Τρίτος Κινηματογράφος με κύριους και επιφανέστερους εκφραστές τον Βραζιλιάνο Γκλάουμπερ Ρόσα, τους Αργεντίνους Φερνάντο Σολάνας και Οκτάβιο Τζετίνο και τον Κουβανό Χούλιο Γκαρσία Εσπινόσα</a:t>
            </a:r>
            <a:endParaRPr lang="el-GR" dirty="0"/>
          </a:p>
        </p:txBody>
      </p:sp>
    </p:spTree>
    <p:extLst>
      <p:ext uri="{BB962C8B-B14F-4D97-AF65-F5344CB8AC3E}">
        <p14:creationId xmlns:p14="http://schemas.microsoft.com/office/powerpoint/2010/main" val="1469899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ΒΡΑΖΙΛΙΑ</a:t>
            </a:r>
            <a:endParaRPr lang="el-GR" dirty="0"/>
          </a:p>
        </p:txBody>
      </p:sp>
      <p:sp>
        <p:nvSpPr>
          <p:cNvPr id="3" name="Content Placeholder 2"/>
          <p:cNvSpPr>
            <a:spLocks noGrp="1"/>
          </p:cNvSpPr>
          <p:nvPr>
            <p:ph idx="1"/>
          </p:nvPr>
        </p:nvSpPr>
        <p:spPr/>
        <p:txBody>
          <a:bodyPr/>
          <a:lstStyle/>
          <a:p>
            <a:r>
              <a:rPr lang="el-GR" dirty="0" smtClean="0"/>
              <a:t>Η μεγαλύτερη λατινοαμερικανική χώρα, τόσο σε γεωγραφικό μέγεθος όσο και σε πληθυσμό, μακράν, η Βραζιλία είναι επίσης το σπίτι ενός σημαντικού εθνικού κινηματογράφου, ο οποίος είχε λάβει λιγότερη αναγνώριση στη Βόρεια Αμερική και σε άλλα μέρη του κόσμου από ό, τι άξιζε</a:t>
            </a:r>
            <a:endParaRPr lang="el-GR" dirty="0"/>
          </a:p>
        </p:txBody>
      </p:sp>
    </p:spTree>
    <p:extLst>
      <p:ext uri="{BB962C8B-B14F-4D97-AF65-F5344CB8AC3E}">
        <p14:creationId xmlns:p14="http://schemas.microsoft.com/office/powerpoint/2010/main" val="2457447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20000"/>
          </a:bodyPr>
          <a:lstStyle/>
          <a:p>
            <a:r>
              <a:rPr lang="el-GR" dirty="0" smtClean="0"/>
              <a:t>Μέχρι τη διεθνή επιτυχία του </a:t>
            </a:r>
            <a:r>
              <a:rPr lang="el-GR" dirty="0" err="1" smtClean="0"/>
              <a:t>road</a:t>
            </a:r>
            <a:r>
              <a:rPr lang="el-GR" dirty="0" smtClean="0"/>
              <a:t> </a:t>
            </a:r>
            <a:r>
              <a:rPr lang="el-GR" dirty="0" err="1" smtClean="0"/>
              <a:t>movie</a:t>
            </a:r>
            <a:r>
              <a:rPr lang="el-GR" dirty="0" smtClean="0"/>
              <a:t> στα βάθη της Βραζιλίας </a:t>
            </a:r>
            <a:r>
              <a:rPr lang="el-GR" dirty="0" err="1" smtClean="0"/>
              <a:t>Central</a:t>
            </a:r>
            <a:r>
              <a:rPr lang="el-GR" dirty="0" smtClean="0"/>
              <a:t> </a:t>
            </a:r>
            <a:r>
              <a:rPr lang="el-GR" dirty="0" err="1" smtClean="0"/>
              <a:t>do</a:t>
            </a:r>
            <a:r>
              <a:rPr lang="el-GR" dirty="0" smtClean="0"/>
              <a:t> </a:t>
            </a:r>
            <a:r>
              <a:rPr lang="el-GR" dirty="0" err="1" smtClean="0"/>
              <a:t>Brasil</a:t>
            </a:r>
            <a:r>
              <a:rPr lang="el-GR" dirty="0" smtClean="0"/>
              <a:t> (Κεντρικός Σταθμός, σκηνοθεσία </a:t>
            </a:r>
            <a:r>
              <a:rPr lang="el-GR" dirty="0" err="1" smtClean="0"/>
              <a:t>Walter</a:t>
            </a:r>
            <a:r>
              <a:rPr lang="el-GR" dirty="0" smtClean="0"/>
              <a:t> </a:t>
            </a:r>
            <a:r>
              <a:rPr lang="el-GR" dirty="0" err="1" smtClean="0"/>
              <a:t>Salles</a:t>
            </a:r>
            <a:r>
              <a:rPr lang="el-GR" dirty="0" smtClean="0"/>
              <a:t>, 1998) και την ταινία των Κάτια </a:t>
            </a:r>
            <a:r>
              <a:rPr lang="el-GR" dirty="0" err="1" smtClean="0"/>
              <a:t>Λούντ</a:t>
            </a:r>
            <a:r>
              <a:rPr lang="el-GR" dirty="0" smtClean="0"/>
              <a:t> και Φερνάντο </a:t>
            </a:r>
            <a:r>
              <a:rPr lang="el-GR" dirty="0" err="1" smtClean="0"/>
              <a:t>Μειρέγιες</a:t>
            </a:r>
            <a:r>
              <a:rPr lang="el-GR" dirty="0" smtClean="0"/>
              <a:t> (Η Πόλη του Θεού, 2002) που αποτελεί μια διεισδυτική και ρεαλιστική ματιά στις φαβέλες, τις γνωστές παραγκουπόλεις έξω από τη χλιδή του κεντρικού Ρίο ντε Τζανέιρο, εκεί όπου η εγκληματικότητα και τα ναρκωτικά κυριαρχούν, Μία από τις πιο επιτυχημένες ταινίες του νέου ρεύματος του Βραζιλιάνικου κινηματογράφου</a:t>
            </a:r>
            <a:endParaRPr lang="el-GR" dirty="0"/>
          </a:p>
        </p:txBody>
      </p:sp>
    </p:spTree>
    <p:extLst>
      <p:ext uri="{BB962C8B-B14F-4D97-AF65-F5344CB8AC3E}">
        <p14:creationId xmlns:p14="http://schemas.microsoft.com/office/powerpoint/2010/main" val="2993711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Μέχρι το 1960 η παραγωγή στην Βραζιλία κυριαρχήθηκε σε γενικές γραμμές από το Χόλυγουντ ενώ η γηγενής τάση που κυριαρχούσε στις πρώτες δεκαετίες του 20ου αιώνα ήταν η </a:t>
            </a:r>
            <a:r>
              <a:rPr lang="el-GR" b="1" dirty="0" smtClean="0"/>
              <a:t>«chanchada», </a:t>
            </a:r>
            <a:r>
              <a:rPr lang="el-GR" dirty="0" smtClean="0"/>
              <a:t>μια μουσική κωμωδία-μίξη των χολιγουντιανών μιούζικαλ και του βραζιλιάνικου κωμικού θεάτρου και καρναβαλιού που ανέδειξαν την </a:t>
            </a:r>
            <a:r>
              <a:rPr lang="el-GR" b="1" dirty="0" smtClean="0"/>
              <a:t>Carmen Miranda</a:t>
            </a:r>
            <a:r>
              <a:rPr lang="el-GR" dirty="0" smtClean="0"/>
              <a:t> σε σταρ του είδους</a:t>
            </a:r>
            <a:endParaRPr lang="el-GR" dirty="0"/>
          </a:p>
        </p:txBody>
      </p:sp>
    </p:spTree>
    <p:extLst>
      <p:ext uri="{BB962C8B-B14F-4D97-AF65-F5344CB8AC3E}">
        <p14:creationId xmlns:p14="http://schemas.microsoft.com/office/powerpoint/2010/main" val="2474031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smtClean="0"/>
              <a:t>O A. </a:t>
            </a:r>
            <a:r>
              <a:rPr lang="el-GR" dirty="0" err="1" smtClean="0"/>
              <a:t>Cavalcanti</a:t>
            </a:r>
            <a:r>
              <a:rPr lang="el-GR" dirty="0" smtClean="0"/>
              <a:t>, o πιο πετυχημένος σκηνοθέτης πριν το Cinema Novo, γύρισε το 1953 την ταινία O Canto do Mar (Song of the Sea, 1953), που με τον «ρεαλισμό» της προανήγγειλε τη μεγάλη περίοδο του βραζιλιάνικου σινεμά, το Cinema Novo, τον Νέο Κινηματογράφο που το 1960 άλλαξε τα πάντα</a:t>
            </a:r>
            <a:endParaRPr lang="el-GR" dirty="0"/>
          </a:p>
        </p:txBody>
      </p:sp>
    </p:spTree>
    <p:extLst>
      <p:ext uri="{BB962C8B-B14F-4D97-AF65-F5344CB8AC3E}">
        <p14:creationId xmlns:p14="http://schemas.microsoft.com/office/powerpoint/2010/main" val="1670113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TotalTime>
  <Words>1266</Words>
  <Application>Microsoft Office PowerPoint</Application>
  <PresentationFormat>On-screen Show (4:3)</PresentationFormat>
  <Paragraphs>40</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ΙΣΤΟΡΙΑ ΚΙΝΗΜΑΤΟΓΡΑΦΟΥ</vt:lpstr>
      <vt:lpstr>PowerPoint Presentation</vt:lpstr>
      <vt:lpstr>PowerPoint Presentation</vt:lpstr>
      <vt:lpstr>PowerPoint Presentation</vt:lpstr>
      <vt:lpstr>PowerPoint Presentation</vt:lpstr>
      <vt:lpstr>ΒΡΑΖΙΛΙΑ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ΠΡΩΤΗ ΠΕΡΙΟΔΟΣ 1960-1964</vt:lpstr>
      <vt:lpstr>PowerPoint Presentation</vt:lpstr>
      <vt:lpstr>PowerPoint Presentation</vt:lpstr>
      <vt:lpstr>PowerPoint Presentation</vt:lpstr>
      <vt:lpstr>PowerPoint Presentation</vt:lpstr>
      <vt:lpstr>ΔΕΥΤΕΡΗ ΠΕΡΙΟΔΟΣ 1964-1968</vt:lpstr>
      <vt:lpstr>PowerPoint Presentation</vt:lpstr>
      <vt:lpstr>PowerPoint Presentation</vt:lpstr>
      <vt:lpstr>ΤΡΙΤΗ ΠΕΡΙΟΔΟΣ 1968-1972</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ΙΣΤΟΡΙΑ ΚΙΝΗΜΑΤΟΓΡΑΦΟΥ</dc:title>
  <dc:creator>Lars</dc:creator>
  <cp:lastModifiedBy>Lars</cp:lastModifiedBy>
  <cp:revision>37</cp:revision>
  <dcterms:created xsi:type="dcterms:W3CDTF">2019-05-06T06:48:50Z</dcterms:created>
  <dcterms:modified xsi:type="dcterms:W3CDTF">2019-05-06T09:44:41Z</dcterms:modified>
</cp:coreProperties>
</file>