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3" r:id="rId4"/>
    <p:sldId id="304" r:id="rId5"/>
    <p:sldId id="258" r:id="rId6"/>
    <p:sldId id="259" r:id="rId7"/>
    <p:sldId id="260" r:id="rId8"/>
    <p:sldId id="261" r:id="rId9"/>
    <p:sldId id="262" r:id="rId10"/>
    <p:sldId id="263" r:id="rId11"/>
    <p:sldId id="264" r:id="rId12"/>
    <p:sldId id="265" r:id="rId13"/>
    <p:sldId id="30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26EA990E-8963-498B-AD7C-34941AE4E371}" type="datetimeFigureOut">
              <a:rPr lang="el-GR" smtClean="0"/>
              <a:t>7/4/2019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3505984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6EA990E-8963-498B-AD7C-34941AE4E371}" type="datetimeFigureOut">
              <a:rPr lang="el-GR" smtClean="0"/>
              <a:t>7/4/2019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4013712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6EA990E-8963-498B-AD7C-34941AE4E371}" type="datetimeFigureOut">
              <a:rPr lang="el-GR" smtClean="0"/>
              <a:t>7/4/2019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41736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6EA990E-8963-498B-AD7C-34941AE4E371}" type="datetimeFigureOut">
              <a:rPr lang="el-GR" smtClean="0"/>
              <a:t>7/4/2019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81841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EA990E-8963-498B-AD7C-34941AE4E371}" type="datetimeFigureOut">
              <a:rPr lang="el-GR" smtClean="0"/>
              <a:t>7/4/2019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1403541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26EA990E-8963-498B-AD7C-34941AE4E371}" type="datetimeFigureOut">
              <a:rPr lang="el-GR" smtClean="0"/>
              <a:t>7/4/2019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3536101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26EA990E-8963-498B-AD7C-34941AE4E371}" type="datetimeFigureOut">
              <a:rPr lang="el-GR" smtClean="0"/>
              <a:t>7/4/2019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2500536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26EA990E-8963-498B-AD7C-34941AE4E371}" type="datetimeFigureOut">
              <a:rPr lang="el-GR" smtClean="0"/>
              <a:t>7/4/2019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121692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A990E-8963-498B-AD7C-34941AE4E371}" type="datetimeFigureOut">
              <a:rPr lang="el-GR" smtClean="0"/>
              <a:t>7/4/2019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474041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A990E-8963-498B-AD7C-34941AE4E371}" type="datetimeFigureOut">
              <a:rPr lang="el-GR" smtClean="0"/>
              <a:t>7/4/2019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382170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A990E-8963-498B-AD7C-34941AE4E371}" type="datetimeFigureOut">
              <a:rPr lang="el-GR" smtClean="0"/>
              <a:t>7/4/2019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C495820-5852-4010-8B6B-BA71CA8DD140}" type="slidenum">
              <a:rPr lang="el-GR" smtClean="0"/>
              <a:t>‹#›</a:t>
            </a:fld>
            <a:endParaRPr lang="el-GR"/>
          </a:p>
        </p:txBody>
      </p:sp>
    </p:spTree>
    <p:extLst>
      <p:ext uri="{BB962C8B-B14F-4D97-AF65-F5344CB8AC3E}">
        <p14:creationId xmlns:p14="http://schemas.microsoft.com/office/powerpoint/2010/main" val="1545172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EA990E-8963-498B-AD7C-34941AE4E371}" type="datetimeFigureOut">
              <a:rPr lang="el-GR" smtClean="0"/>
              <a:t>7/4/2019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495820-5852-4010-8B6B-BA71CA8DD140}" type="slidenum">
              <a:rPr lang="el-GR" smtClean="0"/>
              <a:t>‹#›</a:t>
            </a:fld>
            <a:endParaRPr lang="el-GR"/>
          </a:p>
        </p:txBody>
      </p:sp>
    </p:spTree>
    <p:extLst>
      <p:ext uri="{BB962C8B-B14F-4D97-AF65-F5344CB8AC3E}">
        <p14:creationId xmlns:p14="http://schemas.microsoft.com/office/powerpoint/2010/main" val="216234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a:t>
            </a:r>
            <a:endParaRPr lang="el-GR" dirty="0"/>
          </a:p>
        </p:txBody>
      </p:sp>
      <p:sp>
        <p:nvSpPr>
          <p:cNvPr id="3" name="Subtitle 2"/>
          <p:cNvSpPr>
            <a:spLocks noGrp="1"/>
          </p:cNvSpPr>
          <p:nvPr>
            <p:ph type="subTitle" idx="1"/>
          </p:nvPr>
        </p:nvSpPr>
        <p:spPr/>
        <p:txBody>
          <a:bodyPr/>
          <a:lstStyle/>
          <a:p>
            <a:r>
              <a:rPr lang="el-GR" dirty="0" smtClean="0"/>
              <a:t>ΕΛΛΗΝΙΚΟΣ ΚΙΝΗΜΑΤΟΓΡΑΦΟΣ</a:t>
            </a:r>
            <a:endParaRPr lang="el-GR" dirty="0"/>
          </a:p>
        </p:txBody>
      </p:sp>
    </p:spTree>
    <p:extLst>
      <p:ext uri="{BB962C8B-B14F-4D97-AF65-F5344CB8AC3E}">
        <p14:creationId xmlns:p14="http://schemas.microsoft.com/office/powerpoint/2010/main" val="2422905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Στην διάρκεια του Α΄ Παγκοσμίου Πολέμου η κινηματογραφική παραγωγή δεν αναστέλλεται εντελώς αλλά περιορίζεται στα πολεμικά επίκαιρα</a:t>
            </a:r>
            <a:endParaRPr lang="el-GR" dirty="0"/>
          </a:p>
        </p:txBody>
      </p:sp>
    </p:spTree>
    <p:extLst>
      <p:ext uri="{BB962C8B-B14F-4D97-AF65-F5344CB8AC3E}">
        <p14:creationId xmlns:p14="http://schemas.microsoft.com/office/powerpoint/2010/main" val="233175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Παρά της αντιξοότητες του πολέμου αναδεικνύονται σημαντικοί έλληνες σκηνοθέτες (Γεώργιος Προκοπίου, Δημήτρης Γαζιάδης κ.α.) που γυρίζουν με πολύ ψυχή και με λίγα πρωτόγονα μέσα, σκηνές από το μέτωπο και αργότερα την Μικρασιατική καταστροφή</a:t>
            </a:r>
            <a:endParaRPr lang="el-GR" dirty="0"/>
          </a:p>
        </p:txBody>
      </p:sp>
    </p:spTree>
    <p:extLst>
      <p:ext uri="{BB962C8B-B14F-4D97-AF65-F5344CB8AC3E}">
        <p14:creationId xmlns:p14="http://schemas.microsoft.com/office/powerpoint/2010/main" val="2139781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Η πρώτη μεγάλη εμπορική επιτυχία έρχεται το 1920 με το φιλμ "Ο Βιλλάρ στα γυναικεία λουτρά του Φαλήρου", στο οποίο είναι σκηνοθέτης, σεναριογράφος και πρωταγωνιστής ο κωμικός ηθοποιός Βιλλάρ - ψευδώνυμο του κρητικής καταγωγής Νικολάου Σφακιανάκη</a:t>
            </a:r>
            <a:endParaRPr lang="el-GR" dirty="0"/>
          </a:p>
        </p:txBody>
      </p:sp>
    </p:spTree>
    <p:extLst>
      <p:ext uri="{BB962C8B-B14F-4D97-AF65-F5344CB8AC3E}">
        <p14:creationId xmlns:p14="http://schemas.microsoft.com/office/powerpoint/2010/main" val="3480844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784" y="496741"/>
            <a:ext cx="3960440" cy="5973122"/>
          </a:xfrm>
          <a:prstGeom prst="rect">
            <a:avLst/>
          </a:prstGeom>
        </p:spPr>
      </p:pic>
    </p:spTree>
    <p:extLst>
      <p:ext uri="{BB962C8B-B14F-4D97-AF65-F5344CB8AC3E}">
        <p14:creationId xmlns:p14="http://schemas.microsoft.com/office/powerpoint/2010/main" val="2391201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Ο πιο διάσημος κινηματογραφικός αστέρας στα χρόνια του 20 είναι ο Μιχαήλ Μιχαήλ του Μιχαήλ που γνώρισε κι αυτός μια πρόσκαιρη δόξα</a:t>
            </a:r>
          </a:p>
          <a:p>
            <a:r>
              <a:rPr lang="el-GR" dirty="0" smtClean="0"/>
              <a:t>Αξιοσημείωτες είναι οι προσπάθειες του Αχιλλέα Μαδρά που γυρίζει τον "Μάγο της Αθήνας" και τη "Μαρία Πενταγιώτισσα"</a:t>
            </a:r>
            <a:endParaRPr lang="el-GR" dirty="0"/>
          </a:p>
        </p:txBody>
      </p:sp>
    </p:spTree>
    <p:extLst>
      <p:ext uri="{BB962C8B-B14F-4D97-AF65-F5344CB8AC3E}">
        <p14:creationId xmlns:p14="http://schemas.microsoft.com/office/powerpoint/2010/main" val="1283203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Την χρονική περίοδο 1928- 1931 μεγαλουργεί η κινηματογραφική επιχείρηση "Νταγκ- Φιλμ" που λειτουργούσε ήδη από το 1918 και ασχολήθηκε με ιστορικές ταινίες και την κινηματογράφηση λογοτεχνικών έργων</a:t>
            </a:r>
            <a:endParaRPr lang="el-GR" dirty="0"/>
          </a:p>
        </p:txBody>
      </p:sp>
    </p:spTree>
    <p:extLst>
      <p:ext uri="{BB962C8B-B14F-4D97-AF65-F5344CB8AC3E}">
        <p14:creationId xmlns:p14="http://schemas.microsoft.com/office/powerpoint/2010/main" val="159321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 Ξεχωρίζουν οι ταινίες "Δάφνις και Χλόη" (1931 σε σκηνοθεσία Ο. Λάσκου), "Έρως και κύματα" (1928 σε σκηνοθεσία Δ. Γαζιάδη)</a:t>
            </a:r>
          </a:p>
          <a:p>
            <a:r>
              <a:rPr lang="el-GR" dirty="0" smtClean="0"/>
              <a:t>Από αυτή την εποχή αρχίζει μια σοβαρότερη προσπάθεια οργάνωσης και συστηματοποίησης της κινηματογραφικής παραγωγής που όμως θα διακοπεί βίαια από τον πόλεμο</a:t>
            </a:r>
            <a:endParaRPr lang="el-GR" dirty="0"/>
          </a:p>
        </p:txBody>
      </p:sp>
    </p:spTree>
    <p:extLst>
      <p:ext uri="{BB962C8B-B14F-4D97-AF65-F5344CB8AC3E}">
        <p14:creationId xmlns:p14="http://schemas.microsoft.com/office/powerpoint/2010/main" val="3916531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Το 1932 παίζεται στους κινηματογράφους η πρώτη ομιλούσα ταινία ο Αγαπητικός της Βοσκοπούλας, της "Ολύμπια Φιλμ" σε σκηνοθεσία Δ. Τσακίρη</a:t>
            </a:r>
          </a:p>
          <a:p>
            <a:endParaRPr lang="el-GR"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3573016"/>
            <a:ext cx="3420417" cy="2986078"/>
          </a:xfrm>
          <a:prstGeom prst="rect">
            <a:avLst/>
          </a:prstGeom>
        </p:spPr>
      </p:pic>
    </p:spTree>
    <p:extLst>
      <p:ext uri="{BB962C8B-B14F-4D97-AF65-F5344CB8AC3E}">
        <p14:creationId xmlns:p14="http://schemas.microsoft.com/office/powerpoint/2010/main" val="891110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Απάχηδες των Αθηνών" που είναι μια μεταφορά της οπερέτας του Νίκου Χατζηαποστόλου, θεωρείται μια από τις πιο αξιόλογες προσπάθειες του ομιλούντα κινηματογράφου και η προβολή της συνοδεύεται από τα τραγούδια του έργου και κάποιους ήχους γραμμένους σε ένα γραμμόφωνο που κρύβεται πίσω από την οθόνη</a:t>
            </a:r>
          </a:p>
          <a:p>
            <a:endParaRPr lang="el-GR" dirty="0"/>
          </a:p>
        </p:txBody>
      </p:sp>
    </p:spTree>
    <p:extLst>
      <p:ext uri="{BB962C8B-B14F-4D97-AF65-F5344CB8AC3E}">
        <p14:creationId xmlns:p14="http://schemas.microsoft.com/office/powerpoint/2010/main" val="2860829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Φιλοποίμην Φίνος εμφανίζεται στο προσκήνιο της Ελληνικής παραγωγής ιδρύοντας μαζί με συνεταίρους το 1939 στο Καλαμάκι τα "Ελληνικά Κινηματογραφικά Στούντιο" και γυρίζει την πρώτη του ταινία σαν παραγωγός, αλλά και σκηνοθέτης, "Το τραγούδι του χωρισμού", που είναι η πρώτη και η τελευταία που σκηνοθετεί</a:t>
            </a:r>
            <a:endParaRPr lang="el-GR" dirty="0"/>
          </a:p>
        </p:txBody>
      </p:sp>
    </p:spTree>
    <p:extLst>
      <p:ext uri="{BB962C8B-B14F-4D97-AF65-F5344CB8AC3E}">
        <p14:creationId xmlns:p14="http://schemas.microsoft.com/office/powerpoint/2010/main" val="472230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ΑΡΧΗ</a:t>
            </a:r>
            <a:endParaRPr lang="el-GR" dirty="0"/>
          </a:p>
        </p:txBody>
      </p:sp>
      <p:sp>
        <p:nvSpPr>
          <p:cNvPr id="3" name="Content Placeholder 2"/>
          <p:cNvSpPr>
            <a:spLocks noGrp="1"/>
          </p:cNvSpPr>
          <p:nvPr>
            <p:ph idx="1"/>
          </p:nvPr>
        </p:nvSpPr>
        <p:spPr/>
        <p:txBody>
          <a:bodyPr/>
          <a:lstStyle/>
          <a:p>
            <a:r>
              <a:rPr lang="el-GR" dirty="0" smtClean="0"/>
              <a:t>Οι αθηναίοι πρωτοβλέπουν κινηματογράφο το 1897. Η προβολή της κινούμενης εικόνας προκαλεί ζωηρές αντιδράσεις και το καινούργιο θέαμα γίνεται μόνιμο θέμα συζήτησης και αιτία πολλών δημοσιεύσεων</a:t>
            </a:r>
            <a:endParaRPr lang="el-GR" dirty="0"/>
          </a:p>
        </p:txBody>
      </p:sp>
    </p:spTree>
    <p:extLst>
      <p:ext uri="{BB962C8B-B14F-4D97-AF65-F5344CB8AC3E}">
        <p14:creationId xmlns:p14="http://schemas.microsoft.com/office/powerpoint/2010/main" val="594568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Μέσα στα δύσκολα χρόνια της Κατοχής που ακολουθεί, ο Φίνος ιδρύει τη "Φίνος Φιλμ" (1942) που έμελλε να σφραγίσει την ιστορία του Ελληνικού κινηματογράφου</a:t>
            </a: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3933056"/>
            <a:ext cx="2333625" cy="1952625"/>
          </a:xfrm>
          <a:prstGeom prst="rect">
            <a:avLst/>
          </a:prstGeom>
        </p:spPr>
      </p:pic>
    </p:spTree>
    <p:extLst>
      <p:ext uri="{BB962C8B-B14F-4D97-AF65-F5344CB8AC3E}">
        <p14:creationId xmlns:p14="http://schemas.microsoft.com/office/powerpoint/2010/main" val="2102052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Μέσα στην κατοχή γυρίζονται δύο σημαντικές ταινίες, Η φωνή της καρδιάς (1943, σε σκηνοθεσία Δ. Ιωαννόπουλου) και Χειροκροτήματα (1944, σε σκηνοθεσία Γ. Τζαβέλα)</a:t>
            </a:r>
            <a:endParaRPr lang="el-GR" dirty="0"/>
          </a:p>
        </p:txBody>
      </p:sp>
    </p:spTree>
    <p:extLst>
      <p:ext uri="{BB962C8B-B14F-4D97-AF65-F5344CB8AC3E}">
        <p14:creationId xmlns:p14="http://schemas.microsoft.com/office/powerpoint/2010/main" val="2895015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Και στις δύο εμφανίζεται στην πρώτη του κινηματογραφική εμφάνιση ο νεαρός πρωταγωνιστής του θεάτρου Δημήτρης Χορν προκαλώντας αίσθηση</a:t>
            </a: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3789040"/>
            <a:ext cx="3744416" cy="2658535"/>
          </a:xfrm>
          <a:prstGeom prst="rect">
            <a:avLst/>
          </a:prstGeom>
        </p:spPr>
      </p:pic>
    </p:spTree>
    <p:extLst>
      <p:ext uri="{BB962C8B-B14F-4D97-AF65-F5344CB8AC3E}">
        <p14:creationId xmlns:p14="http://schemas.microsoft.com/office/powerpoint/2010/main" val="1215731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Στην ουσία αυτές οι δύο ταινίες είναι που εγκαινιάζουν μια νέα πολύ δημιουργική περίοδο για το ελληνικό σινεμά. Τα “Χειροκροτήματα” αναγγέλλουν το μεγάλο σκηνοθετικό ταλέντο του Τζαβέλλα που για την επόμενη εικοσαετία γυρνάει μερικές από τις καλύτερες ταινίες του ελληνικού σινεμά</a:t>
            </a:r>
            <a:endParaRPr lang="el-GR" dirty="0"/>
          </a:p>
        </p:txBody>
      </p:sp>
    </p:spTree>
    <p:extLst>
      <p:ext uri="{BB962C8B-B14F-4D97-AF65-F5344CB8AC3E}">
        <p14:creationId xmlns:p14="http://schemas.microsoft.com/office/powerpoint/2010/main" val="175075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1640" y="1436039"/>
            <a:ext cx="5976664" cy="4476729"/>
          </a:xfrm>
        </p:spPr>
      </p:pic>
    </p:spTree>
    <p:extLst>
      <p:ext uri="{BB962C8B-B14F-4D97-AF65-F5344CB8AC3E}">
        <p14:creationId xmlns:p14="http://schemas.microsoft.com/office/powerpoint/2010/main" val="2586642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1944 η μεγάλη μας τραγωδός Κατίνα Παξινού, τιμάται με το Όσκαρ Β΄ γυναικείου ρόλου για την ερμηνεία της στην ταινία "Για ποιόν χτυπάει η καμπάνα«</a:t>
            </a:r>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4075351"/>
            <a:ext cx="3533006" cy="1755393"/>
          </a:xfrm>
          <a:prstGeom prst="rect">
            <a:avLst/>
          </a:prstGeom>
        </p:spPr>
      </p:pic>
    </p:spTree>
    <p:extLst>
      <p:ext uri="{BB962C8B-B14F-4D97-AF65-F5344CB8AC3E}">
        <p14:creationId xmlns:p14="http://schemas.microsoft.com/office/powerpoint/2010/main" val="7150643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Δεύτερος </a:t>
            </a:r>
            <a:r>
              <a:rPr lang="el-GR" dirty="0"/>
              <a:t>Π</a:t>
            </a:r>
            <a:r>
              <a:rPr lang="el-GR" dirty="0" smtClean="0"/>
              <a:t>αγκόσμιος </a:t>
            </a:r>
            <a:r>
              <a:rPr lang="el-GR" dirty="0"/>
              <a:t>Π</a:t>
            </a:r>
            <a:r>
              <a:rPr lang="el-GR" dirty="0" smtClean="0"/>
              <a:t>όλεμος τελειώνει το 1945, αλλά όχι για τους Έλληνες</a:t>
            </a:r>
          </a:p>
          <a:p>
            <a:r>
              <a:rPr lang="el-GR" dirty="0" smtClean="0"/>
              <a:t>Στην ταραγμένη εποχή που ακολουθεί από τα Δεκεμβριανά μέχρι το τέλος του εμφύλιου, οι ταινίες που γυρίζονται είναι πολύ λίγες</a:t>
            </a:r>
            <a:endParaRPr lang="el-GR" dirty="0"/>
          </a:p>
        </p:txBody>
      </p:sp>
    </p:spTree>
    <p:extLst>
      <p:ext uri="{BB962C8B-B14F-4D97-AF65-F5344CB8AC3E}">
        <p14:creationId xmlns:p14="http://schemas.microsoft.com/office/powerpoint/2010/main" val="787743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Πολλοί καλλιτέχνες ταλαιπωρούνται με διώξεις, κυνηγητά και εξορίες</a:t>
            </a:r>
          </a:p>
          <a:p>
            <a:r>
              <a:rPr lang="el-GR" dirty="0" smtClean="0"/>
              <a:t>Κανονική κινηματογραφική παραγωγή ξεκινάει τη δεκαετία του 50</a:t>
            </a:r>
          </a:p>
          <a:p>
            <a:r>
              <a:rPr lang="el-GR" dirty="0" smtClean="0"/>
              <a:t>Ξεχωρίζει μόνο η ταινία «Οι Γερμανοί Ξανάρχονται» (1948)</a:t>
            </a:r>
            <a:endParaRPr lang="el-GR" dirty="0"/>
          </a:p>
        </p:txBody>
      </p:sp>
    </p:spTree>
    <p:extLst>
      <p:ext uri="{BB962C8B-B14F-4D97-AF65-F5344CB8AC3E}">
        <p14:creationId xmlns:p14="http://schemas.microsoft.com/office/powerpoint/2010/main" val="2139824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κινηματογράφος τη δεκαετία του 50΄ χαράζει μια σταθερά ανοδική πορεία και τραβάει το ενδιαφέρον του κοινού που διψασμένο για ψυχαγωγία γεμίζει τις αίθουσες</a:t>
            </a:r>
            <a:endParaRPr lang="el-GR" dirty="0"/>
          </a:p>
        </p:txBody>
      </p:sp>
    </p:spTree>
    <p:extLst>
      <p:ext uri="{BB962C8B-B14F-4D97-AF65-F5344CB8AC3E}">
        <p14:creationId xmlns:p14="http://schemas.microsoft.com/office/powerpoint/2010/main" val="3707075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Ξεχωριστές ταινίες για το ελληνικό σινεμά που ανέδειξαν νέους δημιουργούς, έχουμε με το ξεκίνημα του 50</a:t>
            </a:r>
          </a:p>
          <a:p>
            <a:r>
              <a:rPr lang="el-GR" b="1" dirty="0" smtClean="0"/>
              <a:t>Πικρό Ψωμί </a:t>
            </a:r>
            <a:r>
              <a:rPr lang="el-GR" dirty="0" smtClean="0"/>
              <a:t>(1951 σε σκηνοθεσία Γ. Γρηγορίου), </a:t>
            </a:r>
            <a:r>
              <a:rPr lang="el-GR" b="1" dirty="0" smtClean="0"/>
              <a:t>Μαγική πόλη, ο Δράκος </a:t>
            </a:r>
            <a:r>
              <a:rPr lang="el-GR" dirty="0" smtClean="0"/>
              <a:t>(1953,1956 σε σκηνοθεσία Ν. Κούνδουρου), η </a:t>
            </a:r>
            <a:r>
              <a:rPr lang="el-GR" b="1" dirty="0" smtClean="0"/>
              <a:t>Στέλλα, Το κορίτσι με τα μαύρα </a:t>
            </a:r>
            <a:r>
              <a:rPr lang="el-GR" dirty="0" smtClean="0"/>
              <a:t>(1955,1956 σκηνοθεσία Μ. Κακογιάννη), </a:t>
            </a:r>
            <a:r>
              <a:rPr lang="el-GR" b="1" dirty="0" smtClean="0"/>
              <a:t>Η κάλπικη λίρα </a:t>
            </a:r>
            <a:r>
              <a:rPr lang="el-GR" dirty="0" smtClean="0"/>
              <a:t>(1955 σε σκηνοθεσία Γ. Τζαβέλα)</a:t>
            </a:r>
            <a:endParaRPr lang="el-GR" dirty="0"/>
          </a:p>
        </p:txBody>
      </p:sp>
    </p:spTree>
    <p:extLst>
      <p:ext uri="{BB962C8B-B14F-4D97-AF65-F5344CB8AC3E}">
        <p14:creationId xmlns:p14="http://schemas.microsoft.com/office/powerpoint/2010/main" val="908375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l-GR" dirty="0" smtClean="0"/>
              <a:t>Το </a:t>
            </a:r>
            <a:r>
              <a:rPr lang="el-GR" dirty="0"/>
              <a:t>πρωί της 29ης Νοεμβρίου 1896, η Νέα Εφημερίς ενημέρωνε σχετικά τους αναγνώστες της </a:t>
            </a:r>
          </a:p>
        </p:txBody>
      </p:sp>
      <p:sp>
        <p:nvSpPr>
          <p:cNvPr id="3" name="Content Placeholder 2"/>
          <p:cNvSpPr>
            <a:spLocks noGrp="1"/>
          </p:cNvSpPr>
          <p:nvPr>
            <p:ph idx="1"/>
          </p:nvPr>
        </p:nvSpPr>
        <p:spPr/>
        <p:txBody>
          <a:bodyPr/>
          <a:lstStyle/>
          <a:p>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466110"/>
            <a:ext cx="8496944" cy="3296814"/>
          </a:xfrm>
          <a:prstGeom prst="rect">
            <a:avLst/>
          </a:prstGeom>
        </p:spPr>
      </p:pic>
    </p:spTree>
    <p:extLst>
      <p:ext uri="{BB962C8B-B14F-4D97-AF65-F5344CB8AC3E}">
        <p14:creationId xmlns:p14="http://schemas.microsoft.com/office/powerpoint/2010/main" val="40882005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Την ίδια περίοδο ξεκινάει και η κανονική παραγωγή της Φίνος Φιλμ που δημιουργεί και το ελληνικό σταρ σύστεμ</a:t>
            </a:r>
          </a:p>
          <a:p>
            <a:r>
              <a:rPr lang="el-GR" dirty="0" smtClean="0"/>
              <a:t>Γυρίζονται φιλμ όλων των ειδών και γίνονται μερικά απίστευτα ρεκόρ εισιτηρίων</a:t>
            </a:r>
            <a:endParaRPr lang="el-GR" dirty="0"/>
          </a:p>
        </p:txBody>
      </p:sp>
    </p:spTree>
    <p:extLst>
      <p:ext uri="{BB962C8B-B14F-4D97-AF65-F5344CB8AC3E}">
        <p14:creationId xmlns:p14="http://schemas.microsoft.com/office/powerpoint/2010/main" val="3668410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Την δεκαετία του 1960, ο ελληνικός κινηματογράφος μπαίνει σε μια περίοδο μεγάλης ακμής</a:t>
            </a:r>
          </a:p>
          <a:p>
            <a:r>
              <a:rPr lang="el-GR" dirty="0" smtClean="0"/>
              <a:t>Δημιουργούνται πολλές εταιρίες παραγωγής που ανεβάζουν τον αριθμό των ταινιών σε μεγάλο αριθμό, συγκρίσιμο με τις διεθνείς παραγωγές</a:t>
            </a:r>
            <a:endParaRPr lang="el-GR" dirty="0"/>
          </a:p>
        </p:txBody>
      </p:sp>
    </p:spTree>
    <p:extLst>
      <p:ext uri="{BB962C8B-B14F-4D97-AF65-F5344CB8AC3E}">
        <p14:creationId xmlns:p14="http://schemas.microsoft.com/office/powerpoint/2010/main" val="2008124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1960 ξεκινάει το φεστιβάλ κινηματογράφου της Θεσσαλονίκης, με σκοπό να αποτελεί ένα ετήσιο πανόραμα του ελληνικού σινεμά και να βραβεύει τους δημιουργούς του</a:t>
            </a:r>
            <a:endParaRPr lang="el-GR" dirty="0"/>
          </a:p>
        </p:txBody>
      </p:sp>
    </p:spTree>
    <p:extLst>
      <p:ext uri="{BB962C8B-B14F-4D97-AF65-F5344CB8AC3E}">
        <p14:creationId xmlns:p14="http://schemas.microsoft.com/office/powerpoint/2010/main" val="1147728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Την ίδια χρονιά η Μελίνα Μερκούρη βραβεύεται για την ερμηνεία της στο "Ποτέ την Κυριακή" του Ντασέν στο φεστιβάλ των Καννών και ο Μάνος Χατζιδάκις παίρνει το Όσκαρ τραγουδιού για τα "Παιδιά του Πειραιά" για την ίδια ταινία</a:t>
            </a:r>
            <a:endParaRPr lang="el-GR" dirty="0"/>
          </a:p>
        </p:txBody>
      </p:sp>
    </p:spTree>
    <p:extLst>
      <p:ext uri="{BB962C8B-B14F-4D97-AF65-F5344CB8AC3E}">
        <p14:creationId xmlns:p14="http://schemas.microsoft.com/office/powerpoint/2010/main" val="4127658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ελληνικός κινηματογράφος ανοίγει τα σύνορα του</a:t>
            </a:r>
          </a:p>
          <a:p>
            <a:r>
              <a:rPr lang="el-GR" dirty="0" smtClean="0"/>
              <a:t>Έλληνες ηθοποιοί γίνονται διεθνείς σταρ</a:t>
            </a:r>
          </a:p>
          <a:p>
            <a:r>
              <a:rPr lang="el-GR" dirty="0" smtClean="0"/>
              <a:t>Πολλές ελληνικές ταινίες βραβεύονται ή είναι υποψήφιες για σημαντικά βραβεία</a:t>
            </a:r>
            <a:endParaRPr lang="el-GR" dirty="0"/>
          </a:p>
        </p:txBody>
      </p:sp>
    </p:spTree>
    <p:extLst>
      <p:ext uri="{BB962C8B-B14F-4D97-AF65-F5344CB8AC3E}">
        <p14:creationId xmlns:p14="http://schemas.microsoft.com/office/powerpoint/2010/main" val="3211975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Έχουμε ανάπτυξη όλων των ειδών σε ελληνοποιημένη μεταφορά (πχ τα μιούζικαλ του Γιάννη Δαλιανίδη)</a:t>
            </a:r>
          </a:p>
          <a:p>
            <a:r>
              <a:rPr lang="el-GR" dirty="0" smtClean="0"/>
              <a:t>Ο Νίκος Κούνδουρος παίρνει την Αργυρή Άρκτο στο φεστιβάλ του Βερολίνου για τη σκηνοθεσία του στις "Μικρές Αφροδίτες", το 1963</a:t>
            </a:r>
          </a:p>
          <a:p>
            <a:r>
              <a:rPr lang="el-GR" dirty="0" smtClean="0"/>
              <a:t>Ο "Αλέξης Ζορμπάς " του Κακογιάννη, παίρνει 3 Όσκαρ </a:t>
            </a:r>
            <a:endParaRPr lang="el-GR" dirty="0"/>
          </a:p>
        </p:txBody>
      </p:sp>
    </p:spTree>
    <p:extLst>
      <p:ext uri="{BB962C8B-B14F-4D97-AF65-F5344CB8AC3E}">
        <p14:creationId xmlns:p14="http://schemas.microsoft.com/office/powerpoint/2010/main" val="8298096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Από το 1965 έχουμε την εμφάνιση αρκετών νέων σκηνοθετών που με μικρού ή μεγάλου μήκους ταινίες δίνουν υπόσχεση για μια λαμπρή πορεία του ελληνικού κινηματογράφου, πιο ώριμου πολιτικά αλλά και με πιο ώριμη καλλιτεχνικά κινηματογραφική γλώσσα</a:t>
            </a:r>
            <a:endParaRPr lang="el-GR" dirty="0"/>
          </a:p>
        </p:txBody>
      </p:sp>
    </p:spTree>
    <p:extLst>
      <p:ext uri="{BB962C8B-B14F-4D97-AF65-F5344CB8AC3E}">
        <p14:creationId xmlns:p14="http://schemas.microsoft.com/office/powerpoint/2010/main" val="24525341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Όμως η πορεία αυτή, ανακόπτεται από τη δικτατορία</a:t>
            </a:r>
          </a:p>
          <a:p>
            <a:r>
              <a:rPr lang="el-GR" dirty="0" smtClean="0"/>
              <a:t>Πρώτα από όλα με τη λογοκρισία, αλλά και με την στασιμότητα που επικρατεί σε όλη την καλλιτεχνική παραγωγή</a:t>
            </a:r>
          </a:p>
          <a:p>
            <a:r>
              <a:rPr lang="el-GR" dirty="0" smtClean="0"/>
              <a:t>Πολλοί κινηματογραφικοί συντελεστές φεύγουν στο εξωτερικό</a:t>
            </a:r>
            <a:endParaRPr lang="el-GR" dirty="0"/>
          </a:p>
        </p:txBody>
      </p:sp>
    </p:spTree>
    <p:extLst>
      <p:ext uri="{BB962C8B-B14F-4D97-AF65-F5344CB8AC3E}">
        <p14:creationId xmlns:p14="http://schemas.microsoft.com/office/powerpoint/2010/main" val="6102688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μόνες μεγάλες παραγωγές που γίνονται αυτή τη περίοδο είναι του παραγωγού Τζέιμς Πάρις που έχουν ιστορικά, πολεμικά, πατριωτικά θέματα και έχουν την αμέριστη συμπαράσταση της χούντας των συνταγματαρχών</a:t>
            </a:r>
            <a:endParaRPr lang="el-GR" dirty="0"/>
          </a:p>
        </p:txBody>
      </p:sp>
    </p:spTree>
    <p:extLst>
      <p:ext uri="{BB962C8B-B14F-4D97-AF65-F5344CB8AC3E}">
        <p14:creationId xmlns:p14="http://schemas.microsoft.com/office/powerpoint/2010/main" val="2336108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Όμως δύο φιλμ του Θόδωρου Αγγελόπουλου, ή «</a:t>
            </a:r>
            <a:r>
              <a:rPr lang="el-GR" b="1" dirty="0" smtClean="0"/>
              <a:t>Αναπαράσταση» </a:t>
            </a:r>
            <a:r>
              <a:rPr lang="el-GR" dirty="0" smtClean="0"/>
              <a:t>(1970), που σαρώνει τα βραβεία στη Θεσσαλονίκη και οι «</a:t>
            </a:r>
            <a:r>
              <a:rPr lang="el-GR" b="1" dirty="0" smtClean="0"/>
              <a:t>Μέρες του '36»</a:t>
            </a:r>
            <a:r>
              <a:rPr lang="el-GR" dirty="0" smtClean="0"/>
              <a:t> (1972), το «</a:t>
            </a:r>
            <a:r>
              <a:rPr lang="el-GR" b="1" dirty="0" smtClean="0"/>
              <a:t>Προξενιό της Άννας</a:t>
            </a:r>
            <a:r>
              <a:rPr lang="el-GR" dirty="0" smtClean="0"/>
              <a:t>» του Παντελή Βούλγαρη και η «</a:t>
            </a:r>
            <a:r>
              <a:rPr lang="el-GR" b="1" dirty="0" smtClean="0"/>
              <a:t>Ευδοκία»</a:t>
            </a:r>
            <a:r>
              <a:rPr lang="el-GR" dirty="0" smtClean="0"/>
              <a:t> (1971) του Αλέξη Δαμιανού, δείχνουν από τότε, ότι ο ελληνικός κινηματογράφος έχει πολύ μέλλον</a:t>
            </a:r>
            <a:endParaRPr lang="el-GR" dirty="0"/>
          </a:p>
        </p:txBody>
      </p:sp>
    </p:spTree>
    <p:extLst>
      <p:ext uri="{BB962C8B-B14F-4D97-AF65-F5344CB8AC3E}">
        <p14:creationId xmlns:p14="http://schemas.microsoft.com/office/powerpoint/2010/main" val="2266742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πρόγραμμα περιελάμβανε δέκα ταινίες των αδερφών </a:t>
            </a:r>
            <a:r>
              <a:rPr lang="el-GR" dirty="0" smtClean="0"/>
              <a:t>Λυμιέρ</a:t>
            </a:r>
            <a:r>
              <a:rPr lang="en-US" dirty="0" smtClean="0"/>
              <a:t> </a:t>
            </a:r>
            <a:r>
              <a:rPr lang="el-GR" dirty="0" smtClean="0"/>
              <a:t>: </a:t>
            </a:r>
            <a:r>
              <a:rPr lang="el-GR" dirty="0"/>
              <a:t>ιαπωνικοί χοροί, αφίξεις τρένων, τοπία του Παρισιού με άμαξες να διασχίζουν τους δρόμους της πόλης, διαβάσεις Δραγόνων, κολυμβήσεις Σουδανών, μαθήματα ιππασίας, παρελάσεις ιππικού, οι οφιοειδείς χοροί χορεύτριας που είχε μιμηθεί το στυλ της Λόε Φούλλερ </a:t>
            </a:r>
            <a:r>
              <a:rPr lang="el-GR"/>
              <a:t>κλπ </a:t>
            </a:r>
            <a:endParaRPr lang="el-GR" dirty="0"/>
          </a:p>
        </p:txBody>
      </p:sp>
    </p:spTree>
    <p:extLst>
      <p:ext uri="{BB962C8B-B14F-4D97-AF65-F5344CB8AC3E}">
        <p14:creationId xmlns:p14="http://schemas.microsoft.com/office/powerpoint/2010/main" val="4053448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764704"/>
            <a:ext cx="3199606" cy="457816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44" y="1700808"/>
            <a:ext cx="4436558" cy="2952328"/>
          </a:xfrm>
          <a:prstGeom prst="rect">
            <a:avLst/>
          </a:prstGeom>
        </p:spPr>
      </p:pic>
    </p:spTree>
    <p:extLst>
      <p:ext uri="{BB962C8B-B14F-4D97-AF65-F5344CB8AC3E}">
        <p14:creationId xmlns:p14="http://schemas.microsoft.com/office/powerpoint/2010/main" val="18707939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μεταπολίτευση φέρνει μια αναγέννηση όλων των δημιουργικών δυνάμεων του κινηματογράφου</a:t>
            </a:r>
          </a:p>
          <a:p>
            <a:r>
              <a:rPr lang="el-GR" dirty="0" smtClean="0"/>
              <a:t>Η μεγάλη παραγωγή της δεκαετίας του 60, δεν πρόκειται να επαναληφθεί</a:t>
            </a:r>
          </a:p>
          <a:p>
            <a:r>
              <a:rPr lang="el-GR" dirty="0" smtClean="0"/>
              <a:t>Νέοι κινηματογραφιστές καταθέτουν καινούργιες ιδέες και χαράζουν τη δική τους διαδρομή</a:t>
            </a:r>
            <a:endParaRPr lang="el-GR" dirty="0"/>
          </a:p>
        </p:txBody>
      </p:sp>
    </p:spTree>
    <p:extLst>
      <p:ext uri="{BB962C8B-B14F-4D97-AF65-F5344CB8AC3E}">
        <p14:creationId xmlns:p14="http://schemas.microsoft.com/office/powerpoint/2010/main" val="743075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Το ελληνικό σινεμά μπαίνει σε μια διαφορετική περίοδο</a:t>
            </a:r>
          </a:p>
          <a:p>
            <a:r>
              <a:rPr lang="el-GR" dirty="0" smtClean="0"/>
              <a:t>Την μεταπολίτευση τη σφραγίζει ένα αριστούργημα του Θόδωρου Αγγελόπουλου, "Ο Θίασος«</a:t>
            </a:r>
          </a:p>
          <a:p>
            <a:r>
              <a:rPr lang="el-GR" dirty="0" smtClean="0"/>
              <a:t>Όμως αυτή η φόρα που παίρνει ο κινηματογράφος με τη μεταπολίτευση και την είσοδο νέων δημιουργών, δεν κρατάει για πολύ</a:t>
            </a:r>
            <a:endParaRPr lang="el-GR" dirty="0"/>
          </a:p>
        </p:txBody>
      </p:sp>
    </p:spTree>
    <p:extLst>
      <p:ext uri="{BB962C8B-B14F-4D97-AF65-F5344CB8AC3E}">
        <p14:creationId xmlns:p14="http://schemas.microsoft.com/office/powerpoint/2010/main" val="15444411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 Η τηλεόραση είναι νέο μέσο για την Ελλάδα και η άνοδος της κεντρίζει το κοινό που αποσύρεται σιγά σιγά από τις κινηματογραφικές αίθουσες</a:t>
            </a:r>
          </a:p>
          <a:p>
            <a:r>
              <a:rPr lang="el-GR" dirty="0" smtClean="0"/>
              <a:t>Η τηλεόραση επίσης απορροφάει πολλούς από τους δημιουργούς του κινηματογράφου</a:t>
            </a:r>
            <a:endParaRPr lang="el-GR" dirty="0"/>
          </a:p>
        </p:txBody>
      </p:sp>
    </p:spTree>
    <p:extLst>
      <p:ext uri="{BB962C8B-B14F-4D97-AF65-F5344CB8AC3E}">
        <p14:creationId xmlns:p14="http://schemas.microsoft.com/office/powerpoint/2010/main" val="2652314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έλλειψη χρημάτων κάνει την κινηματογραφική παραγωγή να εξαρτάται όλο και περισσότερο από τις κρατικές επιχορηγήσεις</a:t>
            </a:r>
          </a:p>
          <a:p>
            <a:endParaRPr lang="el-GR" dirty="0"/>
          </a:p>
        </p:txBody>
      </p:sp>
    </p:spTree>
    <p:extLst>
      <p:ext uri="{BB962C8B-B14F-4D97-AF65-F5344CB8AC3E}">
        <p14:creationId xmlns:p14="http://schemas.microsoft.com/office/powerpoint/2010/main" val="39257643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smtClean="0"/>
              <a:t>Έτσι έχουμε τρείς κατηγορίες κινηματογράφου την επόμενη περίοδο</a:t>
            </a:r>
          </a:p>
          <a:p>
            <a:r>
              <a:rPr lang="el-GR" dirty="0" smtClean="0"/>
              <a:t>Μια κατηγορία με την κρατική ευλογία, </a:t>
            </a:r>
          </a:p>
          <a:p>
            <a:r>
              <a:rPr lang="el-GR" dirty="0"/>
              <a:t>Μ</a:t>
            </a:r>
            <a:r>
              <a:rPr lang="el-GR" dirty="0" smtClean="0"/>
              <a:t>ια των δημιουργών που με καλλιτεχνική συνέπεια προσπαθούν να κάνουν ταινίες που να αφορούν και το κοινό, προσπαθώντας να το ξαναφέρουν στις αίθουσες </a:t>
            </a:r>
          </a:p>
          <a:p>
            <a:r>
              <a:rPr lang="el-GR" dirty="0"/>
              <a:t>Κ</a:t>
            </a:r>
            <a:r>
              <a:rPr lang="el-GR" dirty="0" smtClean="0"/>
              <a:t>αι μια τρίτη κατηγορία που είναι ταινίες προσωπικές, πειραματικές, που με χαμηλά κοστολόγια προσπαθούν να αρθρώσουν ένα διαφορετικό, πρωτοποριακό, κινηματογραφικό λόγο, χωρίς τις περισσότερες φορές να τα καταφέρνουν</a:t>
            </a:r>
            <a:endParaRPr lang="el-GR" dirty="0"/>
          </a:p>
        </p:txBody>
      </p:sp>
    </p:spTree>
    <p:extLst>
      <p:ext uri="{BB962C8B-B14F-4D97-AF65-F5344CB8AC3E}">
        <p14:creationId xmlns:p14="http://schemas.microsoft.com/office/powerpoint/2010/main" val="11504957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αποτέλεσμα είναι και το κοινό να μπερδεύεται και οι δημιουργοί να μη μπορούν απερίσπαστοι να δημιουργήσουν, αλλά να κινούνται ανάμεσα σε αυτές τις τρεις κατηγορίες</a:t>
            </a:r>
            <a:endParaRPr lang="el-GR" dirty="0"/>
          </a:p>
        </p:txBody>
      </p:sp>
    </p:spTree>
    <p:extLst>
      <p:ext uri="{BB962C8B-B14F-4D97-AF65-F5344CB8AC3E}">
        <p14:creationId xmlns:p14="http://schemas.microsoft.com/office/powerpoint/2010/main" val="15625880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δεκαετία του 80 μπαίνει με την κυριαρχία του βίντεο</a:t>
            </a:r>
          </a:p>
          <a:p>
            <a:r>
              <a:rPr lang="el-GR" dirty="0" smtClean="0"/>
              <a:t>Η μεγαλύτερη παραγωγή σε βιντεοταινίες με πολύ κακής ποιότητας υλικό γίνεται αυτή την περίοδο</a:t>
            </a:r>
            <a:endParaRPr lang="el-GR" dirty="0"/>
          </a:p>
        </p:txBody>
      </p:sp>
    </p:spTree>
    <p:extLst>
      <p:ext uri="{BB962C8B-B14F-4D97-AF65-F5344CB8AC3E}">
        <p14:creationId xmlns:p14="http://schemas.microsoft.com/office/powerpoint/2010/main" val="7580591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Οι κινηματογράφοι ο ένας μετά τον άλλο γίνονται σούπερ μάρκετ</a:t>
            </a:r>
          </a:p>
          <a:p>
            <a:r>
              <a:rPr lang="el-GR" dirty="0" smtClean="0"/>
              <a:t>Το σινεμά μοιάζει να περνάει μια περίοδο κρίσης</a:t>
            </a:r>
          </a:p>
          <a:p>
            <a:r>
              <a:rPr lang="el-GR" dirty="0" smtClean="0"/>
              <a:t>Παρόλα αυτά δεν είναι λίγοι οι δημιουργοί που επιμένουν και καταφέρνουν να βραβευτεί το ελληνικό σινεμά στο εξωτερικό και να ξαναφέρει το κοινό στις αίθουσες</a:t>
            </a:r>
            <a:endParaRPr lang="el-GR" dirty="0"/>
          </a:p>
        </p:txBody>
      </p:sp>
    </p:spTree>
    <p:extLst>
      <p:ext uri="{BB962C8B-B14F-4D97-AF65-F5344CB8AC3E}">
        <p14:creationId xmlns:p14="http://schemas.microsoft.com/office/powerpoint/2010/main" val="25822624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δεκαετία του 90΄ σημαδεύεται από την είσοδο νέων δημιουργών στο χώρο του κινηματογράφου, που του ξανάδωσαν την φρεσκάδα που του έλειπε</a:t>
            </a:r>
          </a:p>
          <a:p>
            <a:r>
              <a:rPr lang="el-GR" dirty="0" smtClean="0"/>
              <a:t>Μαζί με τους κορυφαίους δημιουργούς που αποτελούν σταθερές αξίες έκαναν το κοινό να ξαναγυρίσει στο σινεμά</a:t>
            </a:r>
            <a:endParaRPr lang="el-GR" dirty="0"/>
          </a:p>
        </p:txBody>
      </p:sp>
    </p:spTree>
    <p:extLst>
      <p:ext uri="{BB962C8B-B14F-4D97-AF65-F5344CB8AC3E}">
        <p14:creationId xmlns:p14="http://schemas.microsoft.com/office/powerpoint/2010/main" val="1498966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Ο ελληνικός αλλά και ο Βαλκανικός κινηματογράφος ξεκινάει το 1906 με τους αδερφούς Γιαννάκη και Μίλτο Μανάκια που αρχίζουν να κινηματογραφούν στην ευρύτερη περιοχή της Μακεδονίας, όταν ακόμα βρίσκεται στην επικράτεια της καταρρέουσας Οθωμανικής αυτοκρατορίας</a:t>
            </a:r>
            <a:endParaRPr lang="el-GR" dirty="0"/>
          </a:p>
        </p:txBody>
      </p:sp>
    </p:spTree>
    <p:extLst>
      <p:ext uri="{BB962C8B-B14F-4D97-AF65-F5344CB8AC3E}">
        <p14:creationId xmlns:p14="http://schemas.microsoft.com/office/powerpoint/2010/main" val="9590279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a:t>
            </a:r>
            <a:r>
              <a:rPr lang="el-GR" dirty="0" smtClean="0"/>
              <a:t>αρόλο που οι ελληνικές ταινίες αντιμετωπίζουν ακόμα προβλήματα διανομής, ο ελληνικός κινηματογράφος έχει μπει σε μια σταθερή </a:t>
            </a:r>
            <a:r>
              <a:rPr lang="el-GR" smtClean="0"/>
              <a:t>τροχιά ανάπτυξης</a:t>
            </a:r>
            <a:endParaRPr lang="el-GR" dirty="0"/>
          </a:p>
        </p:txBody>
      </p:sp>
    </p:spTree>
    <p:extLst>
      <p:ext uri="{BB962C8B-B14F-4D97-AF65-F5344CB8AC3E}">
        <p14:creationId xmlns:p14="http://schemas.microsoft.com/office/powerpoint/2010/main" val="1005358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Οι Μανάκια δημιουργούν ένα μοναδικής αξίας αρχείο με πάνω από 60 ταινίες</a:t>
            </a:r>
          </a:p>
          <a:p>
            <a:r>
              <a:rPr lang="el-GR" dirty="0" smtClean="0"/>
              <a:t>Ένας Γάλλος κινηματογραφιστής ο Λεόνς, γυρνά τα πρώτα επίκαιρα από την Μεσο ολυμπιάδα της Αθήνας , την ίδια χρονιά</a:t>
            </a:r>
            <a:endParaRPr lang="el-GR" dirty="0"/>
          </a:p>
        </p:txBody>
      </p:sp>
    </p:spTree>
    <p:extLst>
      <p:ext uri="{BB962C8B-B14F-4D97-AF65-F5344CB8AC3E}">
        <p14:creationId xmlns:p14="http://schemas.microsoft.com/office/powerpoint/2010/main" val="2376785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Το 1907 ανοίγει ο πρώτος κινηματογράφος στην Αθήνα</a:t>
            </a:r>
          </a:p>
          <a:p>
            <a:r>
              <a:rPr lang="el-GR" dirty="0" smtClean="0"/>
              <a:t>Οι αίθουσες προβολών αρχίζουν να πολλαπλασιάζονται</a:t>
            </a:r>
          </a:p>
          <a:p>
            <a:r>
              <a:rPr lang="el-GR" dirty="0" smtClean="0"/>
              <a:t>Έκτακτες προβολές οργανώνονται στα θέατρα</a:t>
            </a:r>
            <a:endParaRPr lang="el-GR" dirty="0"/>
          </a:p>
        </p:txBody>
      </p:sp>
    </p:spTree>
    <p:extLst>
      <p:ext uri="{BB962C8B-B14F-4D97-AF65-F5344CB8AC3E}">
        <p14:creationId xmlns:p14="http://schemas.microsoft.com/office/powerpoint/2010/main" val="2208342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Την χρονική περίοδο μεταξύ 1910-11 γυρίζονται ορισμένες βουβές κωμωδίες μικρού μήκους από τον σκηνοθέτη – ηθοποιό Σπύρο Δημητρακόπουλο, ο οποίος ερμηνεύει και τους περισσότερους ρόλους των ταινιών, με το ψευδώνυμο “Σπυριντιόν"</a:t>
            </a:r>
            <a:endParaRPr lang="el-GR" dirty="0"/>
          </a:p>
        </p:txBody>
      </p:sp>
    </p:spTree>
    <p:extLst>
      <p:ext uri="{BB962C8B-B14F-4D97-AF65-F5344CB8AC3E}">
        <p14:creationId xmlns:p14="http://schemas.microsoft.com/office/powerpoint/2010/main" val="4288100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Το 1914 ιδρύεται η κινηματογραφική εταιρία "Αστυ Φιλμ" και αρχίζει η παραγωγή ταινιών μεγάλου μήκους</a:t>
            </a:r>
          </a:p>
          <a:p>
            <a:r>
              <a:rPr lang="el-GR" dirty="0" smtClean="0"/>
              <a:t>Η Γκόλφω, ένα γνωστό θεατρικό δραματικό ειδύλλιο, δίνει το σενάριο και είναι η πρώτη Ελληνική ταινία μεγάλου μήκους</a:t>
            </a:r>
            <a:endParaRPr lang="el-GR" dirty="0"/>
          </a:p>
        </p:txBody>
      </p:sp>
    </p:spTree>
    <p:extLst>
      <p:ext uri="{BB962C8B-B14F-4D97-AF65-F5344CB8AC3E}">
        <p14:creationId xmlns:p14="http://schemas.microsoft.com/office/powerpoint/2010/main" val="2367177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1610</Words>
  <Application>Microsoft Office PowerPoint</Application>
  <PresentationFormat>On-screen Show (4:3)</PresentationFormat>
  <Paragraphs>79</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ΙΣΤΟΡΙΑ ΚΙΝΗΜΑΤΟΓΡΑΦΟΥ</vt:lpstr>
      <vt:lpstr>Η ΑΡΧΗ</vt:lpstr>
      <vt:lpstr> Το πρωί της 29ης Νοεμβρίου 1896, η Νέα Εφημερίς ενημέρωνε σχετικά τους αναγνώστες της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52</cp:revision>
  <dcterms:created xsi:type="dcterms:W3CDTF">2019-04-07T10:36:21Z</dcterms:created>
  <dcterms:modified xsi:type="dcterms:W3CDTF">2019-04-07T16:31:50Z</dcterms:modified>
</cp:coreProperties>
</file>