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4" r:id="rId18"/>
    <p:sldId id="275" r:id="rId19"/>
    <p:sldId id="271"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9C9C559-945A-4FD9-9453-957E564F4904}" type="datetimeFigureOut">
              <a:rPr lang="el-GR" smtClean="0"/>
              <a:pPr/>
              <a:t>12/12/2021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5FE3209-3F03-4E8C-B577-A4775B295533}"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9C559-945A-4FD9-9453-957E564F4904}" type="datetimeFigureOut">
              <a:rPr lang="el-GR" smtClean="0"/>
              <a:pPr/>
              <a:t>12/12/2021</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E3209-3F03-4E8C-B577-A4775B295533}"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2298707"/>
          </a:xfrm>
        </p:spPr>
        <p:txBody>
          <a:bodyPr>
            <a:normAutofit/>
          </a:bodyPr>
          <a:lstStyle/>
          <a:p>
            <a:r>
              <a:rPr lang="el-GR" dirty="0" smtClean="0"/>
              <a:t>Εξέλιξη του ρόλου του λιμανιού σε συνδυασμό με τις μορφές ιδιοκτησιακού καθεστώτος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268931"/>
          </a:xfrm>
        </p:spPr>
        <p:txBody>
          <a:bodyPr>
            <a:normAutofit fontScale="92500"/>
          </a:bodyPr>
          <a:lstStyle/>
          <a:p>
            <a:pPr>
              <a:buNone/>
            </a:pPr>
            <a:r>
              <a:rPr lang="el-GR" dirty="0" smtClean="0"/>
              <a:t>	Οι λιμενικές </a:t>
            </a:r>
            <a:r>
              <a:rPr lang="el-GR" dirty="0"/>
              <a:t>επιχειρήσεις για να αντιμετωπίσουν το </a:t>
            </a:r>
            <a:r>
              <a:rPr lang="el-GR" dirty="0" smtClean="0"/>
              <a:t>ολιγοψώνιο </a:t>
            </a:r>
            <a:r>
              <a:rPr lang="el-GR" i="1" dirty="0" smtClean="0">
                <a:solidFill>
                  <a:schemeClr val="tx2"/>
                </a:solidFill>
              </a:rPr>
              <a:t>(λίγοι αγοραστές ζητούν από πολλούς πωλητές) </a:t>
            </a:r>
            <a:r>
              <a:rPr lang="el-GR" dirty="0" smtClean="0"/>
              <a:t>προχωρούν </a:t>
            </a:r>
            <a:r>
              <a:rPr lang="el-GR" dirty="0"/>
              <a:t>σε οριζόντια </a:t>
            </a:r>
            <a:r>
              <a:rPr lang="el-GR" dirty="0" smtClean="0"/>
              <a:t>ολοκλήρωση</a:t>
            </a:r>
            <a:r>
              <a:rPr lang="el-GR" dirty="0"/>
              <a:t>, αναλαμβάνοντας τη διαχείριση φορτίου σε τερματικά λιμανιών </a:t>
            </a:r>
            <a:r>
              <a:rPr lang="el-GR" dirty="0" smtClean="0"/>
              <a:t/>
            </a:r>
            <a:br>
              <a:rPr lang="el-GR" dirty="0" smtClean="0"/>
            </a:br>
            <a:r>
              <a:rPr lang="el-GR" dirty="0"/>
              <a:t>διάφορων περιοχών αλλά και σε κάθετη ολοκλήρωση, αφού συμμετέχουν στην </a:t>
            </a:r>
            <a:r>
              <a:rPr lang="el-GR" dirty="0" smtClean="0"/>
              <a:t/>
            </a:r>
            <a:br>
              <a:rPr lang="el-GR" dirty="0" smtClean="0"/>
            </a:br>
            <a:r>
              <a:rPr lang="el-GR" dirty="0"/>
              <a:t>ενοποίηση με χερσαία τερματικά ή και μεταφορικά δίκτυα, δημιουργώντας ολοένα </a:t>
            </a:r>
            <a:r>
              <a:rPr lang="el-GR" dirty="0" smtClean="0"/>
              <a:t/>
            </a:r>
            <a:br>
              <a:rPr lang="el-GR" dirty="0" smtClean="0"/>
            </a:br>
            <a:r>
              <a:rPr lang="el-GR" dirty="0"/>
              <a:t>και περισσότερο μια πιο στενή </a:t>
            </a:r>
            <a:r>
              <a:rPr lang="el-GR" dirty="0" err="1"/>
              <a:t>ολιγοψωνιστική</a:t>
            </a:r>
            <a:r>
              <a:rPr lang="el-GR" dirty="0"/>
              <a:t> </a:t>
            </a:r>
            <a:r>
              <a:rPr lang="el-GR" dirty="0" smtClean="0"/>
              <a:t>αγορά.</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Φυσικό λιμάνι</a:t>
            </a:r>
            <a:endParaRPr lang="el-GR" dirty="0"/>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	Φυσικό </a:t>
            </a:r>
            <a:r>
              <a:rPr lang="el-GR" dirty="0"/>
              <a:t>λιμάνι ονομάζεται ένας όρμος που παρέχει προστασία στα πλοία από </a:t>
            </a:r>
            <a:r>
              <a:rPr lang="el-GR" dirty="0" smtClean="0"/>
              <a:t>τους </a:t>
            </a:r>
            <a:r>
              <a:rPr lang="el-GR" dirty="0"/>
              <a:t>ανέμους και την τρικυμία της θάλασσας. Έχει αρκετά βάθη και το αναγκαίο </a:t>
            </a:r>
            <a:r>
              <a:rPr lang="el-GR" dirty="0" smtClean="0"/>
              <a:t>πλάτος </a:t>
            </a:r>
            <a:r>
              <a:rPr lang="el-GR" dirty="0"/>
              <a:t>της θαλάσσιας επιφάνειας για τους ελιγμούς των πλοίων και για το </a:t>
            </a:r>
            <a:r>
              <a:rPr lang="el-GR" dirty="0" smtClean="0"/>
              <a:t>αγκυροβόλι </a:t>
            </a:r>
            <a:r>
              <a:rPr lang="el-GR" dirty="0"/>
              <a:t>τους. </a:t>
            </a:r>
            <a:endParaRPr lang="el-GR" dirty="0" smtClean="0"/>
          </a:p>
          <a:p>
            <a:pPr>
              <a:buNone/>
            </a:pPr>
            <a:r>
              <a:rPr lang="el-GR" dirty="0" smtClean="0"/>
              <a:t>	Βασική </a:t>
            </a:r>
            <a:r>
              <a:rPr lang="el-GR" dirty="0"/>
              <a:t>λειτουργία του λιμανιού ήταν το καταφύγιο από τους </a:t>
            </a:r>
            <a:r>
              <a:rPr lang="el-GR" dirty="0" smtClean="0"/>
              <a:t>ανέμους </a:t>
            </a:r>
            <a:r>
              <a:rPr lang="el-GR" dirty="0"/>
              <a:t>και τους κυματισμούς της θάλασσας. Με το πέρασμα του χρόνου το φυσικό </a:t>
            </a:r>
            <a:r>
              <a:rPr lang="el-GR" dirty="0" smtClean="0"/>
              <a:t/>
            </a:r>
            <a:br>
              <a:rPr lang="el-GR" dirty="0" smtClean="0"/>
            </a:br>
            <a:r>
              <a:rPr lang="el-GR" dirty="0"/>
              <a:t>λιμάνι εξελίσσεται σε τεχνητό, χάρη σε μια σειρά από έργα </a:t>
            </a:r>
            <a:r>
              <a:rPr lang="el-GR" dirty="0" smtClean="0"/>
              <a:t>υποδομής.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παραδοσιακό λιμάνι</a:t>
            </a:r>
            <a:endParaRPr lang="el-GR" dirty="0"/>
          </a:p>
        </p:txBody>
      </p:sp>
      <p:sp>
        <p:nvSpPr>
          <p:cNvPr id="3" name="2 - Θέση περιεχομένου"/>
          <p:cNvSpPr>
            <a:spLocks noGrp="1"/>
          </p:cNvSpPr>
          <p:nvPr>
            <p:ph idx="1"/>
          </p:nvPr>
        </p:nvSpPr>
        <p:spPr/>
        <p:txBody>
          <a:bodyPr>
            <a:normAutofit fontScale="77500" lnSpcReduction="20000"/>
          </a:bodyPr>
          <a:lstStyle/>
          <a:p>
            <a:pPr>
              <a:buNone/>
            </a:pPr>
            <a:r>
              <a:rPr lang="el-GR" dirty="0" smtClean="0"/>
              <a:t>	Παραδοσιακό </a:t>
            </a:r>
            <a:r>
              <a:rPr lang="el-GR" dirty="0"/>
              <a:t>λιμάνι, δηλαδή μια παράκτια θαλάσσια </a:t>
            </a:r>
            <a:br>
              <a:rPr lang="el-GR" dirty="0"/>
            </a:br>
            <a:r>
              <a:rPr lang="el-GR" dirty="0"/>
              <a:t>περιοχή ή παρόχθια περιοχή ποταμού ή λίμνης με χερσαία ζώνη, </a:t>
            </a:r>
            <a:r>
              <a:rPr lang="el-GR" b="1" dirty="0"/>
              <a:t>που έχει τεχνητά </a:t>
            </a:r>
            <a:r>
              <a:rPr lang="el-GR" b="1" dirty="0" smtClean="0"/>
              <a:t>διαμορφωθεί </a:t>
            </a:r>
            <a:r>
              <a:rPr lang="el-GR" dirty="0"/>
              <a:t>για να παρέχει στο πλοίο ασφαλή προσόρμιση και ελλιμένιση ώστε να </a:t>
            </a:r>
            <a:br>
              <a:rPr lang="el-GR" dirty="0"/>
            </a:br>
            <a:r>
              <a:rPr lang="el-GR" dirty="0"/>
              <a:t>γίνεται με ασφάλεια η φόρτωση και η εκφόρτωση</a:t>
            </a:r>
            <a:r>
              <a:rPr lang="el-GR" dirty="0" smtClean="0"/>
              <a:t>.</a:t>
            </a:r>
          </a:p>
          <a:p>
            <a:pPr>
              <a:buNone/>
            </a:pPr>
            <a:r>
              <a:rPr lang="el-GR" dirty="0" smtClean="0"/>
              <a:t>	 </a:t>
            </a:r>
            <a:r>
              <a:rPr lang="el-GR" dirty="0"/>
              <a:t>Οι παρεχόμενες υπηρεσίες </a:t>
            </a:r>
            <a:r>
              <a:rPr lang="el-GR" u="sng" dirty="0" smtClean="0"/>
              <a:t>αφορούν </a:t>
            </a:r>
            <a:r>
              <a:rPr lang="el-GR" u="sng" dirty="0"/>
              <a:t>κύρια το πλοίο </a:t>
            </a:r>
            <a:r>
              <a:rPr lang="el-GR" dirty="0"/>
              <a:t>και </a:t>
            </a:r>
            <a:r>
              <a:rPr lang="el-GR" u="sng" dirty="0"/>
              <a:t>σε δευτερεύοντα βαθμό το εμπόρευμα και τον επιβάτη</a:t>
            </a:r>
            <a:r>
              <a:rPr lang="el-GR" dirty="0"/>
              <a:t>. </a:t>
            </a:r>
            <a:br>
              <a:rPr lang="el-GR" dirty="0"/>
            </a:br>
            <a:endParaRPr lang="el-GR" dirty="0" smtClean="0"/>
          </a:p>
          <a:p>
            <a:pPr>
              <a:buNone/>
            </a:pPr>
            <a:r>
              <a:rPr lang="el-GR" dirty="0" smtClean="0"/>
              <a:t>	Για </a:t>
            </a:r>
            <a:r>
              <a:rPr lang="el-GR" dirty="0"/>
              <a:t>αυτό και τα τεχνικά έργα είναι κατά κύριο λόγο έργα βασικής υποδομής. Το </a:t>
            </a:r>
            <a:r>
              <a:rPr lang="el-GR" dirty="0" smtClean="0"/>
              <a:t>παραδοσιακό </a:t>
            </a:r>
            <a:r>
              <a:rPr lang="el-GR" dirty="0"/>
              <a:t>λιμάνι δρα σαν πόλος ανάπτυξης του εμπορίου και της βιομηχανίας, </a:t>
            </a:r>
            <a:br>
              <a:rPr lang="el-GR" dirty="0"/>
            </a:br>
            <a:r>
              <a:rPr lang="el-GR" dirty="0"/>
              <a:t>αφού σε αυτό φτάνουν έτοιμα αγαθά και πρώτες </a:t>
            </a:r>
            <a:r>
              <a:rPr lang="el-GR" dirty="0" smtClean="0"/>
              <a:t>ύλες.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Σύγχρονο λιμάνι</a:t>
            </a:r>
            <a:endParaRPr lang="el-GR" dirty="0"/>
          </a:p>
        </p:txBody>
      </p:sp>
      <p:sp>
        <p:nvSpPr>
          <p:cNvPr id="3" name="2 - Θέση περιεχομένου"/>
          <p:cNvSpPr>
            <a:spLocks noGrp="1"/>
          </p:cNvSpPr>
          <p:nvPr>
            <p:ph idx="1"/>
          </p:nvPr>
        </p:nvSpPr>
        <p:spPr>
          <a:xfrm>
            <a:off x="457200" y="1500174"/>
            <a:ext cx="8229600" cy="4625989"/>
          </a:xfrm>
        </p:spPr>
        <p:txBody>
          <a:bodyPr>
            <a:normAutofit fontScale="62500" lnSpcReduction="20000"/>
          </a:bodyPr>
          <a:lstStyle/>
          <a:p>
            <a:pPr>
              <a:buNone/>
            </a:pPr>
            <a:r>
              <a:rPr lang="el-GR" dirty="0" smtClean="0"/>
              <a:t>	Αν </a:t>
            </a:r>
            <a:r>
              <a:rPr lang="el-GR" dirty="0"/>
              <a:t>η βασική λιμενική λειτουργία είναι η φόρτωση και η εκφόρτωση των </a:t>
            </a:r>
            <a:r>
              <a:rPr lang="el-GR" dirty="0" smtClean="0"/>
              <a:t/>
            </a:r>
            <a:br>
              <a:rPr lang="el-GR" dirty="0" smtClean="0"/>
            </a:br>
            <a:r>
              <a:rPr lang="el-GR" dirty="0"/>
              <a:t>πλοίων, το λιμάνι ρυθμίζει την παραλαβή των εμπορευμάτων από τους εξαγωγείς για </a:t>
            </a:r>
            <a:r>
              <a:rPr lang="el-GR" dirty="0" smtClean="0"/>
              <a:t>τις </a:t>
            </a:r>
            <a:r>
              <a:rPr lang="el-GR" dirty="0"/>
              <a:t>θαλάσσιες εξαγωγές και την αποστολή των εισαγόμενων εμπορευμάτων με τις </a:t>
            </a:r>
            <a:r>
              <a:rPr lang="el-GR" dirty="0" smtClean="0"/>
              <a:t>χερσαίες </a:t>
            </a:r>
            <a:r>
              <a:rPr lang="el-GR" dirty="0"/>
              <a:t>μεταφορές στα σημεία που ζητιούνται. </a:t>
            </a:r>
            <a:endParaRPr lang="el-GR" dirty="0" smtClean="0"/>
          </a:p>
          <a:p>
            <a:pPr>
              <a:buNone/>
            </a:pPr>
            <a:r>
              <a:rPr lang="el-GR" dirty="0" smtClean="0"/>
              <a:t>	Αυτό </a:t>
            </a:r>
            <a:r>
              <a:rPr lang="el-GR" dirty="0"/>
              <a:t>απαιτεί μια </a:t>
            </a:r>
            <a:r>
              <a:rPr lang="el-GR" u="sng" dirty="0"/>
              <a:t>συντονισμένη </a:t>
            </a:r>
            <a:r>
              <a:rPr lang="el-GR" u="sng" dirty="0" smtClean="0"/>
              <a:t>υποδομή</a:t>
            </a:r>
            <a:r>
              <a:rPr lang="el-GR" u="sng" dirty="0"/>
              <a:t>, που να ενοποιεί τις υπηρεσίες </a:t>
            </a:r>
            <a:r>
              <a:rPr lang="el-GR" dirty="0"/>
              <a:t>των χερσαίων μεταφορών με τις υπηρεσίες </a:t>
            </a:r>
            <a:r>
              <a:rPr lang="el-GR" dirty="0" smtClean="0"/>
              <a:t>του </a:t>
            </a:r>
            <a:r>
              <a:rPr lang="el-GR" dirty="0"/>
              <a:t>λιμανιού. Σταδιακά, η ανάπτυξη δίνει έμφαση στο γεγονός ότι τα λιμάνια </a:t>
            </a:r>
            <a:r>
              <a:rPr lang="el-GR" dirty="0" smtClean="0"/>
              <a:t>γίνονται </a:t>
            </a:r>
            <a:r>
              <a:rPr lang="el-GR" dirty="0"/>
              <a:t>ολοένα και περισσότερο ένας κόμβος μεταφορών στην αυξανόμενη </a:t>
            </a:r>
            <a:r>
              <a:rPr lang="el-GR" dirty="0" smtClean="0"/>
              <a:t>αλληλεξάρτηση </a:t>
            </a:r>
            <a:r>
              <a:rPr lang="el-GR" dirty="0"/>
              <a:t>των χερσαίων και των θαλάσσιων μεταφορών, ένας κρίκος, με </a:t>
            </a:r>
            <a:r>
              <a:rPr lang="el-GR" dirty="0" smtClean="0"/>
              <a:t>άλλα </a:t>
            </a:r>
            <a:r>
              <a:rPr lang="el-GR" dirty="0"/>
              <a:t>λόγια, που συνδέει τα θαλάσσια με τα χερσαία μέσα μεταφοράς. Το λιμάνι στη φάση </a:t>
            </a:r>
            <a:r>
              <a:rPr lang="el-GR" dirty="0" smtClean="0"/>
              <a:t>αυτής </a:t>
            </a:r>
            <a:r>
              <a:rPr lang="el-GR" dirty="0"/>
              <a:t>της ανάπτυξής του χάνει τη σημασία του σαν εμπορικό και βιομηχανικό κέντρο </a:t>
            </a:r>
            <a:r>
              <a:rPr lang="el-GR" dirty="0" smtClean="0"/>
              <a:t>και </a:t>
            </a:r>
            <a:r>
              <a:rPr lang="el-GR" dirty="0"/>
              <a:t>αναπτύσσονται γύρω από αυτό άλλες λειτουργίες και δραστηριότητες. Το </a:t>
            </a:r>
            <a:r>
              <a:rPr lang="el-GR" dirty="0" smtClean="0"/>
              <a:t>σύγχρονο </a:t>
            </a:r>
            <a:r>
              <a:rPr lang="el-GR" dirty="0"/>
              <a:t>λιμάνι δεν αρκείται μόνο στα έργα υποδομής, για να λειτουργήσει, </a:t>
            </a:r>
            <a:r>
              <a:rPr lang="el-GR" dirty="0" smtClean="0"/>
              <a:t>χρειάζεται </a:t>
            </a:r>
            <a:r>
              <a:rPr lang="el-GR" dirty="0"/>
              <a:t>πολυδάπανα έργα </a:t>
            </a:r>
            <a:r>
              <a:rPr lang="el-GR" dirty="0" err="1"/>
              <a:t>ανωδομής</a:t>
            </a:r>
            <a:r>
              <a:rPr lang="el-GR" dirty="0"/>
              <a:t> και βέβαια συνδέσεις με την </a:t>
            </a:r>
            <a:r>
              <a:rPr lang="el-GR" dirty="0" smtClean="0"/>
              <a:t>ενδοχώρα.</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14356"/>
            <a:ext cx="8229600" cy="5411807"/>
          </a:xfrm>
        </p:spPr>
        <p:txBody>
          <a:bodyPr>
            <a:normAutofit fontScale="92500" lnSpcReduction="20000"/>
          </a:bodyPr>
          <a:lstStyle/>
          <a:p>
            <a:pPr>
              <a:buNone/>
            </a:pPr>
            <a:r>
              <a:rPr lang="el-GR" dirty="0" smtClean="0"/>
              <a:t>	Τα </a:t>
            </a:r>
            <a:r>
              <a:rPr lang="el-GR" dirty="0"/>
              <a:t>λιμάνια </a:t>
            </a:r>
            <a:r>
              <a:rPr lang="el-GR" dirty="0" smtClean="0"/>
              <a:t>πλέον </a:t>
            </a:r>
            <a:r>
              <a:rPr lang="el-GR" dirty="0"/>
              <a:t>αποτελούν κρίκο μιας ευρύτερης αλυσίδας συνδυασμένων μεταφορών και </a:t>
            </a:r>
            <a:r>
              <a:rPr lang="el-GR" dirty="0" err="1" smtClean="0"/>
              <a:t>logistics</a:t>
            </a:r>
            <a:r>
              <a:rPr lang="el-GR" dirty="0" smtClean="0"/>
              <a:t>. </a:t>
            </a:r>
          </a:p>
          <a:p>
            <a:pPr>
              <a:buNone/>
            </a:pPr>
            <a:r>
              <a:rPr lang="el-GR" dirty="0" smtClean="0"/>
              <a:t>	Η </a:t>
            </a:r>
            <a:r>
              <a:rPr lang="el-GR" dirty="0"/>
              <a:t>συνειδητοποίηση ότι η μορφή, η δομή και η λειτουργία των διοικητικών μονάδων </a:t>
            </a:r>
            <a:r>
              <a:rPr lang="el-GR" dirty="0" smtClean="0"/>
              <a:t/>
            </a:r>
            <a:br>
              <a:rPr lang="el-GR" dirty="0" smtClean="0"/>
            </a:br>
            <a:r>
              <a:rPr lang="el-GR" dirty="0"/>
              <a:t>μπορεί να αποτελέσουν σημαντικό παράγοντα στα επίπεδα αποτελεσματικότητας </a:t>
            </a:r>
            <a:r>
              <a:rPr lang="el-GR" dirty="0" smtClean="0"/>
              <a:t/>
            </a:r>
            <a:br>
              <a:rPr lang="el-GR" dirty="0" smtClean="0"/>
            </a:br>
            <a:r>
              <a:rPr lang="el-GR" dirty="0"/>
              <a:t>οδήγησε πολλές κυβερνήσεις και δημόσιες αρχές να επανεξετάσουν τη διοίκηση, την </a:t>
            </a:r>
            <a:r>
              <a:rPr lang="el-GR" dirty="0" smtClean="0"/>
              <a:t/>
            </a:r>
            <a:br>
              <a:rPr lang="el-GR" dirty="0" smtClean="0"/>
            </a:br>
            <a:r>
              <a:rPr lang="el-GR" dirty="0"/>
              <a:t>οργάνωση και την πολιτική των </a:t>
            </a:r>
            <a:r>
              <a:rPr lang="el-GR" dirty="0" smtClean="0"/>
              <a:t>λιμένων.</a:t>
            </a:r>
          </a:p>
          <a:p>
            <a:r>
              <a:rPr lang="el-GR" dirty="0" smtClean="0"/>
              <a:t>τα σημαντικά βήματα στη διαδικασία λιμενικής ανάπτυξης είναι τα </a:t>
            </a:r>
            <a:br>
              <a:rPr lang="el-GR" dirty="0" smtClean="0"/>
            </a:br>
            <a:r>
              <a:rPr lang="el-GR" dirty="0" smtClean="0"/>
              <a:t>εξής: εγκατάσταση, επέκταση, εξειδίκευση και περιφερειακή ανάπτυξη</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Λιμάνια 4</a:t>
            </a:r>
            <a:r>
              <a:rPr lang="el-GR" baseline="30000" dirty="0" smtClean="0"/>
              <a:t>ης</a:t>
            </a:r>
            <a:r>
              <a:rPr lang="el-GR" dirty="0" smtClean="0"/>
              <a:t> γενιάς</a:t>
            </a:r>
            <a:r>
              <a:rPr lang="el-GR" sz="2000" dirty="0" smtClean="0"/>
              <a:t/>
            </a:r>
            <a:br>
              <a:rPr lang="el-GR" sz="2000" dirty="0" smtClean="0"/>
            </a:br>
            <a:endParaRPr lang="el-GR" sz="2000" dirty="0"/>
          </a:p>
        </p:txBody>
      </p:sp>
      <p:sp>
        <p:nvSpPr>
          <p:cNvPr id="3" name="2 - Θέση περιεχομένου"/>
          <p:cNvSpPr>
            <a:spLocks noGrp="1"/>
          </p:cNvSpPr>
          <p:nvPr>
            <p:ph idx="1"/>
          </p:nvPr>
        </p:nvSpPr>
        <p:spPr/>
        <p:txBody>
          <a:bodyPr>
            <a:normAutofit fontScale="85000" lnSpcReduction="20000"/>
          </a:bodyPr>
          <a:lstStyle/>
          <a:p>
            <a:r>
              <a:rPr lang="el-GR" dirty="0" smtClean="0"/>
              <a:t>Η παγκοσμιοποίηση, η διεθνοποίηση και άλλοι παράγοντες έχουν ωθήσει τα λιμάνια σε αναζήτηση άλλων πιο βιώσιμων λύσεων που με μια ματιά και μόνο φαίνεται ότι δεν είναι εύκολη λύση. Διαπιστώνουμε ότι δεν αρκεί το λιμάνι 3ης γενιάς με όλες τις σύγχρονες υποδομές και τις διάφορες υπηρεσίες προστιθέμενης αξίας να ανταπεξέλθει στον σκληρό ανταγωνισμό της εποχής. H βασική προϋπόθεση χαρακτηρισμού ενός λιμανιού σε λιμάνι 4ης γενιάς είναι η πλήρης αυτοματοποίηση της λειτουργίας των τερματικών σταθμών και λειτουργία τους ως συστήματα ενός ολοκληρωμένου συστήματος της εφοδιαστικής αλυσίδας. (</a:t>
            </a:r>
            <a:r>
              <a:rPr lang="el-GR" dirty="0" err="1" smtClean="0"/>
              <a:t>Paixao</a:t>
            </a:r>
            <a:r>
              <a:rPr lang="el-GR" dirty="0" smtClean="0"/>
              <a:t> </a:t>
            </a:r>
            <a:r>
              <a:rPr lang="el-GR" dirty="0" err="1" smtClean="0"/>
              <a:t>and</a:t>
            </a:r>
            <a:r>
              <a:rPr lang="el-GR" dirty="0" smtClean="0"/>
              <a:t> Marlow,2003)</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Λιμάνια 4</a:t>
            </a:r>
            <a:r>
              <a:rPr lang="el-GR" baseline="30000" dirty="0" smtClean="0"/>
              <a:t>ης</a:t>
            </a:r>
            <a:r>
              <a:rPr lang="el-GR" dirty="0" smtClean="0"/>
              <a:t> γενιάς</a:t>
            </a:r>
            <a:endParaRPr lang="el-GR" dirty="0"/>
          </a:p>
        </p:txBody>
      </p:sp>
      <p:sp>
        <p:nvSpPr>
          <p:cNvPr id="3" name="2 - Θέση περιεχομένου"/>
          <p:cNvSpPr>
            <a:spLocks noGrp="1"/>
          </p:cNvSpPr>
          <p:nvPr>
            <p:ph idx="1"/>
          </p:nvPr>
        </p:nvSpPr>
        <p:spPr/>
        <p:txBody>
          <a:bodyPr>
            <a:normAutofit fontScale="70000" lnSpcReduction="20000"/>
          </a:bodyPr>
          <a:lstStyle/>
          <a:p>
            <a:pPr>
              <a:buNone/>
            </a:pPr>
            <a:r>
              <a:rPr lang="en-US" dirty="0" smtClean="0"/>
              <a:t>	</a:t>
            </a:r>
            <a:r>
              <a:rPr lang="el-GR" dirty="0" smtClean="0"/>
              <a:t>Τα λιμάνια θα πρέπει να </a:t>
            </a:r>
            <a:br>
              <a:rPr lang="el-GR" dirty="0" smtClean="0"/>
            </a:br>
            <a:r>
              <a:rPr lang="el-GR" dirty="0" smtClean="0"/>
              <a:t>βρουν νέους τρόπους συνεργασίας, σε μια προσπάθεια να εδραιώσουν τις αντικρουόμενες δυνάμεις. </a:t>
            </a:r>
            <a:br>
              <a:rPr lang="el-GR" dirty="0" smtClean="0"/>
            </a:br>
            <a:r>
              <a:rPr lang="el-GR" dirty="0" smtClean="0"/>
              <a:t>Για πολλούς λόγους περισσότερες συνεργασίες θα προκύψουν στο μέλλον. Οι παράγοντες που λειτουργούν ως κίνητρο για συνεργασίες σε επίπεδο λιμενικών </a:t>
            </a:r>
            <a:br>
              <a:rPr lang="el-GR" dirty="0" smtClean="0"/>
            </a:br>
            <a:r>
              <a:rPr lang="el-GR" dirty="0" smtClean="0"/>
              <a:t>αρχών είναι: </a:t>
            </a:r>
            <a:br>
              <a:rPr lang="el-GR" dirty="0" smtClean="0"/>
            </a:br>
            <a:r>
              <a:rPr lang="el-GR" dirty="0" smtClean="0"/>
              <a:t/>
            </a:r>
            <a:br>
              <a:rPr lang="el-GR" dirty="0" smtClean="0"/>
            </a:br>
            <a:r>
              <a:rPr lang="en-US" dirty="0" smtClean="0"/>
              <a:t> 1.</a:t>
            </a:r>
            <a:r>
              <a:rPr lang="el-GR" dirty="0" smtClean="0"/>
              <a:t>Καλύτερος συντονισμός των λειτουργιών και εκμετάλλευση των </a:t>
            </a:r>
            <a:br>
              <a:rPr lang="el-GR" dirty="0" smtClean="0"/>
            </a:br>
            <a:r>
              <a:rPr lang="el-GR" dirty="0" smtClean="0"/>
              <a:t>προτερημάτων </a:t>
            </a:r>
            <a:br>
              <a:rPr lang="el-GR" dirty="0" smtClean="0"/>
            </a:br>
            <a:r>
              <a:rPr lang="en-US" dirty="0" smtClean="0"/>
              <a:t>2.</a:t>
            </a:r>
            <a:r>
              <a:rPr lang="el-GR" dirty="0" smtClean="0"/>
              <a:t>Μεγαλύτερη πρόσβαση στην ενδοχώρα </a:t>
            </a:r>
            <a:br>
              <a:rPr lang="el-GR" dirty="0" smtClean="0"/>
            </a:br>
            <a:r>
              <a:rPr lang="en-US" dirty="0" smtClean="0"/>
              <a:t>3.</a:t>
            </a:r>
            <a:r>
              <a:rPr lang="el-GR" dirty="0" smtClean="0"/>
              <a:t>Καλύτερο </a:t>
            </a:r>
            <a:r>
              <a:rPr lang="el-GR" dirty="0" err="1" smtClean="0"/>
              <a:t>marketing</a:t>
            </a:r>
            <a:r>
              <a:rPr lang="el-GR" dirty="0" smtClean="0"/>
              <a:t> και εμπόριο (π.χ. ισχυρότερο εμπορικό σήμα ή νέο </a:t>
            </a:r>
            <a:br>
              <a:rPr lang="el-GR" dirty="0" smtClean="0"/>
            </a:br>
            <a:r>
              <a:rPr lang="el-GR" dirty="0" smtClean="0"/>
              <a:t>σημείο πώλησης) </a:t>
            </a:r>
            <a:br>
              <a:rPr lang="el-GR" dirty="0" smtClean="0"/>
            </a:br>
            <a:r>
              <a:rPr lang="en-US" dirty="0" smtClean="0"/>
              <a:t>4.</a:t>
            </a:r>
            <a:r>
              <a:rPr lang="el-GR" dirty="0" smtClean="0"/>
              <a:t>Μεταφορά επαγγελματικής εμπειρίας μέσω ανταλλαγής της εξειδίκευσης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268931"/>
          </a:xfrm>
        </p:spPr>
        <p:txBody>
          <a:bodyPr>
            <a:normAutofit fontScale="70000" lnSpcReduction="20000"/>
          </a:bodyPr>
          <a:lstStyle/>
          <a:p>
            <a:pPr>
              <a:buNone/>
            </a:pPr>
            <a:r>
              <a:rPr lang="en-US" dirty="0" smtClean="0"/>
              <a:t>	5.</a:t>
            </a:r>
            <a:r>
              <a:rPr lang="el-GR" dirty="0" smtClean="0"/>
              <a:t>Καλύτερος συντονισμός της ασφάλειας, του περιβαλλοντικού πλαισίου και </a:t>
            </a:r>
            <a:br>
              <a:rPr lang="el-GR" dirty="0" smtClean="0"/>
            </a:br>
            <a:r>
              <a:rPr lang="el-GR" dirty="0" smtClean="0"/>
              <a:t>εφαρμογή της λιμενικής πολιτικής </a:t>
            </a:r>
            <a:br>
              <a:rPr lang="el-GR" dirty="0" smtClean="0"/>
            </a:br>
            <a:r>
              <a:rPr lang="en-US" dirty="0" smtClean="0"/>
              <a:t>6.</a:t>
            </a:r>
            <a:r>
              <a:rPr lang="el-GR" dirty="0" smtClean="0"/>
              <a:t>Προώθηση της καινοτομίας. Η φιλοδοξία για συνεργασία μεταξύ των </a:t>
            </a:r>
            <a:br>
              <a:rPr lang="el-GR" dirty="0" smtClean="0"/>
            </a:br>
            <a:r>
              <a:rPr lang="el-GR" dirty="0" smtClean="0"/>
              <a:t>λιμενικών αρχών θα μπορούσε να ορισθεί ως συνεργασία σε επίπεδο </a:t>
            </a:r>
            <a:br>
              <a:rPr lang="el-GR" dirty="0" smtClean="0"/>
            </a:br>
            <a:r>
              <a:rPr lang="el-GR" dirty="0" smtClean="0"/>
              <a:t>καινοτομίας (π.χ. έρευνα και ανάπτυξη της γνώσης ώστε να στηθούν νέα </a:t>
            </a:r>
            <a:br>
              <a:rPr lang="el-GR" dirty="0" smtClean="0"/>
            </a:br>
            <a:r>
              <a:rPr lang="el-GR" dirty="0" err="1" smtClean="0"/>
              <a:t>standards</a:t>
            </a:r>
            <a:r>
              <a:rPr lang="el-GR" dirty="0" smtClean="0"/>
              <a:t> για τη λειτουργία ενός </a:t>
            </a:r>
            <a:r>
              <a:rPr lang="el-GR" dirty="0" err="1" smtClean="0"/>
              <a:t>container</a:t>
            </a:r>
            <a:r>
              <a:rPr lang="el-GR" dirty="0" smtClean="0"/>
              <a:t> </a:t>
            </a:r>
            <a:r>
              <a:rPr lang="el-GR" dirty="0" err="1" smtClean="0"/>
              <a:t>terminal</a:t>
            </a:r>
            <a:r>
              <a:rPr lang="el-GR" dirty="0" smtClean="0"/>
              <a:t> και τη διαχείριση ροών φορτίων προς την ενδοχώρα). </a:t>
            </a:r>
            <a:br>
              <a:rPr lang="el-GR" dirty="0" smtClean="0"/>
            </a:br>
            <a:r>
              <a:rPr lang="en-US" dirty="0" smtClean="0"/>
              <a:t>7.</a:t>
            </a:r>
            <a:r>
              <a:rPr lang="el-GR" dirty="0" smtClean="0"/>
              <a:t>Καλύτερη διαπραγματευτική θέση. Συνεργαζόμενα λιμάνια επιτυγχάνουν πιο δυνατές και προς όφελός τους συνεργασίες ενάντια στο υποχρεωτικά κλειστό κυβερνητικό εμπόριο, σε ναυτιλιακές συμμαχίες και σε περιορισμό του ενδεχομένου των παγκόσμιων κερδών από αυξανόμενες ροές που προκύπτουν από τοπικές συνεργασίες.</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42918"/>
            <a:ext cx="8229600" cy="5483245"/>
          </a:xfrm>
        </p:spPr>
        <p:txBody>
          <a:bodyPr>
            <a:normAutofit fontScale="70000" lnSpcReduction="20000"/>
          </a:bodyPr>
          <a:lstStyle/>
          <a:p>
            <a:pPr>
              <a:buNone/>
            </a:pPr>
            <a:r>
              <a:rPr lang="en-US" dirty="0" smtClean="0"/>
              <a:t>	8. </a:t>
            </a:r>
            <a:r>
              <a:rPr lang="el-GR" dirty="0" smtClean="0"/>
              <a:t>Συνεργασία με δημόσια πλεονεκτήματα. Συγκεκριμένα εξ’ αιτίας όλων των παραπάνω οικονομικών προτερημάτων διευκολύνεται η δημόσια ή η ιδιωτική </a:t>
            </a:r>
            <a:br>
              <a:rPr lang="el-GR" dirty="0" smtClean="0"/>
            </a:br>
            <a:r>
              <a:rPr lang="el-GR" dirty="0" smtClean="0"/>
              <a:t>αρχή που είναι υπεύθυνη να βοηθήσει οικονομικά, ή ακόμα και τεχνικά, το λιμενικό σχεδιασμό και τα αναπτυξιακά έργα, </a:t>
            </a:r>
            <a:r>
              <a:rPr lang="el-GR" dirty="0" err="1" smtClean="0"/>
              <a:t>μοντερνοποίηση</a:t>
            </a:r>
            <a:r>
              <a:rPr lang="el-GR" dirty="0" smtClean="0"/>
              <a:t> με σκοπό να φτάσει σε ομαλοποιημένες αποφάσεις και να αποφύγει τις διπλές άσκοπες επενδύσεις ή «επενδύσεις κύρους” που αποδίδονται σε έναν έντονο και </a:t>
            </a:r>
            <a:br>
              <a:rPr lang="el-GR" dirty="0" smtClean="0"/>
            </a:br>
            <a:r>
              <a:rPr lang="el-GR" dirty="0" smtClean="0"/>
              <a:t>πιθανώς αχρείαστο δια-λιμενικό ανταγωνισμό. Πέραν από αυτό καλύτερη παραγωγικότητα και καλύτερη χρήση της γης, περιβαλλοντική ευαισθησία, που είναι όλοι παράγοντες για την ευημερία της οικονομίας.</a:t>
            </a:r>
            <a:endParaRPr lang="en-US" dirty="0" smtClean="0"/>
          </a:p>
          <a:p>
            <a:endParaRPr lang="en-US" dirty="0" smtClean="0"/>
          </a:p>
          <a:p>
            <a:r>
              <a:rPr lang="el-GR" b="1" dirty="0" smtClean="0"/>
              <a:t>Συμπερασματικά </a:t>
            </a:r>
            <a:r>
              <a:rPr lang="el-GR" dirty="0" smtClean="0"/>
              <a:t>η λιμενική συνεργασία και η ανάπτυξη νέων πρακτικών </a:t>
            </a:r>
            <a:br>
              <a:rPr lang="el-GR" dirty="0" smtClean="0"/>
            </a:br>
            <a:r>
              <a:rPr lang="el-GR" dirty="0" smtClean="0"/>
              <a:t>μπορεί να προσθέσουν οργανωτικές και κοινωνικές ευκαιρίες σε ένα ήδη υπάρχον </a:t>
            </a:r>
            <a:br>
              <a:rPr lang="el-GR" dirty="0" smtClean="0"/>
            </a:br>
            <a:r>
              <a:rPr lang="el-GR" dirty="0" smtClean="0"/>
              <a:t>λιμενικό σύστημα.</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smtClean="0"/>
              <a:t>Ευχαριστώ</a:t>
            </a:r>
          </a:p>
          <a:p>
            <a:pPr>
              <a:buNone/>
            </a:pPr>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214422"/>
            <a:ext cx="8229600" cy="4911741"/>
          </a:xfrm>
        </p:spPr>
        <p:txBody>
          <a:bodyPr/>
          <a:lstStyle/>
          <a:p>
            <a:pPr>
              <a:buNone/>
            </a:pPr>
            <a:r>
              <a:rPr lang="en-US" dirty="0" smtClean="0"/>
              <a:t>	</a:t>
            </a:r>
            <a:r>
              <a:rPr lang="el-GR" dirty="0" smtClean="0"/>
              <a:t>Πως οι εξελίξεις στη διεθνή οικονομία επηρεάζουν τα λιμάνια και πως μέσα σε αυτό το διαμορφούμενο </a:t>
            </a:r>
            <a:r>
              <a:rPr lang="el-GR" dirty="0"/>
              <a:t>περιβάλλον το παραδοσιακό λιμάνι προσπαθεί να </a:t>
            </a:r>
            <a:r>
              <a:rPr lang="el-GR" dirty="0" smtClean="0"/>
              <a:t/>
            </a:r>
            <a:br>
              <a:rPr lang="el-GR" dirty="0" smtClean="0"/>
            </a:br>
            <a:r>
              <a:rPr lang="el-GR" dirty="0"/>
              <a:t>αντεπεξέλθει στον ανταγωνισμό ενός πλαισίου αλυσίδας </a:t>
            </a:r>
            <a:r>
              <a:rPr lang="el-GR" dirty="0" err="1"/>
              <a:t>logistics</a:t>
            </a:r>
            <a:r>
              <a:rPr lang="el-GR" dirty="0"/>
              <a:t>, καθώς και τι </a:t>
            </a:r>
            <a:r>
              <a:rPr lang="el-GR" dirty="0" smtClean="0"/>
              <a:t/>
            </a:r>
            <a:br>
              <a:rPr lang="el-GR" dirty="0" smtClean="0"/>
            </a:br>
            <a:r>
              <a:rPr lang="el-GR" dirty="0"/>
              <a:t>μορφές παίρνει πλέον με κριτήριο το εκάστοτε ιδιοκτησιακό καθεστώς και το ρόλο </a:t>
            </a:r>
            <a:r>
              <a:rPr lang="el-GR" dirty="0" smtClean="0"/>
              <a:t/>
            </a:r>
            <a:br>
              <a:rPr lang="el-GR" dirty="0" smtClean="0"/>
            </a:br>
            <a:r>
              <a:rPr lang="el-GR" dirty="0"/>
              <a:t>που παίζουν οι εμπλεκόμενοι σε αυτό.</a:t>
            </a:r>
          </a:p>
        </p:txBody>
      </p:sp>
      <p:sp>
        <p:nvSpPr>
          <p:cNvPr id="4" name="3 - TextBox"/>
          <p:cNvSpPr txBox="1"/>
          <p:nvPr/>
        </p:nvSpPr>
        <p:spPr>
          <a:xfrm>
            <a:off x="1071538" y="500042"/>
            <a:ext cx="4572032" cy="369332"/>
          </a:xfrm>
          <a:prstGeom prst="rect">
            <a:avLst/>
          </a:prstGeom>
          <a:noFill/>
        </p:spPr>
        <p:txBody>
          <a:bodyPr wrap="square" rtlCol="0">
            <a:spAutoFit/>
          </a:bodyPr>
          <a:lstStyle/>
          <a:p>
            <a:r>
              <a:rPr lang="el-GR" dirty="0" smtClean="0"/>
              <a:t>Θα μάθουμε:</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42918"/>
            <a:ext cx="8229600" cy="5483245"/>
          </a:xfrm>
        </p:spPr>
        <p:txBody>
          <a:bodyPr>
            <a:normAutofit fontScale="85000" lnSpcReduction="20000"/>
          </a:bodyPr>
          <a:lstStyle/>
          <a:p>
            <a:pPr>
              <a:buNone/>
            </a:pPr>
            <a:r>
              <a:rPr lang="el-GR" b="1" dirty="0" smtClean="0"/>
              <a:t>	Ο </a:t>
            </a:r>
            <a:r>
              <a:rPr lang="el-GR" b="1" dirty="0"/>
              <a:t>ρόλος του λιμανιού</a:t>
            </a:r>
            <a:r>
              <a:rPr lang="el-GR" dirty="0"/>
              <a:t>, της ενδοχώρας, οι μεταξύ τους συσχετισμοί και οι </a:t>
            </a:r>
            <a:r>
              <a:rPr lang="el-GR" dirty="0" smtClean="0"/>
              <a:t>επιπτώσεις </a:t>
            </a:r>
            <a:r>
              <a:rPr lang="el-GR" dirty="0"/>
              <a:t>τους έχουν απομακρυνθεί από τα διάφορα παραδοσιακά μοντέλα εδώ και </a:t>
            </a:r>
            <a:r>
              <a:rPr lang="el-GR" dirty="0" smtClean="0"/>
              <a:t>πολλά </a:t>
            </a:r>
            <a:r>
              <a:rPr lang="el-GR" dirty="0"/>
              <a:t>χρόνια και διαρκώς επαναπροσδιορίζονται σε μια προσπάθεια </a:t>
            </a:r>
            <a:r>
              <a:rPr lang="el-GR" dirty="0" err="1"/>
              <a:t>συμβαδίσματος</a:t>
            </a:r>
            <a:r>
              <a:rPr lang="el-GR" dirty="0"/>
              <a:t> </a:t>
            </a:r>
            <a:r>
              <a:rPr lang="el-GR" dirty="0" smtClean="0"/>
              <a:t>με </a:t>
            </a:r>
            <a:r>
              <a:rPr lang="el-GR" dirty="0"/>
              <a:t>τις διεθνείς οικονομικές </a:t>
            </a:r>
            <a:r>
              <a:rPr lang="el-GR" dirty="0" smtClean="0"/>
              <a:t>εξελίξεις.</a:t>
            </a:r>
            <a:r>
              <a:rPr lang="el-GR" dirty="0"/>
              <a:t> Από τις αρχές της δεκαετίας του 1990 ένα νέο πολιτικό και οικονομικό </a:t>
            </a:r>
            <a:r>
              <a:rPr lang="el-GR" dirty="0" smtClean="0"/>
              <a:t>περιβάλλον </a:t>
            </a:r>
            <a:r>
              <a:rPr lang="el-GR" dirty="0"/>
              <a:t>άρχισε να διαμορφώνεται σταδιακά για τις δημόσιες επιχειρήσεις στην </a:t>
            </a:r>
            <a:r>
              <a:rPr lang="el-GR" dirty="0" smtClean="0"/>
              <a:t/>
            </a:r>
            <a:br>
              <a:rPr lang="el-GR" dirty="0" smtClean="0"/>
            </a:br>
            <a:r>
              <a:rPr lang="el-GR" dirty="0"/>
              <a:t>Ευρωπαϊκή Ένωση. Η απελευθέρωση των αγορών, οι ολικές </a:t>
            </a:r>
            <a:r>
              <a:rPr lang="el-GR" dirty="0" smtClean="0"/>
              <a:t>ή</a:t>
            </a:r>
            <a:r>
              <a:rPr lang="en-US" dirty="0" smtClean="0"/>
              <a:t> </a:t>
            </a:r>
            <a:r>
              <a:rPr lang="el-GR" dirty="0" smtClean="0"/>
              <a:t>μερικές ιδιωτικοποιήσεις</a:t>
            </a:r>
            <a:r>
              <a:rPr lang="el-GR" dirty="0"/>
              <a:t>, η αντίληψη ότι η αγορά και ο ανταγωνισμός ευνοούν την </a:t>
            </a:r>
            <a:r>
              <a:rPr lang="el-GR" dirty="0" smtClean="0"/>
              <a:t>οικονομική </a:t>
            </a:r>
            <a:r>
              <a:rPr lang="el-GR" dirty="0"/>
              <a:t>και κοινωνική ευημερία, κ.ά. αποτελούν μερικές από τις σημαντικότερες </a:t>
            </a:r>
            <a:r>
              <a:rPr lang="el-GR" dirty="0" smtClean="0"/>
              <a:t/>
            </a:r>
            <a:br>
              <a:rPr lang="el-GR" dirty="0" smtClean="0"/>
            </a:br>
            <a:r>
              <a:rPr lang="el-GR" dirty="0"/>
              <a:t>συνιστώσες του νέου αυτού πλαισίου, που </a:t>
            </a:r>
            <a:r>
              <a:rPr lang="el-GR" dirty="0" smtClean="0"/>
              <a:t>έχει</a:t>
            </a:r>
            <a:r>
              <a:rPr lang="en-US" dirty="0" smtClean="0"/>
              <a:t> </a:t>
            </a:r>
            <a:r>
              <a:rPr lang="el-GR" dirty="0" smtClean="0"/>
              <a:t>δημιουργηθεί </a:t>
            </a:r>
            <a:r>
              <a:rPr lang="el-GR" dirty="0"/>
              <a:t>και συνεχίζεται ως τις </a:t>
            </a:r>
            <a:r>
              <a:rPr lang="el-GR" dirty="0" smtClean="0"/>
              <a:t>μέρες </a:t>
            </a:r>
            <a:r>
              <a:rPr lang="el-GR" dirty="0"/>
              <a:t>μας.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fontScale="70000" lnSpcReduction="20000"/>
          </a:bodyPr>
          <a:lstStyle/>
          <a:p>
            <a:pPr>
              <a:buNone/>
            </a:pPr>
            <a:r>
              <a:rPr lang="el-GR" dirty="0" smtClean="0"/>
              <a:t>	Η απελευθέρωση </a:t>
            </a:r>
            <a:r>
              <a:rPr lang="el-GR" dirty="0"/>
              <a:t>των </a:t>
            </a:r>
            <a:r>
              <a:rPr lang="el-GR" dirty="0" smtClean="0"/>
              <a:t>αγορών</a:t>
            </a:r>
          </a:p>
          <a:p>
            <a:pPr>
              <a:buNone/>
            </a:pPr>
            <a:r>
              <a:rPr lang="el-GR" dirty="0" smtClean="0"/>
              <a:t>	μεταφράζεται</a:t>
            </a:r>
          </a:p>
          <a:p>
            <a:pPr>
              <a:buNone/>
            </a:pPr>
            <a:r>
              <a:rPr lang="el-GR" dirty="0" smtClean="0"/>
              <a:t>Α) </a:t>
            </a:r>
            <a:r>
              <a:rPr lang="el-GR" dirty="0"/>
              <a:t>στην εφαρμογή περιοριστικών δημοσιονομικών πολιτικών και </a:t>
            </a:r>
            <a:endParaRPr lang="el-GR" dirty="0" smtClean="0"/>
          </a:p>
          <a:p>
            <a:pPr>
              <a:buNone/>
            </a:pPr>
            <a:r>
              <a:rPr lang="el-GR" dirty="0" smtClean="0"/>
              <a:t>Β)στην υλοποίηση </a:t>
            </a:r>
            <a:r>
              <a:rPr lang="el-GR" b="1" dirty="0"/>
              <a:t>προγραμμάτων ιδιωτικοποίησης </a:t>
            </a:r>
            <a:r>
              <a:rPr lang="el-GR" dirty="0"/>
              <a:t>από τις αρχές της δεκαετίας του 1980</a:t>
            </a:r>
            <a:r>
              <a:rPr lang="el-GR" dirty="0" smtClean="0"/>
              <a:t>. </a:t>
            </a:r>
            <a:r>
              <a:rPr lang="el-GR" dirty="0"/>
              <a:t>Το </a:t>
            </a:r>
            <a:r>
              <a:rPr lang="el-GR" dirty="0" smtClean="0"/>
              <a:t>φαινόμενο </a:t>
            </a:r>
            <a:r>
              <a:rPr lang="el-GR" dirty="0"/>
              <a:t>αυτό εντείνεται στη διάρκεια της δεκαετίας του </a:t>
            </a:r>
            <a:r>
              <a:rPr lang="el-GR" dirty="0" smtClean="0"/>
              <a:t>1990 (Ευρωπαϊκής ολοκλήρωσης) </a:t>
            </a:r>
            <a:r>
              <a:rPr lang="el-GR" dirty="0"/>
              <a:t>υπό την πίεση της </a:t>
            </a:r>
            <a:r>
              <a:rPr lang="el-GR" dirty="0" smtClean="0"/>
              <a:t>ευρωπαϊκής </a:t>
            </a:r>
            <a:r>
              <a:rPr lang="el-GR" dirty="0"/>
              <a:t>ολοκλήρωσης, της διεθνοποίησης των οικονομικών και παραγωγικών </a:t>
            </a:r>
            <a:r>
              <a:rPr lang="el-GR" dirty="0" smtClean="0"/>
              <a:t>συστημάτων .</a:t>
            </a:r>
            <a:r>
              <a:rPr lang="el-GR" dirty="0"/>
              <a:t> Η τήρηση των κανόνων ανταγωνισμού, ο </a:t>
            </a:r>
            <a:r>
              <a:rPr lang="el-GR" dirty="0" smtClean="0"/>
              <a:t>περιορισμός </a:t>
            </a:r>
            <a:r>
              <a:rPr lang="el-GR" dirty="0"/>
              <a:t>των επιδοτήσεων και η γενίκευση του ανταγωνισμού θέτουν σήμερα σε </a:t>
            </a:r>
            <a:r>
              <a:rPr lang="el-GR" dirty="0" smtClean="0"/>
              <a:t>αμφισβήτηση </a:t>
            </a:r>
            <a:r>
              <a:rPr lang="el-GR" dirty="0"/>
              <a:t>την ικανότητα των δημόσιων επιχειρήσεων να εκπληρώσουν την </a:t>
            </a:r>
            <a:r>
              <a:rPr lang="el-GR" dirty="0" smtClean="0"/>
              <a:t>αποστολή </a:t>
            </a:r>
            <a:r>
              <a:rPr lang="el-GR" dirty="0"/>
              <a:t>που θεμελιώνει την ίδια την ύπαρξή τους, δηλαδή την εξυπηρέτηση του </a:t>
            </a:r>
            <a:br>
              <a:rPr lang="el-GR" dirty="0"/>
            </a:br>
            <a:r>
              <a:rPr lang="el-GR" dirty="0"/>
              <a:t>δημόσιου συμφέροντος, την παροχή της καθολικής υπηρεσίας, την υλοποίηση </a:t>
            </a:r>
            <a:r>
              <a:rPr lang="el-GR" dirty="0" smtClean="0"/>
              <a:t>μακροπρόθεσμων </a:t>
            </a:r>
            <a:r>
              <a:rPr lang="el-GR" dirty="0"/>
              <a:t>επενδυτικών έργων καθώς και τη διασφάλιση της κοινωνικής </a:t>
            </a:r>
            <a:br>
              <a:rPr lang="el-GR" dirty="0"/>
            </a:br>
            <a:r>
              <a:rPr lang="el-GR" dirty="0"/>
              <a:t>αλληλεγγύης και της γεωγραφικής συνοχής.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42918"/>
            <a:ext cx="8229600" cy="5483245"/>
          </a:xfrm>
        </p:spPr>
        <p:txBody>
          <a:bodyPr>
            <a:normAutofit fontScale="70000" lnSpcReduction="20000"/>
          </a:bodyPr>
          <a:lstStyle/>
          <a:p>
            <a:pPr>
              <a:buNone/>
            </a:pPr>
            <a:r>
              <a:rPr lang="el-GR" dirty="0" smtClean="0"/>
              <a:t>	 Ο  </a:t>
            </a:r>
            <a:r>
              <a:rPr lang="el-GR" dirty="0"/>
              <a:t>Νεοφιλελευθερισμός </a:t>
            </a:r>
            <a:r>
              <a:rPr lang="el-GR" dirty="0" smtClean="0"/>
              <a:t>μετά 1980 </a:t>
            </a:r>
            <a:r>
              <a:rPr lang="el-GR" dirty="0"/>
              <a:t>ανατρέπει το μέχρι τότε σκηνικό δημιουργώντας νέες βάσεις και </a:t>
            </a:r>
            <a:r>
              <a:rPr lang="el-GR" dirty="0" smtClean="0"/>
              <a:t>δεδομένα</a:t>
            </a:r>
            <a:r>
              <a:rPr lang="el-GR" dirty="0"/>
              <a:t>, με συνέπεια να αναπτυχθούν λιμάνια-σταθμοί εμπορευματοκιβωτίων. </a:t>
            </a:r>
            <a:endParaRPr lang="en-US" dirty="0" smtClean="0"/>
          </a:p>
          <a:p>
            <a:pPr>
              <a:buNone/>
            </a:pPr>
            <a:r>
              <a:rPr lang="en-US" dirty="0" smtClean="0"/>
              <a:t>	</a:t>
            </a:r>
            <a:r>
              <a:rPr lang="el-GR" dirty="0" smtClean="0"/>
              <a:t>Το γεγονός </a:t>
            </a:r>
            <a:r>
              <a:rPr lang="el-GR" dirty="0"/>
              <a:t>αυτό άλλαξε ολόκληρη τη λειτουργία της λιμενικής βιομηχανίας, η οποία </a:t>
            </a:r>
            <a:r>
              <a:rPr lang="el-GR" dirty="0" smtClean="0"/>
              <a:t>έκτοτε </a:t>
            </a:r>
            <a:r>
              <a:rPr lang="el-GR" dirty="0"/>
              <a:t>αρχίζει να αντιμετωπίζει τους τερματικούς σταθμούς εμπορευματοκιβωτίων </a:t>
            </a:r>
            <a:r>
              <a:rPr lang="el-GR" b="1" dirty="0" smtClean="0"/>
              <a:t>ως </a:t>
            </a:r>
            <a:r>
              <a:rPr lang="el-GR" b="1" dirty="0"/>
              <a:t>κρίκους </a:t>
            </a:r>
            <a:r>
              <a:rPr lang="el-GR" dirty="0"/>
              <a:t>σε μια μεγαλύτερη αλυσίδα </a:t>
            </a:r>
            <a:r>
              <a:rPr lang="el-GR" dirty="0" err="1"/>
              <a:t>logistics</a:t>
            </a:r>
            <a:r>
              <a:rPr lang="el-GR" dirty="0"/>
              <a:t> και να επιδιώκει την καλύτερη </a:t>
            </a:r>
            <a:r>
              <a:rPr lang="el-GR" dirty="0" smtClean="0"/>
              <a:t>ολοκλήρωση </a:t>
            </a:r>
            <a:r>
              <a:rPr lang="el-GR" dirty="0" err="1"/>
              <a:t>logistics</a:t>
            </a:r>
            <a:r>
              <a:rPr lang="el-GR" dirty="0"/>
              <a:t> που μπορεί να επιτύχει. </a:t>
            </a:r>
            <a:r>
              <a:rPr lang="el-GR" dirty="0" err="1" smtClean="0"/>
              <a:t>Tα</a:t>
            </a:r>
            <a:r>
              <a:rPr lang="en-US" dirty="0" smtClean="0"/>
              <a:t> </a:t>
            </a:r>
            <a:r>
              <a:rPr lang="el-GR" dirty="0" smtClean="0"/>
              <a:t> </a:t>
            </a:r>
            <a:r>
              <a:rPr lang="el-GR" dirty="0" err="1"/>
              <a:t>logistics</a:t>
            </a:r>
            <a:r>
              <a:rPr lang="el-GR" dirty="0"/>
              <a:t> δημιουργήθηκαν ως μια </a:t>
            </a:r>
            <a:r>
              <a:rPr lang="el-GR" dirty="0" smtClean="0"/>
              <a:t>τεχνική </a:t>
            </a:r>
            <a:r>
              <a:rPr lang="el-GR" dirty="0"/>
              <a:t>της διατήρησης του ελέγχου μιας παγκόσμιας εφοδιαστικής αλυσίδας που </a:t>
            </a:r>
            <a:r>
              <a:rPr lang="el-GR" dirty="0" smtClean="0"/>
              <a:t>συνδυάζει </a:t>
            </a:r>
            <a:r>
              <a:rPr lang="el-GR" dirty="0"/>
              <a:t>τη μεταφορά, την αποθήκευση και τη διαχείριση της διανομής με τη χρήση </a:t>
            </a:r>
            <a:br>
              <a:rPr lang="el-GR" dirty="0"/>
            </a:br>
            <a:r>
              <a:rPr lang="el-GR" dirty="0"/>
              <a:t>σύγχρονων πληροφοριακών συστημάτων. O νέος αυτός τρόπος οργάνωσης της </a:t>
            </a:r>
            <a:r>
              <a:rPr lang="el-GR" dirty="0" smtClean="0"/>
              <a:t>παραγωγής </a:t>
            </a:r>
            <a:r>
              <a:rPr lang="el-GR" dirty="0"/>
              <a:t>των αγαθών απαιτεί η αλυσίδα των λειτουργιών, που αρχίζει από την </a:t>
            </a:r>
            <a:r>
              <a:rPr lang="el-GR" dirty="0" smtClean="0"/>
              <a:t>αποθήκη </a:t>
            </a:r>
            <a:r>
              <a:rPr lang="el-GR" dirty="0"/>
              <a:t>του αποστολέα και φτάνει μέχρι την αποθήκη του αποδέκτη, να είναι </a:t>
            </a:r>
            <a:r>
              <a:rPr lang="el-GR" dirty="0" smtClean="0"/>
              <a:t>ενιαία</a:t>
            </a:r>
            <a:r>
              <a:rPr lang="en-US" dirty="0" smtClean="0"/>
              <a:t>.</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το κλειδί πλέον είναι η </a:t>
            </a:r>
            <a:r>
              <a:rPr lang="el-GR" dirty="0" smtClean="0"/>
              <a:t/>
            </a:r>
            <a:br>
              <a:rPr lang="el-GR" dirty="0" smtClean="0"/>
            </a:br>
            <a:r>
              <a:rPr lang="el-GR" dirty="0"/>
              <a:t>ανάπτυξη και ο συντονισμός των συνδυασμένων μεταφορών</a:t>
            </a:r>
          </a:p>
        </p:txBody>
      </p:sp>
      <p:sp>
        <p:nvSpPr>
          <p:cNvPr id="3" name="2 - Θέση περιεχομένου"/>
          <p:cNvSpPr>
            <a:spLocks noGrp="1"/>
          </p:cNvSpPr>
          <p:nvPr>
            <p:ph idx="1"/>
          </p:nvPr>
        </p:nvSpPr>
        <p:spPr>
          <a:xfrm>
            <a:off x="457200" y="1785926"/>
            <a:ext cx="8229600" cy="4340237"/>
          </a:xfrm>
        </p:spPr>
        <p:txBody>
          <a:bodyPr>
            <a:normAutofit fontScale="92500" lnSpcReduction="20000"/>
          </a:bodyPr>
          <a:lstStyle/>
          <a:p>
            <a:pPr>
              <a:buNone/>
            </a:pPr>
            <a:r>
              <a:rPr lang="en-US" dirty="0" smtClean="0"/>
              <a:t>	H</a:t>
            </a:r>
            <a:r>
              <a:rPr lang="el-GR" dirty="0" smtClean="0"/>
              <a:t> ανάπτυξη </a:t>
            </a:r>
            <a:r>
              <a:rPr lang="el-GR" dirty="0"/>
              <a:t>των εμπορευματοκιβωτίων κατά την περίοδο αυτή επέφερε εντυπωσιακές </a:t>
            </a:r>
            <a:br>
              <a:rPr lang="el-GR" dirty="0"/>
            </a:br>
            <a:r>
              <a:rPr lang="el-GR" dirty="0"/>
              <a:t>αλλαγές, με συνέπεια την ανάπτυξη των συνδυασμένων μεταφορών, οι οποίες </a:t>
            </a:r>
            <a:br>
              <a:rPr lang="el-GR" dirty="0"/>
            </a:br>
            <a:r>
              <a:rPr lang="el-GR" dirty="0"/>
              <a:t>αφορούν σε περισσότερα από ένα μεταφορικά μέσα και συνήθως πραγματοποιούνται </a:t>
            </a:r>
            <a:br>
              <a:rPr lang="el-GR" dirty="0"/>
            </a:br>
            <a:r>
              <a:rPr lang="el-GR" dirty="0"/>
              <a:t>κάτω από τον έλεγχο, το σχεδιασμό, την καθοδήγηση και την υπευθυνότητα ενός </a:t>
            </a:r>
            <a:br>
              <a:rPr lang="el-GR" dirty="0"/>
            </a:br>
            <a:r>
              <a:rPr lang="el-GR" dirty="0"/>
              <a:t>κύριου φορέα, του </a:t>
            </a:r>
            <a:r>
              <a:rPr lang="el-GR" b="1" dirty="0" err="1"/>
              <a:t>διαμεταφορέα</a:t>
            </a:r>
            <a:r>
              <a:rPr lang="el-GR" dirty="0"/>
              <a:t>, ο οποίος πλέον έχει ευθύνη για όλα τα στάδια σε </a:t>
            </a:r>
            <a:br>
              <a:rPr lang="el-GR" dirty="0"/>
            </a:br>
            <a:r>
              <a:rPr lang="el-GR" dirty="0"/>
              <a:t>ολόκληρη τη διαδρομή.</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126055"/>
          </a:xfrm>
        </p:spPr>
        <p:txBody>
          <a:bodyPr>
            <a:normAutofit/>
          </a:bodyPr>
          <a:lstStyle/>
          <a:p>
            <a:pPr>
              <a:buNone/>
            </a:pPr>
            <a:r>
              <a:rPr lang="en-US" dirty="0" smtClean="0"/>
              <a:t>	</a:t>
            </a:r>
            <a:r>
              <a:rPr lang="el-GR" dirty="0" smtClean="0"/>
              <a:t>Παρατηρήθηκαν </a:t>
            </a:r>
            <a:r>
              <a:rPr lang="el-GR" dirty="0"/>
              <a:t>σημαντικές μεταβολές στη </a:t>
            </a:r>
            <a:r>
              <a:rPr lang="el-GR" dirty="0" smtClean="0"/>
              <a:t/>
            </a:r>
            <a:br>
              <a:rPr lang="el-GR" dirty="0" smtClean="0"/>
            </a:br>
            <a:r>
              <a:rPr lang="el-GR" dirty="0"/>
              <a:t>ροή του εμπορίου και των μεταφορών με μεγάλο όγκο εμπορευμάτων πλέον να </a:t>
            </a:r>
            <a:r>
              <a:rPr lang="el-GR" dirty="0" smtClean="0"/>
              <a:t/>
            </a:r>
            <a:br>
              <a:rPr lang="el-GR" dirty="0" smtClean="0"/>
            </a:br>
            <a:r>
              <a:rPr lang="el-GR" dirty="0"/>
              <a:t>ξεκινάει ή να καταλήγει στη ΝΑ Ασία και το κέντρο βάρους του διεθνούς εμπορίου </a:t>
            </a:r>
            <a:r>
              <a:rPr lang="el-GR" dirty="0" smtClean="0"/>
              <a:t/>
            </a:r>
            <a:br>
              <a:rPr lang="el-GR" dirty="0" smtClean="0"/>
            </a:br>
            <a:r>
              <a:rPr lang="el-GR" dirty="0"/>
              <a:t>να αρχίσει να απομακρύνεται σιγά σιγά από τις δυτικές χώρες. Μεγάλο ρόλο σε αυτό </a:t>
            </a:r>
            <a:r>
              <a:rPr lang="el-GR" dirty="0" smtClean="0"/>
              <a:t/>
            </a:r>
            <a:br>
              <a:rPr lang="el-GR" dirty="0" smtClean="0"/>
            </a:br>
            <a:r>
              <a:rPr lang="el-GR" dirty="0"/>
              <a:t>έχει παίξει η Κίνα, τόσο ως τόπος παραγωγής αγαθών, αλλά και ως </a:t>
            </a:r>
            <a:r>
              <a:rPr lang="el-GR" dirty="0" smtClean="0"/>
              <a:t>καταναλωτής.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229600" cy="5340369"/>
          </a:xfrm>
        </p:spPr>
        <p:txBody>
          <a:bodyPr>
            <a:normAutofit/>
          </a:bodyPr>
          <a:lstStyle/>
          <a:p>
            <a:pPr>
              <a:buNone/>
            </a:pPr>
            <a:r>
              <a:rPr lang="el-GR" dirty="0" smtClean="0"/>
              <a:t>	Σημαντικό </a:t>
            </a:r>
            <a:r>
              <a:rPr lang="el-GR" dirty="0"/>
              <a:t>είναι και το φαινόμενο του γιγαντισμού των πλοίων και της πολύ </a:t>
            </a:r>
            <a:br>
              <a:rPr lang="el-GR" dirty="0"/>
            </a:br>
            <a:r>
              <a:rPr lang="el-GR" dirty="0"/>
              <a:t>μεγάλης αύξησης των πλοίων που μεταφέρουν εμπορευματοκιβώτια. Ως αποτέλεσμα, </a:t>
            </a:r>
            <a:r>
              <a:rPr lang="el-GR" dirty="0" smtClean="0"/>
              <a:t>βλέπουμε </a:t>
            </a:r>
            <a:r>
              <a:rPr lang="el-GR" dirty="0"/>
              <a:t>ότι ενώ το προϊόν παραμένει στην ουσία ίδιο ( μεταφορά φορτίου από και </a:t>
            </a:r>
            <a:r>
              <a:rPr lang="el-GR" dirty="0" smtClean="0"/>
              <a:t>προς </a:t>
            </a:r>
            <a:r>
              <a:rPr lang="el-GR" dirty="0"/>
              <a:t>την ενδοχώρα), τα λιμάνια να μετατρέπονται σε επιχειρήσεις </a:t>
            </a:r>
            <a:r>
              <a:rPr lang="el-GR" b="1" dirty="0"/>
              <a:t>εντάσεως </a:t>
            </a:r>
            <a:r>
              <a:rPr lang="el-GR" b="1" dirty="0" smtClean="0"/>
              <a:t>κεφαλαίου </a:t>
            </a:r>
            <a:r>
              <a:rPr lang="el-GR" dirty="0"/>
              <a:t>από εντάσεως εργασίας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000108"/>
            <a:ext cx="8229600" cy="5126055"/>
          </a:xfrm>
        </p:spPr>
        <p:txBody>
          <a:bodyPr>
            <a:normAutofit fontScale="92500"/>
          </a:bodyPr>
          <a:lstStyle/>
          <a:p>
            <a:pPr>
              <a:buNone/>
            </a:pPr>
            <a:r>
              <a:rPr lang="el-GR" dirty="0" smtClean="0"/>
              <a:t>	Οι </a:t>
            </a:r>
            <a:r>
              <a:rPr lang="el-GR" dirty="0"/>
              <a:t>χρήστες της ναυτιλίας γραμμών τείνουν να διαμορφώσουν </a:t>
            </a:r>
            <a:r>
              <a:rPr lang="el-GR" i="1" dirty="0" err="1" smtClean="0">
                <a:solidFill>
                  <a:schemeClr val="tx2"/>
                </a:solidFill>
              </a:rPr>
              <a:t>ολιγοψωνιστική</a:t>
            </a:r>
            <a:r>
              <a:rPr lang="el-GR" i="1" dirty="0" smtClean="0">
                <a:solidFill>
                  <a:schemeClr val="tx2"/>
                </a:solidFill>
              </a:rPr>
              <a:t> (λίγοι αγοραστές -</a:t>
            </a:r>
            <a:r>
              <a:rPr lang="el-GR" sz="2200" i="1" dirty="0" err="1" smtClean="0">
                <a:solidFill>
                  <a:schemeClr val="tx2"/>
                </a:solidFill>
              </a:rPr>
              <a:t>διαμεταφορείς</a:t>
            </a:r>
            <a:r>
              <a:rPr lang="el-GR" i="1" dirty="0" smtClean="0">
                <a:solidFill>
                  <a:schemeClr val="tx2"/>
                </a:solidFill>
              </a:rPr>
              <a:t>- ζητούν από πολλούς πωλητές-</a:t>
            </a:r>
            <a:r>
              <a:rPr lang="en-US" sz="2200" i="1" dirty="0" err="1" smtClean="0">
                <a:solidFill>
                  <a:schemeClr val="tx2"/>
                </a:solidFill>
              </a:rPr>
              <a:t>maersk</a:t>
            </a:r>
            <a:r>
              <a:rPr lang="en-US" sz="2200" i="1" dirty="0" smtClean="0">
                <a:solidFill>
                  <a:schemeClr val="tx2"/>
                </a:solidFill>
              </a:rPr>
              <a:t>, evergreen, </a:t>
            </a:r>
            <a:r>
              <a:rPr lang="en-US" sz="2200" i="1" dirty="0" err="1" smtClean="0">
                <a:solidFill>
                  <a:schemeClr val="tx2"/>
                </a:solidFill>
              </a:rPr>
              <a:t>cosco</a:t>
            </a:r>
            <a:r>
              <a:rPr lang="en-US" i="1" dirty="0" smtClean="0">
                <a:solidFill>
                  <a:schemeClr val="tx2"/>
                </a:solidFill>
              </a:rPr>
              <a:t>-</a:t>
            </a:r>
            <a:r>
              <a:rPr lang="el-GR" i="1" dirty="0" smtClean="0">
                <a:solidFill>
                  <a:schemeClr val="tx2"/>
                </a:solidFill>
              </a:rPr>
              <a:t> μια υπηρεσία ή ένα προϊόν)</a:t>
            </a:r>
            <a:r>
              <a:rPr lang="el-GR" dirty="0" smtClean="0">
                <a:solidFill>
                  <a:schemeClr val="tx2"/>
                </a:solidFill>
              </a:rPr>
              <a:t> </a:t>
            </a:r>
            <a:r>
              <a:rPr lang="el-GR" dirty="0"/>
              <a:t>αγορά, που σταδιακά οδηγεί σε οριζόντια ολοκλήρωση τις εταιρίες </a:t>
            </a:r>
            <a:r>
              <a:rPr lang="el-GR" dirty="0" err="1" smtClean="0"/>
              <a:t>logistics</a:t>
            </a:r>
            <a:r>
              <a:rPr lang="el-GR" dirty="0" smtClean="0"/>
              <a:t> </a:t>
            </a:r>
            <a:r>
              <a:rPr lang="en-US" dirty="0" smtClean="0"/>
              <a:t>-</a:t>
            </a:r>
            <a:r>
              <a:rPr lang="el-GR" sz="2200" dirty="0" err="1" smtClean="0"/>
              <a:t>μεγενθύνονται</a:t>
            </a:r>
            <a:r>
              <a:rPr lang="el-GR" sz="2200" dirty="0" smtClean="0"/>
              <a:t> στον ίδιο τομέα</a:t>
            </a:r>
            <a:r>
              <a:rPr lang="el-GR" dirty="0" smtClean="0"/>
              <a:t>- </a:t>
            </a:r>
            <a:r>
              <a:rPr lang="el-GR" dirty="0"/>
              <a:t>αλλά και τις ναυτιλιακές εταιρίες που αναλαμβάνουν τη θαλάσσια μεταφορά </a:t>
            </a:r>
            <a:r>
              <a:rPr lang="el-GR" dirty="0" smtClean="0"/>
              <a:t>των εμπορευματοκιβωτίων,</a:t>
            </a:r>
            <a:r>
              <a:rPr lang="el-GR" dirty="0"/>
              <a:t> Χαρακτηριστικό είναι το γεγονός ότι 20 εταιρίες </a:t>
            </a:r>
            <a:r>
              <a:rPr lang="el-GR" dirty="0" smtClean="0"/>
              <a:t>ελέγχουν </a:t>
            </a:r>
            <a:r>
              <a:rPr lang="el-GR" dirty="0"/>
              <a:t>το 70% της παγκόσμιας </a:t>
            </a:r>
            <a:r>
              <a:rPr lang="el-GR" dirty="0" smtClean="0"/>
              <a:t>χωρητικότητας.</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128</Words>
  <Application>Microsoft Office PowerPoint</Application>
  <PresentationFormat>Προβολή στην οθόνη (4:3)</PresentationFormat>
  <Paragraphs>38</Paragraphs>
  <Slides>19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Θέμα του Office</vt:lpstr>
      <vt:lpstr>Εξέλιξη του ρόλου του λιμανιού σε συνδυασμό με τις μορφές ιδιοκτησιακού καθεστώτος</vt:lpstr>
      <vt:lpstr>Διαφάνεια 2</vt:lpstr>
      <vt:lpstr>Διαφάνεια 3</vt:lpstr>
      <vt:lpstr>Διαφάνεια 4</vt:lpstr>
      <vt:lpstr>Διαφάνεια 5</vt:lpstr>
      <vt:lpstr>το κλειδί πλέον είναι η  ανάπτυξη και ο συντονισμός των συνδυασμένων μεταφορών</vt:lpstr>
      <vt:lpstr>Διαφάνεια 7</vt:lpstr>
      <vt:lpstr>Διαφάνεια 8</vt:lpstr>
      <vt:lpstr>Διαφάνεια 9</vt:lpstr>
      <vt:lpstr>Διαφάνεια 10</vt:lpstr>
      <vt:lpstr>Φυσικό λιμάνι</vt:lpstr>
      <vt:lpstr>Το παραδοσιακό λιμάνι</vt:lpstr>
      <vt:lpstr>Σύγχρονο λιμάνι</vt:lpstr>
      <vt:lpstr>Διαφάνεια 14</vt:lpstr>
      <vt:lpstr>Λιμάνια 4ης γενιάς </vt:lpstr>
      <vt:lpstr>Λιμάνια 4ης γενιάς</vt:lpstr>
      <vt:lpstr>Διαφάνεια 17</vt:lpstr>
      <vt:lpstr>Διαφάνεια 18</vt:lpstr>
      <vt:lpstr>Διαφάνεια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artemis voutsa</dc:creator>
  <cp:lastModifiedBy>artemis voutsa</cp:lastModifiedBy>
  <cp:revision>23</cp:revision>
  <dcterms:created xsi:type="dcterms:W3CDTF">2021-11-21T19:11:58Z</dcterms:created>
  <dcterms:modified xsi:type="dcterms:W3CDTF">2021-12-12T18:36:04Z</dcterms:modified>
</cp:coreProperties>
</file>