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2" r:id="rId6"/>
    <p:sldId id="291"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7" r:id="rId35"/>
    <p:sldId id="289" r:id="rId36"/>
    <p:sldId id="290"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0F02C3F3-38FF-4E41-A059-06DD103834C1}" type="datetimeFigureOut">
              <a:rPr lang="el-GR" smtClean="0"/>
              <a:pPr/>
              <a:t>21/11/2021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0B813C7-282A-41C5-971B-F3FFEAC0EE3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F02C3F3-38FF-4E41-A059-06DD103834C1}" type="datetimeFigureOut">
              <a:rPr lang="el-GR" smtClean="0"/>
              <a:pPr/>
              <a:t>21/11/2021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0B813C7-282A-41C5-971B-F3FFEAC0EE3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F02C3F3-38FF-4E41-A059-06DD103834C1}" type="datetimeFigureOut">
              <a:rPr lang="el-GR" smtClean="0"/>
              <a:pPr/>
              <a:t>21/11/2021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0B813C7-282A-41C5-971B-F3FFEAC0EE3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F02C3F3-38FF-4E41-A059-06DD103834C1}" type="datetimeFigureOut">
              <a:rPr lang="el-GR" smtClean="0"/>
              <a:pPr/>
              <a:t>21/11/2021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0B813C7-282A-41C5-971B-F3FFEAC0EE3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F02C3F3-38FF-4E41-A059-06DD103834C1}" type="datetimeFigureOut">
              <a:rPr lang="el-GR" smtClean="0"/>
              <a:pPr/>
              <a:t>21/11/2021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0B813C7-282A-41C5-971B-F3FFEAC0EE3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0F02C3F3-38FF-4E41-A059-06DD103834C1}" type="datetimeFigureOut">
              <a:rPr lang="el-GR" smtClean="0"/>
              <a:pPr/>
              <a:t>21/11/2021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0B813C7-282A-41C5-971B-F3FFEAC0EE3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F02C3F3-38FF-4E41-A059-06DD103834C1}" type="datetimeFigureOut">
              <a:rPr lang="el-GR" smtClean="0"/>
              <a:pPr/>
              <a:t>21/11/2021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0B813C7-282A-41C5-971B-F3FFEAC0EE3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0F02C3F3-38FF-4E41-A059-06DD103834C1}" type="datetimeFigureOut">
              <a:rPr lang="el-GR" smtClean="0"/>
              <a:pPr/>
              <a:t>21/11/2021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0B813C7-282A-41C5-971B-F3FFEAC0EE3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F02C3F3-38FF-4E41-A059-06DD103834C1}" type="datetimeFigureOut">
              <a:rPr lang="el-GR" smtClean="0"/>
              <a:pPr/>
              <a:t>21/11/2021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0B813C7-282A-41C5-971B-F3FFEAC0EE3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F02C3F3-38FF-4E41-A059-06DD103834C1}" type="datetimeFigureOut">
              <a:rPr lang="el-GR" smtClean="0"/>
              <a:pPr/>
              <a:t>21/11/2021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0B813C7-282A-41C5-971B-F3FFEAC0EE3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F02C3F3-38FF-4E41-A059-06DD103834C1}" type="datetimeFigureOut">
              <a:rPr lang="el-GR" smtClean="0"/>
              <a:pPr/>
              <a:t>21/11/2021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0B813C7-282A-41C5-971B-F3FFEAC0EE3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2C3F3-38FF-4E41-A059-06DD103834C1}" type="datetimeFigureOut">
              <a:rPr lang="el-GR" smtClean="0"/>
              <a:pPr/>
              <a:t>21/11/2021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813C7-282A-41C5-971B-F3FFEAC0EE3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newmoney.gr/roh/palmos-oikonomias/nautilia/enosis-ellinon-efopliston-dorea-430-000-evro-gia-tin-aen-aspropirgo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syrostoday.gr/News/138018-To-proto-niologio-toy-Ellinikoy-Kratoys.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Νηολόγηση </a:t>
            </a:r>
            <a:r>
              <a:rPr lang="el-GR" dirty="0" smtClean="0"/>
              <a:t>πλοίου</a:t>
            </a:r>
            <a:br>
              <a:rPr lang="el-GR" dirty="0" smtClean="0"/>
            </a:br>
            <a:r>
              <a:rPr lang="en-US" dirty="0" smtClean="0"/>
              <a:t/>
            </a:r>
            <a:br>
              <a:rPr lang="en-US" dirty="0" smtClean="0"/>
            </a:br>
            <a:r>
              <a:rPr lang="el-GR" dirty="0" smtClean="0"/>
              <a:t>Ελληνική </a:t>
            </a:r>
            <a:r>
              <a:rPr lang="el-GR" dirty="0" smtClean="0"/>
              <a:t>σημαία</a:t>
            </a:r>
            <a:br>
              <a:rPr lang="el-GR" dirty="0" smtClean="0"/>
            </a:br>
            <a:r>
              <a:rPr lang="el-GR" dirty="0" smtClean="0"/>
              <a:t/>
            </a:r>
            <a:br>
              <a:rPr lang="el-GR" dirty="0" smtClean="0"/>
            </a:br>
            <a:r>
              <a:rPr lang="en-US" dirty="0" err="1" smtClean="0"/>
              <a:t>MoU</a:t>
            </a:r>
            <a:r>
              <a:rPr lang="en-US" dirty="0" smtClean="0"/>
              <a:t> </a:t>
            </a:r>
            <a:r>
              <a:rPr lang="en-US" dirty="0" err="1" smtClean="0"/>
              <a:t>paris</a:t>
            </a:r>
            <a:r>
              <a:rPr lang="en-US" dirty="0" smtClean="0"/>
              <a:t> 2021</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697559"/>
          </a:xfrm>
        </p:spPr>
        <p:txBody>
          <a:bodyPr>
            <a:normAutofit fontScale="92500" lnSpcReduction="20000"/>
          </a:bodyPr>
          <a:lstStyle/>
          <a:p>
            <a:pPr>
              <a:buNone/>
            </a:pPr>
            <a:r>
              <a:rPr lang="el-GR" dirty="0" smtClean="0"/>
              <a:t>	Δικαιολογητική </a:t>
            </a:r>
            <a:r>
              <a:rPr lang="el-GR" dirty="0" smtClean="0"/>
              <a:t>βάση της εξαίρεσης αυτής είναι, ότι για τη διενέργεια της ναυπήγησης απαιτούνται σοβαρά χρηματικά ποσά, </a:t>
            </a:r>
            <a:r>
              <a:rPr lang="el-GR" b="1" u="sng" dirty="0" smtClean="0"/>
              <a:t>οπότε με τη νηολόγηση του υπό ναυπήγηση πλοίου δίνεται η ευκαιρία</a:t>
            </a:r>
            <a:r>
              <a:rPr lang="el-GR" dirty="0" smtClean="0"/>
              <a:t> στον έχοντα τη κυριότητα, είτε αυτός είναι ο ναυπηγός, είτε αυτός που παρήγγειλε τη ναυπήγηση, να μπορεί </a:t>
            </a:r>
            <a:r>
              <a:rPr lang="el-GR" b="1" u="sng" dirty="0" smtClean="0"/>
              <a:t>να δανείζεται υποθηκεύοντας το ίδιο </a:t>
            </a:r>
            <a:r>
              <a:rPr lang="el-GR" dirty="0" smtClean="0"/>
              <a:t>το ναυπηγούμενο πλοίο. </a:t>
            </a:r>
            <a:endParaRPr lang="el-GR" dirty="0" smtClean="0"/>
          </a:p>
          <a:p>
            <a:pPr>
              <a:buNone/>
            </a:pPr>
            <a:r>
              <a:rPr lang="el-GR" dirty="0" smtClean="0"/>
              <a:t>	</a:t>
            </a:r>
            <a:r>
              <a:rPr lang="el-GR" dirty="0" smtClean="0"/>
              <a:t>Στην </a:t>
            </a:r>
            <a:r>
              <a:rPr lang="el-GR" dirty="0" smtClean="0"/>
              <a:t>περίπτωση αυτή, η μεταβίβαση της κυριότητας του πλοίου μετά την αποπεράτωση της ναυπήγησης δεν θίγει την υποθήκη που συνεστήθη επί αυτού κατά τη διάρκεια της ναυπήγησης.</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Ελληνικό νηολόγιο και που υστερεί.</a:t>
            </a:r>
            <a:br>
              <a:rPr lang="el-GR" dirty="0" smtClean="0"/>
            </a:br>
            <a:r>
              <a:rPr lang="el-GR" sz="2000" dirty="0" smtClean="0"/>
              <a:t>Βενιάμης </a:t>
            </a:r>
            <a:r>
              <a:rPr lang="el-GR" sz="2000" dirty="0" err="1" smtClean="0"/>
              <a:t>Σεπτεμβριος</a:t>
            </a:r>
            <a:r>
              <a:rPr lang="el-GR" sz="2000" dirty="0" smtClean="0"/>
              <a:t> 2021</a:t>
            </a:r>
            <a:r>
              <a:rPr lang="en-US" sz="2000" dirty="0" smtClean="0"/>
              <a:t> </a:t>
            </a:r>
            <a:r>
              <a:rPr lang="el-GR" sz="2000" dirty="0" smtClean="0"/>
              <a:t>άρθρο από </a:t>
            </a:r>
            <a:r>
              <a:rPr lang="en-US" sz="2000" dirty="0" smtClean="0"/>
              <a:t>“Capital”</a:t>
            </a:r>
            <a:endParaRPr lang="el-GR" sz="2000"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	Το </a:t>
            </a:r>
            <a:r>
              <a:rPr lang="el-GR" dirty="0" smtClean="0"/>
              <a:t>2021 σηματοδοτεί την 40η επέτειο της ένταξης της Ελλάδας στην ΕΕ, μέσω της οποίας ο </a:t>
            </a:r>
            <a:r>
              <a:rPr lang="el-GR" dirty="0" err="1" smtClean="0"/>
              <a:t>ελληνόκτητος</a:t>
            </a:r>
            <a:r>
              <a:rPr lang="el-GR" dirty="0" smtClean="0"/>
              <a:t> στόλος ενισχύει τις τάξεις της ευρωπαϊκής ναυτιλιακής βιομηχανίας. Σήμερα τα </a:t>
            </a:r>
            <a:r>
              <a:rPr lang="el-GR" dirty="0" err="1" smtClean="0"/>
              <a:t>ελληνόκτητα</a:t>
            </a:r>
            <a:r>
              <a:rPr lang="el-GR" dirty="0" smtClean="0"/>
              <a:t> πλοία αντιπροσωπεύουν το 58% του στόλου που ελέγχεται από την ΕΕ, αποτελώντας στρατηγικό κεφάλαιο για αυτήν και ακρογωνιαίο λίθο του ευρωπαϊκού ναυτιλιακού </a:t>
            </a:r>
            <a:r>
              <a:rPr lang="el-GR" dirty="0" err="1" smtClean="0"/>
              <a:t>cluster</a:t>
            </a:r>
            <a:r>
              <a:rPr lang="el-GR" dirty="0" smtClean="0"/>
              <a:t>, στοιχεία που ενισχύουν τον καθοριστικό ρόλο μας στα τεκταινόμενα στην ΕΕ. </a:t>
            </a:r>
          </a:p>
          <a:p>
            <a:pPr>
              <a:buNone/>
            </a:pPr>
            <a:r>
              <a:rPr lang="el-GR" dirty="0" smtClean="0"/>
              <a:t>	Σε </a:t>
            </a:r>
            <a:r>
              <a:rPr lang="el-GR" dirty="0" smtClean="0"/>
              <a:t>εθνικό επίπεδο, η περίοδος που πέρασε ήταν καθοριστική για να ολοκληρωθεί η αποκατάσταση νομοθετικών αστοχιών που είχαν πλήξει σημαντικά την ανταγωνιστικότητα του ελληνικού νηολογίου. Η ελληνική σημαία εκτός από ποιοτική, είναι πια άκρως ανταγωνιστική, μειονεκτώντας όμως ακόμη ως προς τη διαπιστωμένη καθυστέρηση στην επιβεβλημένη ψηφιοποίηση και ηλεκτρονική διακυβέρνηση των λειτουργικών και διαδικαστικών εκφάνσεών της. </a:t>
            </a:r>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14356"/>
            <a:ext cx="8229600" cy="5411807"/>
          </a:xfrm>
        </p:spPr>
        <p:txBody>
          <a:bodyPr>
            <a:normAutofit fontScale="70000" lnSpcReduction="20000"/>
          </a:bodyPr>
          <a:lstStyle/>
          <a:p>
            <a:pPr>
              <a:buNone/>
            </a:pPr>
            <a:r>
              <a:rPr lang="el-GR" dirty="0" smtClean="0"/>
              <a:t>	Στο </a:t>
            </a:r>
            <a:r>
              <a:rPr lang="el-GR" dirty="0" smtClean="0"/>
              <a:t>ίδιο πλαίσιο και με κοινή δεδηλωμένη επιθυμία πολιτείας και ναυτιλίας για την αναβίωση της ναυτοσύνης στον τόπο μας, αναπόσπαστο στοιχείο του ελληνικού ναυτιλιακού θαύματος, ξεκίνησε πριν λίγους μήνες μια συντονισμένη προσπάθεια ενημέρωσης και προσέλκυσης των νέων στο ναυτικό επάγγελμα. Η μεγάλη ελληνική ναυτιλία τους απευθύνει μια ανοικτή πρόσκληση σε "μια θάλασσα ευκαιρίες", με ανοικτούς ορίζοντες επαγγελματικής και προσωπικής ανέλιξης, σε μια εποχή με ιδιαίτερες προκλήσεις για εργασιακή αποκατάσταση.  </a:t>
            </a:r>
          </a:p>
          <a:p>
            <a:pPr>
              <a:buNone/>
            </a:pPr>
            <a:r>
              <a:rPr lang="el-GR" dirty="0" smtClean="0"/>
              <a:t>	Η </a:t>
            </a:r>
            <a:r>
              <a:rPr lang="el-GR" dirty="0" smtClean="0"/>
              <a:t>προσέλκυση των νέων στο ναυτικό επάγγελμα, σε συνδυασμό με την απαιτούμενη περαιτέρω αύξηση της δυναμικότητας των Ακαδημιών Εμπορικού Ναυτικού, καθώς και τον αναμενόμενο εκσυγχρονισμό της ναυτικής εκπαίδευσης, θα συντελέσουν καθοριστικά, ώστε να μην χαθεί η ναυτική τεχνογνωσία από τον τόπο μας και να αυξηθεί η παρουσία των Ελλήνων ναυτικών στην </a:t>
            </a:r>
            <a:r>
              <a:rPr lang="el-GR" dirty="0" err="1" smtClean="0"/>
              <a:t>ελληνόκτητη</a:t>
            </a:r>
            <a:r>
              <a:rPr lang="el-GR" dirty="0" smtClean="0"/>
              <a:t> ναυτιλία, στόχοι που, σε κάθε περίπτωση, απαιτούν επιμονή και προσήλωση για την επίτευξή τους. </a:t>
            </a:r>
          </a:p>
          <a:p>
            <a:pPr>
              <a:buNone/>
            </a:pPr>
            <a:r>
              <a:rPr lang="el-GR" dirty="0" smtClean="0"/>
              <a:t>	</a:t>
            </a:r>
            <a:r>
              <a:rPr lang="en-US" dirty="0" smtClean="0"/>
              <a:t>https</a:t>
            </a:r>
            <a:r>
              <a:rPr lang="en-US" dirty="0" smtClean="0"/>
              <a:t>://www.capital.gr/oikonomia/3578958/th-beniamis-pou-usterei-to-elliniko-niologio</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Εικόνα του Ελληνικού νηολογίου σήμερα</a:t>
            </a:r>
            <a:endParaRPr lang="el-GR"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	«</a:t>
            </a:r>
            <a:r>
              <a:rPr lang="el-GR" dirty="0" smtClean="0"/>
              <a:t>Επιδίωξή μας είναι να δώσουμε νέα πνοή στο ελληνικό νηολόγιο, με την εγγραφή νέων </a:t>
            </a:r>
            <a:r>
              <a:rPr lang="el-GR" dirty="0" err="1" smtClean="0"/>
              <a:t>ελληνόκτητων</a:t>
            </a:r>
            <a:r>
              <a:rPr lang="el-GR" dirty="0" smtClean="0"/>
              <a:t> ποντοπόρων πλοίων, ώστε να ανακόψουμε μια πτωτική πορεία πάνω από 30 ετών. </a:t>
            </a:r>
            <a:r>
              <a:rPr lang="el-GR" b="1" dirty="0" smtClean="0"/>
              <a:t>Σήμερα πάνω από 4.000 </a:t>
            </a:r>
            <a:r>
              <a:rPr lang="el-GR" b="1" dirty="0" err="1" smtClean="0"/>
              <a:t>ελληνόκτητα</a:t>
            </a:r>
            <a:r>
              <a:rPr lang="el-GR" b="1" dirty="0" smtClean="0"/>
              <a:t> πλοία φέρουν σημαία άλλη από την ελληνική</a:t>
            </a:r>
            <a:r>
              <a:rPr lang="el-GR" dirty="0" smtClean="0"/>
              <a:t>»,  δηλώνει ο Γιάννης </a:t>
            </a:r>
            <a:r>
              <a:rPr lang="el-GR" dirty="0" err="1" smtClean="0"/>
              <a:t>Πλακιωτάκης</a:t>
            </a:r>
            <a:r>
              <a:rPr lang="el-GR" dirty="0" smtClean="0"/>
              <a:t> και προσθέτει: </a:t>
            </a:r>
          </a:p>
          <a:p>
            <a:pPr>
              <a:buNone/>
            </a:pPr>
            <a:r>
              <a:rPr lang="el-GR" dirty="0" smtClean="0"/>
              <a:t>	«</a:t>
            </a:r>
            <a:r>
              <a:rPr lang="el-GR" dirty="0" smtClean="0"/>
              <a:t>Θέλουμε να περάσουμε στους Έλληνες πλοιοκτήτες ένα ισχυρό μήνυμα ότι η ελληνική κυβέρνηση είναι κοντά τους, ακούει τις ανάγκες τους και ότι η γαλανόλευκη, με τα ποιοτικά χαρακτηριστικά και την ευελιξία που παρέχει μέσα από τα νέα μέτρα, αποτελεί την πιο αξιόπιστη επιλογή. Προσδοκούμε στην θετική ανταπόκριση της ελληνικής ναυτιλιακής κοινότητας, πλοιοκτησίας και ναυτεργασίας, ώστε σε μία εποχή προκλήσεων να επιτευχθεί και αυτός ο εθνικός στόχος».</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00042"/>
            <a:ext cx="8229600" cy="5626121"/>
          </a:xfrm>
        </p:spPr>
        <p:txBody>
          <a:bodyPr>
            <a:normAutofit fontScale="85000" lnSpcReduction="10000"/>
          </a:bodyPr>
          <a:lstStyle/>
          <a:p>
            <a:pPr>
              <a:buNone/>
            </a:pPr>
            <a:r>
              <a:rPr lang="el-GR" dirty="0" smtClean="0"/>
              <a:t>	</a:t>
            </a:r>
            <a:r>
              <a:rPr lang="el-GR" dirty="0" smtClean="0"/>
              <a:t>«</a:t>
            </a:r>
            <a:r>
              <a:rPr lang="el-GR" dirty="0" smtClean="0"/>
              <a:t>Μολονότι η ελληνική πλοιοκτησία διατηρεί την παγκόσμια πρωτοκαθεδρία της, σήμερα μόνο το 16,7% της </a:t>
            </a:r>
            <a:r>
              <a:rPr lang="el-GR" dirty="0" err="1" smtClean="0"/>
              <a:t>ελληνόκτητης</a:t>
            </a:r>
            <a:r>
              <a:rPr lang="el-GR" dirty="0" smtClean="0"/>
              <a:t> χωρητικότητας φέρει την ελληνική σημαία. Αυτό έχει δυσμενείς συνέπειες τόσο για την εικόνα της χώρας, όσο και για τη ναυτική απασχόληση και ναυτιλιακή τεχνογνωσία.</a:t>
            </a:r>
          </a:p>
          <a:p>
            <a:pPr>
              <a:buNone/>
            </a:pPr>
            <a:r>
              <a:rPr lang="el-GR" dirty="0" smtClean="0"/>
              <a:t>	Η </a:t>
            </a:r>
            <a:r>
              <a:rPr lang="el-GR" dirty="0" smtClean="0"/>
              <a:t>δέσμη μέτρων στοχεύει στην αντιστροφή της εικόνας αυτής. Θέτουμε νέες βάσεις ανάπτυξης της ναυτιλίας μας, που ανταποκρίνονται στις σύγχρονες συνθήκες. Θέλω στο σημείο αυτό να ευχαριστήσω την ηγεσία των Υπουργείων Οικονομικών και Ανάπτυξης και Επενδύσεων, καθώς και τη Διοίκηση του Ν.Α.Τ. για την εποικοδομητική συνεργασία”.</a:t>
            </a:r>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14356"/>
            <a:ext cx="8229600" cy="5411807"/>
          </a:xfrm>
        </p:spPr>
        <p:txBody>
          <a:bodyPr>
            <a:normAutofit/>
          </a:bodyPr>
          <a:lstStyle/>
          <a:p>
            <a:r>
              <a:rPr lang="el-GR" b="1" dirty="0" smtClean="0"/>
              <a:t>Ο πρόεδρος της Ένωσης Ελλήνων Εφοπλιστών, </a:t>
            </a:r>
            <a:r>
              <a:rPr lang="el-GR" b="1" dirty="0" smtClean="0">
                <a:hlinkClick r:id="rId2"/>
              </a:rPr>
              <a:t>Θεόδωρος Βενιάμη</a:t>
            </a:r>
            <a:r>
              <a:rPr lang="el-GR" dirty="0" smtClean="0"/>
              <a:t>ς δηλώνει ικανοποιημένος από τα μέτρα αυτά. Το μεγάλο στοίχημα για την κυβέρνηση είναι πλέον να πειστούν οι Έλληνες πλοιοκτήτες να φέρουν στην ελληνική σημαία τα περισσότερα από τα συνολικά 4.000 πλοία τους. Κίνηση που θα δικαιώσει τις πρωτοβουλίες του Γιάννη </a:t>
            </a:r>
            <a:r>
              <a:rPr lang="el-GR" dirty="0" err="1" smtClean="0"/>
              <a:t>Πλακιωτάκη</a:t>
            </a:r>
            <a:r>
              <a:rPr lang="el-GR" dirty="0" smtClean="0"/>
              <a:t> και θα αποδειχθούν </a:t>
            </a:r>
            <a:r>
              <a:rPr lang="el-GR" dirty="0" err="1" smtClean="0"/>
              <a:t>win</a:t>
            </a:r>
            <a:r>
              <a:rPr lang="el-GR" dirty="0" smtClean="0"/>
              <a:t>-</a:t>
            </a:r>
            <a:r>
              <a:rPr lang="el-GR" dirty="0" err="1" smtClean="0"/>
              <a:t>win</a:t>
            </a:r>
            <a:r>
              <a:rPr lang="el-GR" dirty="0" smtClean="0"/>
              <a:t>.</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71480"/>
            <a:ext cx="8229600" cy="5554683"/>
          </a:xfrm>
        </p:spPr>
        <p:txBody>
          <a:bodyPr>
            <a:normAutofit fontScale="77500" lnSpcReduction="20000"/>
          </a:bodyPr>
          <a:lstStyle/>
          <a:p>
            <a:pPr>
              <a:buNone/>
            </a:pPr>
            <a:r>
              <a:rPr lang="el-GR" dirty="0" smtClean="0"/>
              <a:t>	«</a:t>
            </a:r>
            <a:r>
              <a:rPr lang="el-GR" dirty="0" smtClean="0"/>
              <a:t>Μέχρι το επόμενο έτος, υπό το νέο καθεστώς, η ελληνική σημαία μπορεί να είναι ανταγωνιστική σε σύγκριση με άλλες ευρωπαϊκές σημαίες. Και είμαι σίγουρος ότι την επόμενη δεκαετία θα δούμε την πλειονότητα των </a:t>
            </a:r>
            <a:r>
              <a:rPr lang="el-GR" dirty="0" err="1" smtClean="0"/>
              <a:t>ελληνόκτητων</a:t>
            </a:r>
            <a:r>
              <a:rPr lang="el-GR" dirty="0" smtClean="0"/>
              <a:t> πλοίων να επιστρέφουν στην ελληνική σημαία. Εάν πετύχουμε την αναγέννηση της ναυτοσύνης, τότε η ελληνική ναυτιλία μπορεί να προσβλέπει σε ακόμη πιο επιτυχημένα χρόνια» δήλωσε ο Θεόδωρος Βενιάμης.</a:t>
            </a:r>
          </a:p>
          <a:p>
            <a:pPr>
              <a:buNone/>
            </a:pPr>
            <a:r>
              <a:rPr lang="el-GR" dirty="0" smtClean="0"/>
              <a:t>	Ο </a:t>
            </a:r>
            <a:r>
              <a:rPr lang="el-GR" dirty="0" smtClean="0"/>
              <a:t>στόλος που είναι εγγεγραμμένος στο ελληνικό νηολόγιο μειώθηκε </a:t>
            </a:r>
            <a:r>
              <a:rPr lang="el-GR" b="1" dirty="0" smtClean="0"/>
              <a:t>από τα 671 πλοία στα 636 και από 68,2 εκ. τόνους </a:t>
            </a:r>
            <a:r>
              <a:rPr lang="el-GR" b="1" dirty="0" err="1" smtClean="0"/>
              <a:t>dw</a:t>
            </a:r>
            <a:r>
              <a:rPr lang="el-GR" b="1" dirty="0" smtClean="0"/>
              <a:t> στους 65,6 εκατ. </a:t>
            </a:r>
            <a:r>
              <a:rPr lang="el-GR" dirty="0" smtClean="0"/>
              <a:t>Το 22% του </a:t>
            </a:r>
            <a:r>
              <a:rPr lang="el-GR" dirty="0" err="1" smtClean="0"/>
              <a:t>ελληνόκτητου</a:t>
            </a:r>
            <a:r>
              <a:rPr lang="el-GR" dirty="0" smtClean="0"/>
              <a:t> στόλου έχει σημαία Λιβερίας, το 21% Νήσων Μάρσαλ το 17% σημαία Μάλτας και το 16% ελληνική σημαία.</a:t>
            </a:r>
          </a:p>
          <a:p>
            <a:pPr>
              <a:buNone/>
            </a:pPr>
            <a:r>
              <a:rPr lang="el-GR" dirty="0" smtClean="0"/>
              <a:t>	Την </a:t>
            </a:r>
            <a:r>
              <a:rPr lang="el-GR" dirty="0" smtClean="0"/>
              <a:t>πρώτη πεντάδα ολοκληρώνει η σημαία Παναμά με 10%.</a:t>
            </a:r>
          </a:p>
          <a:p>
            <a:pPr>
              <a:buNone/>
            </a:pPr>
            <a:r>
              <a:rPr lang="el-GR" b="1" dirty="0" smtClean="0"/>
              <a:t>	Συνολικά </a:t>
            </a:r>
            <a:r>
              <a:rPr lang="el-GR" b="1" dirty="0" smtClean="0"/>
              <a:t>ο </a:t>
            </a:r>
            <a:r>
              <a:rPr lang="el-GR" b="1" dirty="0" err="1" smtClean="0"/>
              <a:t>ελληνόκτητος</a:t>
            </a:r>
            <a:r>
              <a:rPr lang="el-GR" b="1" dirty="0" smtClean="0"/>
              <a:t> στόλος είναι μοιρασμένος σε 32 νηολόγια.</a:t>
            </a:r>
            <a:endParaRPr lang="el-GR" dirty="0" smtClean="0"/>
          </a:p>
          <a:p>
            <a:pPr>
              <a:buNone/>
            </a:pP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71480"/>
            <a:ext cx="8229600" cy="5554683"/>
          </a:xfrm>
        </p:spPr>
        <p:txBody>
          <a:bodyPr>
            <a:normAutofit fontScale="77500" lnSpcReduction="20000"/>
          </a:bodyPr>
          <a:lstStyle/>
          <a:p>
            <a:pPr>
              <a:buNone/>
            </a:pPr>
            <a:r>
              <a:rPr lang="el-GR" dirty="0" smtClean="0"/>
              <a:t>	Ο </a:t>
            </a:r>
            <a:r>
              <a:rPr lang="el-GR" dirty="0" smtClean="0"/>
              <a:t>Παναμάς κέρδισε 38 πλοία σε σύγκριση με πέρσι, η Λιβερία 26, τα Νησιά Μάρσαλ 12 και το </a:t>
            </a:r>
            <a:r>
              <a:rPr lang="el-GR" dirty="0" err="1" smtClean="0"/>
              <a:t>Χογκ</a:t>
            </a:r>
            <a:r>
              <a:rPr lang="el-GR" dirty="0" smtClean="0"/>
              <a:t> Κόνγκ επτά.</a:t>
            </a:r>
          </a:p>
          <a:p>
            <a:pPr>
              <a:buNone/>
            </a:pPr>
            <a:r>
              <a:rPr lang="el-GR" dirty="0" smtClean="0"/>
              <a:t>	</a:t>
            </a:r>
            <a:r>
              <a:rPr lang="el-GR" dirty="0" err="1" smtClean="0"/>
              <a:t>Ελληνόκτητα</a:t>
            </a:r>
            <a:r>
              <a:rPr lang="el-GR" dirty="0" smtClean="0"/>
              <a:t> </a:t>
            </a:r>
            <a:r>
              <a:rPr lang="el-GR" dirty="0" smtClean="0"/>
              <a:t>πλοία έχασαν από το νηολόγιο τους μέσα στο 2020, η Κύπρος 22, οι Μπαχάμες 19 και η Μάλτα 14. Η Ελληνική σημαία έχασε 35 πλοία αριθμός ρεκόρ, χωρητικότητας 2,6 εκατ. τόνων </a:t>
            </a:r>
            <a:r>
              <a:rPr lang="el-GR" dirty="0" err="1" smtClean="0"/>
              <a:t>dw.Η</a:t>
            </a:r>
            <a:r>
              <a:rPr lang="el-GR" dirty="0" smtClean="0"/>
              <a:t> Λιβερία έχει 866 </a:t>
            </a:r>
            <a:r>
              <a:rPr lang="el-GR" dirty="0" err="1" smtClean="0"/>
              <a:t>ελληνόκτητα</a:t>
            </a:r>
            <a:r>
              <a:rPr lang="el-GR" dirty="0" smtClean="0"/>
              <a:t> πλοία, τα Μάρσαλ 850. Με βάση τη χωρητικότητα στο νηολόγιο της Λιβερίας είναι εγγεγραμμένο το 22% του </a:t>
            </a:r>
            <a:r>
              <a:rPr lang="el-GR" dirty="0" err="1" smtClean="0"/>
              <a:t>ελληνόκτητου</a:t>
            </a:r>
            <a:r>
              <a:rPr lang="el-GR" dirty="0" smtClean="0"/>
              <a:t> στόλου ήτοι 77,3 εκατ. τόνους. Τα νησιά Μάρσαλ έχουν το 20,3% ήτοι 62,08 εκατ. τόνους.</a:t>
            </a:r>
          </a:p>
          <a:p>
            <a:pPr>
              <a:buNone/>
            </a:pPr>
            <a:r>
              <a:rPr lang="el-GR" dirty="0" smtClean="0"/>
              <a:t>	Στη </a:t>
            </a:r>
            <a:r>
              <a:rPr lang="el-GR" dirty="0" smtClean="0"/>
              <a:t>Μάλτα 673 χωρητικότητας 62,08 εκ τόνων και  η Ελλάδα με  636 πλοία 65,6 εκατ. τόνων.</a:t>
            </a:r>
          </a:p>
          <a:p>
            <a:pPr>
              <a:buNone/>
            </a:pPr>
            <a:r>
              <a:rPr lang="el-GR" dirty="0" smtClean="0"/>
              <a:t>	Ακολουθεί </a:t>
            </a:r>
            <a:r>
              <a:rPr lang="el-GR" dirty="0" smtClean="0"/>
              <a:t>ο Παναμάς με 3755 πλοία και 22,2 εκατ. τόνων, η Κύπρος με 226 πλοία χωρητικότητας 17 εκατ. τόνων και οι Μπαχάμες με 203 πλοία 18,2 </a:t>
            </a:r>
            <a:r>
              <a:rPr lang="el-GR" dirty="0" err="1" smtClean="0"/>
              <a:t>εκτ</a:t>
            </a:r>
            <a:r>
              <a:rPr lang="el-GR" dirty="0" smtClean="0"/>
              <a:t>. τόνων.</a:t>
            </a: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b="1" dirty="0" smtClean="0"/>
              <a:t>E-</a:t>
            </a:r>
            <a:r>
              <a:rPr lang="el-GR" b="1" dirty="0" smtClean="0"/>
              <a:t>Νηολόγιο</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Η δημιουργία του e-Νηολογίου έχει σκοπό την αύξηση του αριθμού των πλοίων με ελληνική σημαία, προωθώντας απλοποίηση των διαδικασιών και ανταγωνιστικότερο περιβάλλον εξυπηρέτησης των πλοιοκτητών, με την προτυποποίηση των διαδικασιών, την έκδοση ηλεκτρονικών πιστοποιητικών σε σύντομο χρόνο και γενικότερα με τη δημιουργία ανταγωνιστικού πακέτου υπηρεσιών έναντι “σημαίας” άλλων κρατών.</a:t>
            </a:r>
          </a:p>
          <a:p>
            <a:r>
              <a:rPr lang="el-GR" dirty="0" smtClean="0"/>
              <a:t>Προς την ενίσχυση του ελληνικού νηολογίου συμβάλει και η τροπολογία που επιτρέπει στο υπό ελληνική σημαία πλοίο να απασχολεί ως κατώτερο πλήρωμα Έλληνες που θα αμείβονται με βάση τις διεθνείς συμβάσεις ναυτικής εργασίας, κάνοντας πιο ανταγωνιστική την ελληνική σημαία.</a:t>
            </a:r>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697559"/>
          </a:xfrm>
        </p:spPr>
        <p:txBody>
          <a:bodyPr>
            <a:normAutofit fontScale="55000" lnSpcReduction="20000"/>
          </a:bodyPr>
          <a:lstStyle/>
          <a:p>
            <a:pPr>
              <a:buNone/>
            </a:pPr>
            <a:r>
              <a:rPr lang="el-GR" dirty="0" smtClean="0"/>
              <a:t>	«</a:t>
            </a:r>
            <a:r>
              <a:rPr lang="el-GR" dirty="0" smtClean="0"/>
              <a:t>Το νέο καθεστώς δίνει στους νέους Έλληνες την ευκαιρία να βρουν απασχόληση στο ελληνικό εμπορικό πλοίο, να κάνουν μια νέα καριέρα στη θάλασσα και να ξεφύγουν από την ανεργία που πλήττει τη χώρα μας εδώ και μια δεκαετία λόγω της δημοσιονομικής κρίσης» έχει δηλώσει ο Θεόδωρος Βενιάμης πρόεδρος της Ένωσης Ελλήνων Εφοπλιστών.</a:t>
            </a:r>
          </a:p>
          <a:p>
            <a:r>
              <a:rPr lang="el-GR" dirty="0" smtClean="0"/>
              <a:t>Για τα μέτρα ανταγωνιστικότητας ο Γιάννης </a:t>
            </a:r>
            <a:r>
              <a:rPr lang="el-GR" dirty="0" err="1" smtClean="0"/>
              <a:t>Πλακιωτάκης</a:t>
            </a:r>
            <a:r>
              <a:rPr lang="el-GR" dirty="0" smtClean="0"/>
              <a:t>, εν γένει, επισημαίνει:</a:t>
            </a:r>
          </a:p>
          <a:p>
            <a:r>
              <a:rPr lang="el-GR" dirty="0" smtClean="0"/>
              <a:t>«Δεκατέσσερα ολόκληρα χρόνια μετά την προηγούμενη νομοθετική ρύθμιση, με τεράστιες και συνεχείς αλλαγές στις διεθνείς θαλάσσιες μεταφορές, η κυβέρνηση, συνεπής στις δεσμεύσεις της, προχωρά στον απαραίτητο εκσυγχρονισμό του θεσμικού πλαισίου λειτουργίας της ελληνικής ναυτιλίας.»</a:t>
            </a:r>
          </a:p>
          <a:p>
            <a:r>
              <a:rPr lang="el-GR" b="1" dirty="0" smtClean="0"/>
              <a:t>Αναφερόμενος στον σκοπό λήψης τους τονίζει:</a:t>
            </a:r>
            <a:endParaRPr lang="el-GR" dirty="0" smtClean="0"/>
          </a:p>
          <a:p>
            <a:r>
              <a:rPr lang="el-GR" dirty="0" smtClean="0"/>
              <a:t>«Σκοπός είναι, αφενός η ενδυνάμωση του οικονομικού οφέλους και του κοινωνικού μερίσματος για τη χώρα και την ελληνική κοινωνία και αφετέρου η ενίσχυση της απασχόλησης των Ελλήνων ναυτικών.»</a:t>
            </a:r>
          </a:p>
          <a:p>
            <a:r>
              <a:rPr lang="el-GR" dirty="0" smtClean="0"/>
              <a:t>Σύμφωνα με τον υπουργό Ναυτιλίας και Νησιωτικής Πολιτικής «τα νέα μέτρα, στον πυρήνα των οποίων βρίσκεται η άρση αντικινήτρων και ο </a:t>
            </a:r>
            <a:r>
              <a:rPr lang="el-GR" dirty="0" err="1" smtClean="0"/>
              <a:t>εξορθολογισμός</a:t>
            </a:r>
            <a:r>
              <a:rPr lang="el-GR" dirty="0" smtClean="0"/>
              <a:t> διαδικασιών που σχετίζονται με την επιλογή της ελληνικής σημαίας, θα ενσωματωθούν στο υφιστάμενο σταθερό και συνταγματικά κατοχυρωμένο θεσμικό πλαίσιο νηολόγησης ποντοπόρων πλοίων. Τα μέτρα παρέχουν μεγαλύτερη ευελιξία στους όρους απασχόλησης πληρωμάτων, αντανακλούν βέλτιστες διεθνείς πρακτικές στο καθεστώς φορολογίας αλλοδαπών πληρωμάτων και προάγουν τη ναυτική εκπαίδευση.»</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85794"/>
            <a:ext cx="8229600" cy="5340369"/>
          </a:xfrm>
        </p:spPr>
        <p:txBody>
          <a:bodyPr>
            <a:normAutofit fontScale="77500" lnSpcReduction="20000"/>
          </a:bodyPr>
          <a:lstStyle/>
          <a:p>
            <a:pPr>
              <a:buNone/>
            </a:pPr>
            <a:r>
              <a:rPr lang="el-GR" dirty="0" smtClean="0"/>
              <a:t>	Όπως </a:t>
            </a:r>
            <a:r>
              <a:rPr lang="el-GR" dirty="0" smtClean="0"/>
              <a:t>τα φυσικά πρόσωπα διαθέτουν την κατοικία τους και τα νομικά πρόσωπα την καταστατική τους έδρα, έτσι και τα πλοία έχουν κάποιο «</a:t>
            </a:r>
            <a:r>
              <a:rPr lang="el-GR" b="1" dirty="0" smtClean="0"/>
              <a:t>λιμένα αναφοράς</a:t>
            </a:r>
            <a:r>
              <a:rPr lang="el-GR" dirty="0" smtClean="0"/>
              <a:t>». Ο τόπος αυτός για ένα πλοίο είναι ο </a:t>
            </a:r>
            <a:r>
              <a:rPr lang="el-GR" i="1" u="sng" dirty="0" smtClean="0"/>
              <a:t>λιμένας νηολόγησής </a:t>
            </a:r>
            <a:r>
              <a:rPr lang="el-GR" dirty="0" smtClean="0"/>
              <a:t>του, ο οποίος αποτελεί αφενός το βασικό χαρακτηριστικό στοιχείο του πλοίου και αφετέρου τον τόπο όπου πραγματοποιούνται όλες οι πράξεις που αφορούν </a:t>
            </a:r>
            <a:r>
              <a:rPr lang="el-GR" u="sng" dirty="0" smtClean="0"/>
              <a:t>την υποθήκευση, παραχώρηση ή δικαστική εκποίηση αυτού</a:t>
            </a:r>
            <a:r>
              <a:rPr lang="el-GR" dirty="0" smtClean="0"/>
              <a:t>.</a:t>
            </a:r>
            <a:br>
              <a:rPr lang="el-GR" dirty="0" smtClean="0"/>
            </a:br>
            <a:r>
              <a:rPr lang="el-GR" dirty="0" smtClean="0"/>
              <a:t/>
            </a:r>
            <a:br>
              <a:rPr lang="el-GR" dirty="0" smtClean="0"/>
            </a:br>
            <a:r>
              <a:rPr lang="el-GR" dirty="0" smtClean="0"/>
              <a:t>Η απόκτηση αυτού του δεσμού μεταξύ του πλοίου και του συγκεκριμένου λιμένα, που επιλέγεται ελεύθερα από τον πλοιοκτήτη, ενεργείται δια της διαδικασίας νηολόγησης, η οποία αποτελεί ταυτόχρονα την θεμελιώδη πράξη για τον καθορισμό της εθνικότητας του πλοίου και την ανάρτηση της σημαίας του.</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00042"/>
            <a:ext cx="8229600" cy="5626121"/>
          </a:xfrm>
        </p:spPr>
        <p:txBody>
          <a:bodyPr>
            <a:normAutofit fontScale="85000" lnSpcReduction="10000"/>
          </a:bodyPr>
          <a:lstStyle/>
          <a:p>
            <a:r>
              <a:rPr lang="el-GR" b="1" dirty="0" smtClean="0"/>
              <a:t>Το e-Νηολόγιο έχει σκοπό την αύξηση των πλοίων με ελληνική σημαία,</a:t>
            </a:r>
            <a:r>
              <a:rPr lang="el-GR" dirty="0" smtClean="0"/>
              <a:t> προωθώντας απλοποίηση των διαδικασιών και ανταγωνιστικότερο περιβάλλον εξυπηρέτησης των πλοιοκτητών, με την προτυποποίηση των διαδικασιών, την έκδοση ηλεκτρονικών πιστοποιητικών σε σύντομο χρόνο και γενικότερα με τη δημιουργία ανταγωνιστικού πακέτου υπηρεσιών έναντι “σημαίας” άλλων κρατών.</a:t>
            </a:r>
          </a:p>
          <a:p>
            <a:r>
              <a:rPr lang="el-GR" b="1" dirty="0" smtClean="0"/>
              <a:t>Προς την ενίσχυση του ελληνικού νηολογίου συμβάλει και η τροπολογία που επιτρέπει στο υπό ελληνική σημαία πλοίο να απασχολεί</a:t>
            </a:r>
            <a:r>
              <a:rPr lang="el-GR" dirty="0" smtClean="0"/>
              <a:t> ως κατώτερο πλήρωμα έλληνες που θα αμείβονται με βάση τις διεθνείς συμβάσεις ναυτικής εργασίας, κάνοντας πιο ανταγωνιστική την ελληνική σημαία.</a:t>
            </a:r>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Μέτρα ενίσχυσης του εθνικού νηολογίου</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Επίκαιρη, περισσότερο από ποτέ τα τελευταία 10 χρόνια, είναι η δέσμη μέτρων που λαμβάνει το υπουργείο Ναυτιλίας για την ενίσχυση του υπό ελληνική σημαία στόλου. Το ελληνικό νηολόγιο παραμένει χάρη στη στήριξη του ελληνική εφοπλισμού στα 10 κορυφαία στον κόσμο, αλλά φθίνει συνεχώς. Αιτία η απουσία ουσιαστικών μέτρων ενίσχυσης της ανταγωνιστικότητάς του για περίπου μια 15ετία.</a:t>
            </a:r>
          </a:p>
          <a:p>
            <a:r>
              <a:rPr lang="el-GR" dirty="0" smtClean="0"/>
              <a:t>Για έναν ακόμα μήνα τα στοιχεία της Ελληνικής Στατιστικής Αρχής επιβεβαιώνουν τα λεγόμενα του υπουργού Ναυτιλίας Γιάννη </a:t>
            </a:r>
            <a:r>
              <a:rPr lang="el-GR" dirty="0" err="1" smtClean="0"/>
              <a:t>Πλακιωτάκη</a:t>
            </a:r>
            <a:r>
              <a:rPr lang="el-GR" dirty="0" smtClean="0"/>
              <a:t>, για τον στόχο ανάσχεσης της συνεχόμενης διαρροής. Ειδικότερα, η δύναμη του ελληνικού εμπορικού στόλου τον μήνα Νοέμβριο 2020, σε σύγκριση με την αντίστοιχη δύναμη του Νοεμβρίου 2019, παρουσίασε μείωση κατά 2,6%.</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Χωρητικότητα στόλου </a:t>
            </a:r>
            <a:endParaRPr lang="el-GR" dirty="0"/>
          </a:p>
        </p:txBody>
      </p:sp>
      <p:sp>
        <p:nvSpPr>
          <p:cNvPr id="3" name="2 - Θέση περιεχομένου"/>
          <p:cNvSpPr>
            <a:spLocks noGrp="1"/>
          </p:cNvSpPr>
          <p:nvPr>
            <p:ph idx="1"/>
          </p:nvPr>
        </p:nvSpPr>
        <p:spPr/>
        <p:txBody>
          <a:bodyPr>
            <a:normAutofit fontScale="55000" lnSpcReduction="20000"/>
          </a:bodyPr>
          <a:lstStyle/>
          <a:p>
            <a:r>
              <a:rPr lang="el-GR" dirty="0" smtClean="0"/>
              <a:t>Η ολική χωρητικότητα του ελληνικού εμπορικού στόλου, από πλοία 100 </a:t>
            </a:r>
            <a:r>
              <a:rPr lang="el-GR" dirty="0" err="1" smtClean="0"/>
              <a:t>κοχ</a:t>
            </a:r>
            <a:r>
              <a:rPr lang="el-GR" dirty="0" smtClean="0"/>
              <a:t> και άνω, παρουσίασε μείωση κατά 5,9% τον μήνα Νοέμβριο 2020 σε σύγκριση με την αντίστοιχη χωρητικότητα του Νοεμβρίου 2019. Συνολικά στην ελληνική σημαία βρίσκονται 1.829 πλοία χωρητικότητας 40,42 εκατ. </a:t>
            </a:r>
            <a:r>
              <a:rPr lang="el-GR" dirty="0" err="1" smtClean="0"/>
              <a:t>κοχ</a:t>
            </a:r>
            <a:r>
              <a:rPr lang="el-GR" dirty="0" smtClean="0"/>
              <a:t>, από 1.878 πλοία και χωρητικότητα 42,94 εκατ. </a:t>
            </a:r>
            <a:r>
              <a:rPr lang="el-GR" dirty="0" err="1" smtClean="0"/>
              <a:t>κοχ</a:t>
            </a:r>
            <a:r>
              <a:rPr lang="el-GR" dirty="0" smtClean="0"/>
              <a:t> έναν χρόνο πριν. Η μεγαλύτερη διαρροή εντοπίζεται στα δεξαμενόπλοια, αφού τον Νοέμβριο του 2019 μετρούσαμε 504 με χωρητικότητα 29,27 εκατ. </a:t>
            </a:r>
            <a:r>
              <a:rPr lang="el-GR" dirty="0" err="1" smtClean="0"/>
              <a:t>κοχ</a:t>
            </a:r>
            <a:r>
              <a:rPr lang="el-GR" dirty="0" smtClean="0"/>
              <a:t>, ενώ τον Νοέμβριο του 2020 είχαν πέσει στα 466 με συνολική χωρητικότητα 27 εκατ. </a:t>
            </a:r>
            <a:r>
              <a:rPr lang="el-GR" dirty="0" err="1" smtClean="0"/>
              <a:t>κοχ</a:t>
            </a:r>
            <a:r>
              <a:rPr lang="el-GR" dirty="0" smtClean="0"/>
              <a:t>. Ακόμα ένα ανησυχητικό σημάδι είναι το γεγονός, σύμφωνα με τα στοιχεία της ΕΛΣΤΑΤ, ότι η διαρροή έρχεται από τα μεγάλα πλοία. Ειδικότερα τον Νοέμβριο του 2019 στην ελληνική σημαία, για πλοία άνω των 30.000 </a:t>
            </a:r>
            <a:r>
              <a:rPr lang="el-GR" dirty="0" err="1" smtClean="0"/>
              <a:t>κοχ</a:t>
            </a:r>
            <a:r>
              <a:rPr lang="el-GR" dirty="0" smtClean="0"/>
              <a:t>, ήταν 488 πλοία χωρητικότητας 39,18 εκατ. </a:t>
            </a:r>
            <a:r>
              <a:rPr lang="el-GR" dirty="0" err="1" smtClean="0"/>
              <a:t>κοχ</a:t>
            </a:r>
            <a:r>
              <a:rPr lang="el-GR" dirty="0" smtClean="0"/>
              <a:t>, ενώ τον Νοέμβριο του 2020 είχαν μειωθεί στα 455, με συνολική χωρητικότητα 36,86 εκατ. «Δεκατέσσερα ολόκληρα χρόνια μετά την προηγούμενη νομοθετική ρύθμιση, με τεράστιες και συνεχείς αλλαγές στις διεθνείς θαλάσσιες μεταφορές, η κυβέρνηση, συνεπής στις δεσμεύσεις της, προχωρά στον απαραίτητο εκσυγχρονισμό του θεσμικού πλαισίου λειτουργίας της ελληνικής ναυτιλίας» αναφέρει ο YEN Γιάννης </a:t>
            </a:r>
            <a:r>
              <a:rPr lang="el-GR" dirty="0" err="1" smtClean="0"/>
              <a:t>Πλακιωτάκης</a:t>
            </a:r>
            <a:r>
              <a:rPr lang="el-GR" dirty="0" smtClean="0"/>
              <a:t>. Σύμφωνα με τον υπουργό, «σκοπός είναι αφενός η ενδυνάμωση του οικονομικού οφέλους και του κοινωνικού μερίσματος για τη χώρα και την ελληνική κοινωνία και αφετέρου η ενίσχυση της απασχόλησης των Ελλήνων ναυτικών».</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Τα αντικίνητρα </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Όπως τόνισε ο κ. </a:t>
            </a:r>
            <a:r>
              <a:rPr lang="el-GR" dirty="0" err="1" smtClean="0"/>
              <a:t>Πλακιωτάκης</a:t>
            </a:r>
            <a:r>
              <a:rPr lang="el-GR" dirty="0" smtClean="0"/>
              <a:t> «μολονότι η ελληνική πλοιοκτησία διατηρεί την παγκόσμια πρωτοκαθεδρία της, σήμερα μόνο το 16,7% της </a:t>
            </a:r>
            <a:r>
              <a:rPr lang="el-GR" dirty="0" err="1" smtClean="0"/>
              <a:t>ελληνόκτητης</a:t>
            </a:r>
            <a:r>
              <a:rPr lang="el-GR" dirty="0" smtClean="0"/>
              <a:t> χωρητικότητας φέρει την ελληνική σημαία. Αυτό έχει δυσμενείς συνέπειες τόσο για την εικόνα της χώρας όσο και για τη ναυτική απασχόληση και ναυτιλιακή τεχνογνωσία. Τα νέα μέτρα, στον πυρήνα των οποίων βρίσκεται η άρση αντικινήτρων και ο </a:t>
            </a:r>
            <a:r>
              <a:rPr lang="el-GR" dirty="0" err="1" smtClean="0"/>
              <a:t>εξορθολογισμός</a:t>
            </a:r>
            <a:r>
              <a:rPr lang="el-GR" dirty="0" smtClean="0"/>
              <a:t> διαδικασιών που σχετίζονται με την επιλογή της ελληνικής σημαίας, θα ενσωματωθούν στο υφιστάμενο σταθερό και συνταγματικά κατοχυρωμένο θεσμικό πλαίσιο νηολόγησης ποντοπόρων» υπογραμμίζει.</a:t>
            </a:r>
          </a:p>
          <a:p>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Παραμένει στο τοπ 10 </a:t>
            </a:r>
            <a:endParaRPr lang="el-GR" dirty="0"/>
          </a:p>
        </p:txBody>
      </p:sp>
      <p:sp>
        <p:nvSpPr>
          <p:cNvPr id="3" name="2 - Θέση περιεχομένου"/>
          <p:cNvSpPr>
            <a:spLocks noGrp="1"/>
          </p:cNvSpPr>
          <p:nvPr>
            <p:ph idx="1"/>
          </p:nvPr>
        </p:nvSpPr>
        <p:spPr/>
        <p:txBody>
          <a:bodyPr>
            <a:normAutofit fontScale="55000" lnSpcReduction="20000"/>
          </a:bodyPr>
          <a:lstStyle/>
          <a:p>
            <a:r>
              <a:rPr lang="el-GR" dirty="0" smtClean="0"/>
              <a:t>Κατά 5,7% σε όρους </a:t>
            </a:r>
            <a:r>
              <a:rPr lang="el-GR" dirty="0" err="1" smtClean="0"/>
              <a:t>gross</a:t>
            </a:r>
            <a:r>
              <a:rPr lang="el-GR" dirty="0" smtClean="0"/>
              <a:t> </a:t>
            </a:r>
            <a:r>
              <a:rPr lang="el-GR" dirty="0" err="1" smtClean="0"/>
              <a:t>tonnage</a:t>
            </a:r>
            <a:r>
              <a:rPr lang="el-GR" dirty="0" smtClean="0"/>
              <a:t> το ελληνικό νηολόγιο, ωστόσο σύμφωνα με τα στοιχεία που δημοσιοποίησε χθες η </a:t>
            </a:r>
            <a:r>
              <a:rPr lang="el-GR" dirty="0" err="1" smtClean="0"/>
              <a:t>Lloyd’s</a:t>
            </a:r>
            <a:r>
              <a:rPr lang="el-GR" dirty="0" smtClean="0"/>
              <a:t> </a:t>
            </a:r>
            <a:r>
              <a:rPr lang="el-GR" dirty="0" err="1" smtClean="0"/>
              <a:t>List</a:t>
            </a:r>
            <a:r>
              <a:rPr lang="el-GR" dirty="0" smtClean="0"/>
              <a:t> </a:t>
            </a:r>
            <a:r>
              <a:rPr lang="el-GR" dirty="0" err="1" smtClean="0"/>
              <a:t>Intelligence</a:t>
            </a:r>
            <a:r>
              <a:rPr lang="el-GR" dirty="0" smtClean="0"/>
              <a:t>, παραμένει μέσα στα δέκα μεγαλύτερα νηολόγια του κόσμου, διατηρώντας την ένατη θέση. Με βάση τα στοιχεία στο τέλος Οκτωβρίου 2020, η ελληνική σημαία έχασε μερίδιο αγοράς στον παγκόσμιο στόλο κατά 5,7% σε σύγκριση με το τέλος του 2019. Ο αριθμός των πλοίων που έχουν υψωμένη την ελληνική σημαία (500 </a:t>
            </a:r>
            <a:r>
              <a:rPr lang="el-GR" dirty="0" err="1" smtClean="0"/>
              <a:t>gt</a:t>
            </a:r>
            <a:r>
              <a:rPr lang="el-GR" dirty="0" smtClean="0"/>
              <a:t> και άνω) είναι 1.527. Στην πρώτη θέση των νηολογίων όλου του κόσμου παραμένει το νηολόγιο του Παναμά, με αύξηση 4,4% σε σύγκριση με έναν χρόνο πριν, στα 235 εκατ. </a:t>
            </a:r>
            <a:r>
              <a:rPr lang="el-GR" dirty="0" err="1" smtClean="0"/>
              <a:t>gross</a:t>
            </a:r>
            <a:r>
              <a:rPr lang="el-GR" dirty="0" smtClean="0"/>
              <a:t> </a:t>
            </a:r>
            <a:r>
              <a:rPr lang="el-GR" dirty="0" err="1" smtClean="0"/>
              <a:t>tonnes</a:t>
            </a:r>
            <a:r>
              <a:rPr lang="el-GR" dirty="0" smtClean="0"/>
              <a:t>. Στη δεύτερη θέση βρίσκεται το νηολόγιο της Λιβερίας, με σημαντική αύξηση της δύναμής του, κατά 9,3%, την προηγούμενη χρονιά, στα 188 εκατ. </a:t>
            </a:r>
            <a:r>
              <a:rPr lang="el-GR" dirty="0" err="1" smtClean="0"/>
              <a:t>gt</a:t>
            </a:r>
            <a:r>
              <a:rPr lang="el-GR" dirty="0" smtClean="0"/>
              <a:t> στα τέλη Οκτωβρίου. Στην τρίτη θέση βρίσκεται το νηολόγιο των Νησιά Μάρσαλ, με 4.313 πλοία, 171 εκατ. </a:t>
            </a:r>
            <a:r>
              <a:rPr lang="el-GR" dirty="0" err="1" smtClean="0"/>
              <a:t>gt</a:t>
            </a:r>
            <a:r>
              <a:rPr lang="el-GR" dirty="0" smtClean="0"/>
              <a:t>, αυξημένα κατά 4,9% σε σύγκριση με το 2019. Την πρώτη πεντάδα συμπληρώνουν τα νηολόγια των Χονγκ Κονγκ και Σιγκαπούρης.</a:t>
            </a:r>
          </a:p>
          <a:p>
            <a:endParaRPr lang="el-GR" dirty="0" smtClean="0"/>
          </a:p>
          <a:p>
            <a:r>
              <a:rPr lang="el-GR" dirty="0" smtClean="0"/>
              <a:t>Όσον αφορά τον </a:t>
            </a:r>
            <a:r>
              <a:rPr lang="el-GR" dirty="0" err="1" smtClean="0"/>
              <a:t>ελληνόκτητο</a:t>
            </a:r>
            <a:r>
              <a:rPr lang="el-GR" dirty="0" smtClean="0"/>
              <a:t> στόλο, το 22% επιλέγει νηολόγιο Λιβερίας, το 21% των Νήσων Μάρσαλ, το 17% σημαία Μάλτας και το 16% ελληνική σημαία. Στην πέμπτη θέση ο Παναμάς με μερίδιο 10%.</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582726"/>
          </a:xfrm>
        </p:spPr>
        <p:txBody>
          <a:bodyPr>
            <a:normAutofit fontScale="90000"/>
          </a:bodyPr>
          <a:lstStyle/>
          <a:p>
            <a:r>
              <a:rPr lang="el-GR" b="1" dirty="0" smtClean="0"/>
              <a:t>Η «ναυμαχία» των νηολογίων για τα ποιοτικά χαρακτηριστικά</a:t>
            </a:r>
            <a:br>
              <a:rPr lang="el-GR" b="1" dirty="0" smtClean="0"/>
            </a:br>
            <a:r>
              <a:rPr lang="el-GR" sz="1800" dirty="0" smtClean="0"/>
              <a:t>Το ICS έχει θέσει 19 κριτήρια για τις επιδόσεις των πλοίων.</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1714488"/>
            <a:ext cx="8229600" cy="4714908"/>
          </a:xfrm>
        </p:spPr>
        <p:txBody>
          <a:bodyPr>
            <a:normAutofit fontScale="62500" lnSpcReduction="20000"/>
          </a:bodyPr>
          <a:lstStyle/>
          <a:p>
            <a:r>
              <a:rPr lang="el-GR" dirty="0" smtClean="0"/>
              <a:t>Κορυφώνεται ο ανταγωνισμός ανάμεσα στα </a:t>
            </a:r>
            <a:r>
              <a:rPr lang="el-GR" dirty="0" err="1" smtClean="0"/>
              <a:t>top</a:t>
            </a:r>
            <a:r>
              <a:rPr lang="el-GR" dirty="0" smtClean="0"/>
              <a:t> νηολόγια σε όλο τον κόσμο, αφού προκειμένου να εντάξουν όλο και περισσότερα πλοία στις τάξεις τους, δεν προσφέρουν, ως κίνητρο προσέλκυσης, απλουστευμένες διαδικασίες, αλλά πολύ ποιοτικά χαρακτηριστικά.</a:t>
            </a:r>
          </a:p>
          <a:p>
            <a:r>
              <a:rPr lang="el-GR" dirty="0" smtClean="0"/>
              <a:t>Αυτό που παλαιότερα αναφερόταν ως «σημαίες ευκαιρίας» φαίνεται ότι πλέον αποτελεί σε μεγάλο βαθμό παρελθόν, αφού τα ποιοτικά χαρακτηριστικά των κορυφαίων σε μέγεθος νηολογίων στον κόσμο είναι σε πολύ υψηλά επίπεδα.</a:t>
            </a:r>
          </a:p>
          <a:p>
            <a:r>
              <a:rPr lang="el-GR" dirty="0" smtClean="0"/>
              <a:t>Το Διεθνές Ναυτιλιακό Επιμελητήριο ( </a:t>
            </a:r>
            <a:r>
              <a:rPr lang="en-US" dirty="0" smtClean="0"/>
              <a:t>International chamber of shipping)</a:t>
            </a:r>
            <a:r>
              <a:rPr lang="el-GR" dirty="0" smtClean="0"/>
              <a:t> επεξεργάζεται τα στοιχεία από 19 κατηγορίες επιδόσεων των πλοίων που είναι σε κάθε νηολόγιο. Μερικά από τα βασικά κριτήρια βάσει των οποίων υπολογίζονται οι επιδόσεις των σημαιών είναι ο έλεγχος των πλοίων στα λιμάνια από επιθεωρητές των κρατικών λιμένων, η επικύρωση των διεθνών ναυτιλιακών συμβάσεων, η συμμετοχή των κρατών σε διασκέψεις του Διεθνούς Ναυτιλιακού Οργανισμού, αλλά και η ηλικία των εμπορικών πλοίων, που έχουν στις τάξεις τους τα </a:t>
            </a:r>
            <a:r>
              <a:rPr lang="el-GR" dirty="0" err="1" smtClean="0"/>
              <a:t>flag</a:t>
            </a:r>
            <a:r>
              <a:rPr lang="el-GR" dirty="0" smtClean="0"/>
              <a:t> </a:t>
            </a:r>
            <a:r>
              <a:rPr lang="el-GR" dirty="0" err="1" smtClean="0"/>
              <a:t>states</a:t>
            </a:r>
            <a:r>
              <a:rPr lang="el-GR" dirty="0" smtClean="0"/>
              <a:t>.</a:t>
            </a:r>
          </a:p>
          <a:p>
            <a:r>
              <a:rPr lang="el-GR" dirty="0" smtClean="0"/>
              <a:t>Από τις 10 κορυφαίες, σε αριθμό πλοίων, σημαίες του κόσμου, οι μισές πιάνουν όλα τα κριτήρια του ICS. </a:t>
            </a:r>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temis\Pictures\ta-poiotika-xaraktiristika-ton-10-megaluteron-niologion.jpg"/>
          <p:cNvPicPr>
            <a:picLocks noChangeAspect="1" noChangeArrowheads="1"/>
          </p:cNvPicPr>
          <p:nvPr/>
        </p:nvPicPr>
        <p:blipFill>
          <a:blip r:embed="rId2"/>
          <a:srcRect/>
          <a:stretch>
            <a:fillRect/>
          </a:stretch>
        </p:blipFill>
        <p:spPr bwMode="auto">
          <a:xfrm>
            <a:off x="-1" y="928670"/>
            <a:ext cx="9149079" cy="521497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6143668"/>
          </a:xfrm>
        </p:spPr>
        <p:txBody>
          <a:bodyPr>
            <a:normAutofit fontScale="70000" lnSpcReduction="20000"/>
          </a:bodyPr>
          <a:lstStyle/>
          <a:p>
            <a:r>
              <a:rPr lang="el-GR" dirty="0" smtClean="0"/>
              <a:t>Πιο συγκεκριμένα πρόκειται για τις σημαίες των </a:t>
            </a:r>
            <a:r>
              <a:rPr lang="el-GR" dirty="0" err="1" smtClean="0"/>
              <a:t>Marshall</a:t>
            </a:r>
            <a:r>
              <a:rPr lang="el-GR" dirty="0" smtClean="0"/>
              <a:t> </a:t>
            </a:r>
            <a:r>
              <a:rPr lang="el-GR" dirty="0" err="1" smtClean="0"/>
              <a:t>Islands</a:t>
            </a:r>
            <a:r>
              <a:rPr lang="el-GR" dirty="0" smtClean="0"/>
              <a:t>, που είναι το δεύτερο σε μέγεθος νηολόγιο στο κόσμο, του Χονγκ Κονγκ που είναι στην τέταρτη θέση με βάση το μέγεθός του, της Σιγκαπούρης που είναι πέμπτη θέση και ακολουθούν οι Μπαχάμες που είναι στην έβδομη θέση και η Ιαπωνία που διαθέτει το 10ο μεγαλύτερο νηολόγιο στον κόσμο.</a:t>
            </a:r>
          </a:p>
          <a:p>
            <a:r>
              <a:rPr lang="el-GR" dirty="0" smtClean="0"/>
              <a:t>Τον μεγαλύτερο βαθμό δυσκολίας από τα 19 κριτήρια που ορίζει το ICS έχει η απόκτηση του πιστοποιητικού Qualship21, της Αμερικανικής Ακτοφυλακής. Όσα πλοία έχουν αυτό το πιστοποιητικό έχουν τη δυνατότητα λιγότερων ελέγχων και γραφειοκρατικών διαδικασιών στα αμερικανικά λιμάνια.</a:t>
            </a:r>
          </a:p>
          <a:p>
            <a:r>
              <a:rPr lang="el-GR" dirty="0" smtClean="0"/>
              <a:t>Οι υπόλοιπες πέντε σημαίες του </a:t>
            </a:r>
            <a:r>
              <a:rPr lang="el-GR" dirty="0" err="1" smtClean="0"/>
              <a:t>top</a:t>
            </a:r>
            <a:r>
              <a:rPr lang="el-GR" dirty="0" smtClean="0"/>
              <a:t> 10 που δεν έχουν καταφέρει να πιάσουν και τα 19 σημεία «αριστείας», δεν διαθέτουν για την περίοδο 2018 - 2019 το </a:t>
            </a:r>
            <a:r>
              <a:rPr lang="el-GR" dirty="0" err="1" smtClean="0"/>
              <a:t>Qualship</a:t>
            </a:r>
            <a:r>
              <a:rPr lang="el-GR" dirty="0" smtClean="0"/>
              <a:t> 21. Μία από αυτές τις χώρες είναι και η Ελλάδα, η οποία όμως πληροί τα υπόλοιπα 18 κριτήρια. Καταγράφονται επίσης στην πρώτη δεκάδα και ορισμένα </a:t>
            </a:r>
            <a:r>
              <a:rPr lang="el-GR" dirty="0" err="1" smtClean="0"/>
              <a:t>flag</a:t>
            </a:r>
            <a:r>
              <a:rPr lang="el-GR" dirty="0" smtClean="0"/>
              <a:t> </a:t>
            </a:r>
            <a:r>
              <a:rPr lang="el-GR" dirty="0" err="1" smtClean="0"/>
              <a:t>states</a:t>
            </a:r>
            <a:r>
              <a:rPr lang="el-GR" dirty="0" smtClean="0"/>
              <a:t> με απώλειες σε δύο σημεία.</a:t>
            </a:r>
          </a:p>
          <a:p>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229600" cy="5768997"/>
          </a:xfrm>
        </p:spPr>
        <p:txBody>
          <a:bodyPr>
            <a:normAutofit fontScale="77500" lnSpcReduction="20000"/>
          </a:bodyPr>
          <a:lstStyle/>
          <a:p>
            <a:r>
              <a:rPr lang="el-GR" dirty="0" smtClean="0"/>
              <a:t>Πιο συγκεκριμένα το μεγαλύτερο νηολόγιο στον κόσμο, αυτό του Παναμά, σύμφωνα με το ICS δεν έχει το </a:t>
            </a:r>
            <a:r>
              <a:rPr lang="el-GR" dirty="0" err="1" smtClean="0"/>
              <a:t>Qualship</a:t>
            </a:r>
            <a:r>
              <a:rPr lang="el-GR" dirty="0" smtClean="0"/>
              <a:t> 21, ενώ παράλληλα δεν έχει περάσει και τα κριτήρια για το USCG </a:t>
            </a:r>
            <a:r>
              <a:rPr lang="el-GR" dirty="0" err="1" smtClean="0"/>
              <a:t>Safe</a:t>
            </a:r>
            <a:r>
              <a:rPr lang="el-GR" dirty="0" smtClean="0"/>
              <a:t> </a:t>
            </a:r>
            <a:r>
              <a:rPr lang="el-GR" dirty="0" err="1" smtClean="0"/>
              <a:t>List</a:t>
            </a:r>
            <a:r>
              <a:rPr lang="el-GR" dirty="0" smtClean="0"/>
              <a:t>. Η Λιβερία που είναι τρίτη στον κόσμο σε μέγεθος είναι εκτός QSHIP 21. Η Μάλτα, που είναι στην έκτη θέση στον κόσμο, δεν έχει και αυτή το </a:t>
            </a:r>
            <a:r>
              <a:rPr lang="el-GR" dirty="0" err="1" smtClean="0"/>
              <a:t>Qualship</a:t>
            </a:r>
            <a:r>
              <a:rPr lang="el-GR" dirty="0" smtClean="0"/>
              <a:t> 21, ενώ παράλληλα δεν βρίσκεται και στο USCG </a:t>
            </a:r>
            <a:r>
              <a:rPr lang="el-GR" dirty="0" err="1" smtClean="0"/>
              <a:t>Safe</a:t>
            </a:r>
            <a:r>
              <a:rPr lang="el-GR" dirty="0" smtClean="0"/>
              <a:t> </a:t>
            </a:r>
            <a:r>
              <a:rPr lang="el-GR" dirty="0" err="1" smtClean="0"/>
              <a:t>List</a:t>
            </a:r>
            <a:r>
              <a:rPr lang="el-GR" dirty="0" smtClean="0"/>
              <a:t>. Η Κίνα που βρίσκεται στην όγδοη θέση του </a:t>
            </a:r>
            <a:r>
              <a:rPr lang="el-GR" dirty="0" err="1" smtClean="0"/>
              <a:t>top</a:t>
            </a:r>
            <a:r>
              <a:rPr lang="el-GR" dirty="0" smtClean="0"/>
              <a:t> </a:t>
            </a:r>
            <a:r>
              <a:rPr lang="el-GR" dirty="0" err="1" smtClean="0"/>
              <a:t>ten</a:t>
            </a:r>
            <a:r>
              <a:rPr lang="el-GR" dirty="0" smtClean="0"/>
              <a:t> δεν διαθέτει το </a:t>
            </a:r>
            <a:r>
              <a:rPr lang="el-GR" dirty="0" err="1" smtClean="0"/>
              <a:t>Qualship</a:t>
            </a:r>
            <a:r>
              <a:rPr lang="el-GR" dirty="0" smtClean="0"/>
              <a:t> 21, ενώ δεν συμμετέχει και σε περιβαλλοντικά ταμεία. Τέλος, η χώρα μας δεν διαθέτει το πιστοποιητικό QSHIP 21.</a:t>
            </a:r>
          </a:p>
          <a:p>
            <a:r>
              <a:rPr lang="el-GR" dirty="0" smtClean="0"/>
              <a:t>Σημειώνεται επίσης ότι υπάρχουν και χώρες που δεν βρίσκονται στην πρώτη δεκάδα, αλλά παρουσιάζουν ποιοτικά χαρακτηριστικά. Ένα τέτοιο παράδειγμα είναι η Κύπρος που έχει τα ίδια ποιοτικά χαρακτηριστικά με την Ελλάδα.</a:t>
            </a:r>
          </a:p>
          <a:p>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Ο ανταγωνισμός</a:t>
            </a:r>
            <a:endParaRPr lang="el-GR" dirty="0"/>
          </a:p>
        </p:txBody>
      </p:sp>
      <p:sp>
        <p:nvSpPr>
          <p:cNvPr id="3" name="2 - Θέση περιεχομένου"/>
          <p:cNvSpPr>
            <a:spLocks noGrp="1"/>
          </p:cNvSpPr>
          <p:nvPr>
            <p:ph idx="1"/>
          </p:nvPr>
        </p:nvSpPr>
        <p:spPr>
          <a:xfrm>
            <a:off x="457200" y="1600200"/>
            <a:ext cx="8229600" cy="4972072"/>
          </a:xfrm>
        </p:spPr>
        <p:txBody>
          <a:bodyPr>
            <a:normAutofit fontScale="47500" lnSpcReduction="20000"/>
          </a:bodyPr>
          <a:lstStyle/>
          <a:p>
            <a:r>
              <a:rPr lang="el-GR" sz="3400" dirty="0" smtClean="0"/>
              <a:t>Την ίδια στιγμή ιδιαίτερα ανησυχητική είναι η τάση συρρίκνωσης του ελληνικού νηολογίου. Ο υπό ελληνική σημαία στόλος μειώθηκε τον Μάρτιο του 2019 στα 671 πλοία, 39.981.741 GT και 68.261.953 DWT, από 723 πλοία, 43.393.089 </a:t>
            </a:r>
            <a:r>
              <a:rPr lang="el-GR" sz="3400" dirty="0" err="1" smtClean="0"/>
              <a:t>gt</a:t>
            </a:r>
            <a:r>
              <a:rPr lang="el-GR" sz="3400" dirty="0" smtClean="0"/>
              <a:t> και 74.537.350 </a:t>
            </a:r>
            <a:r>
              <a:rPr lang="el-GR" sz="3400" dirty="0" err="1" smtClean="0"/>
              <a:t>dwt</a:t>
            </a:r>
            <a:r>
              <a:rPr lang="el-GR" sz="3400" dirty="0" smtClean="0"/>
              <a:t>. το 2018.</a:t>
            </a:r>
          </a:p>
          <a:p>
            <a:r>
              <a:rPr lang="el-GR" sz="3400" dirty="0" smtClean="0"/>
              <a:t>Η ελληνική σημαία μείωσε και άλλο το μερίδιό της στον </a:t>
            </a:r>
            <a:r>
              <a:rPr lang="el-GR" sz="3400" dirty="0" err="1" smtClean="0"/>
              <a:t>ελληνόκτητο</a:t>
            </a:r>
            <a:r>
              <a:rPr lang="el-GR" sz="3400" dirty="0" smtClean="0"/>
              <a:t> στόλο, σε αντίθεση με τις σημαίες των </a:t>
            </a:r>
            <a:r>
              <a:rPr lang="el-GR" sz="3400" dirty="0" err="1" smtClean="0"/>
              <a:t>Liberia</a:t>
            </a:r>
            <a:r>
              <a:rPr lang="el-GR" sz="3400" dirty="0" smtClean="0"/>
              <a:t> και </a:t>
            </a:r>
            <a:r>
              <a:rPr lang="el-GR" sz="3400" dirty="0" err="1" smtClean="0"/>
              <a:t>Marshal</a:t>
            </a:r>
            <a:r>
              <a:rPr lang="el-GR" sz="3400" dirty="0" smtClean="0"/>
              <a:t> </a:t>
            </a:r>
            <a:r>
              <a:rPr lang="el-GR" sz="3400" dirty="0" err="1" smtClean="0"/>
              <a:t>Island</a:t>
            </a:r>
            <a:r>
              <a:rPr lang="el-GR" sz="3400" dirty="0" smtClean="0"/>
              <a:t>. Οι δυο ξένες σημαίες προσελκύουν από 840 και 838 πλοία αντίστοιχα. Με όρους </a:t>
            </a:r>
            <a:r>
              <a:rPr lang="el-GR" sz="3400" dirty="0" err="1" smtClean="0"/>
              <a:t>dwt</a:t>
            </a:r>
            <a:r>
              <a:rPr lang="el-GR" sz="3400" dirty="0" smtClean="0"/>
              <a:t> η Λιβερία προηγείται με 72.532.167 </a:t>
            </a:r>
            <a:r>
              <a:rPr lang="el-GR" sz="3400" dirty="0" err="1" smtClean="0"/>
              <a:t>dwt</a:t>
            </a:r>
            <a:r>
              <a:rPr lang="el-GR" sz="3400" dirty="0" smtClean="0"/>
              <a:t> (21,3% του </a:t>
            </a:r>
            <a:r>
              <a:rPr lang="el-GR" sz="3400" dirty="0" err="1" smtClean="0"/>
              <a:t>ελληνόκτητου</a:t>
            </a:r>
            <a:r>
              <a:rPr lang="el-GR" sz="3400" dirty="0" smtClean="0"/>
              <a:t> στόλου) έναντι των </a:t>
            </a:r>
            <a:r>
              <a:rPr lang="el-GR" sz="3400" dirty="0" err="1" smtClean="0"/>
              <a:t>Marshall</a:t>
            </a:r>
            <a:r>
              <a:rPr lang="el-GR" sz="3400" dirty="0" smtClean="0"/>
              <a:t> </a:t>
            </a:r>
            <a:r>
              <a:rPr lang="el-GR" sz="3400" dirty="0" err="1" smtClean="0"/>
              <a:t>Island</a:t>
            </a:r>
            <a:r>
              <a:rPr lang="el-GR" sz="3400" dirty="0" smtClean="0"/>
              <a:t>, που ακολουθούν με 68.036.023 </a:t>
            </a:r>
            <a:r>
              <a:rPr lang="el-GR" sz="3400" dirty="0" err="1" smtClean="0"/>
              <a:t>dwt</a:t>
            </a:r>
            <a:r>
              <a:rPr lang="el-GR" sz="3400" dirty="0" smtClean="0"/>
              <a:t> (20%).</a:t>
            </a:r>
          </a:p>
          <a:p>
            <a:r>
              <a:rPr lang="el-GR" sz="3400" dirty="0" smtClean="0"/>
              <a:t>Η ελληνική σημαία συγκεντρώνει 68.261.953 </a:t>
            </a:r>
            <a:r>
              <a:rPr lang="el-GR" sz="3400" dirty="0" err="1" smtClean="0"/>
              <a:t>dwt</a:t>
            </a:r>
            <a:r>
              <a:rPr lang="el-GR" sz="3400" dirty="0" smtClean="0"/>
              <a:t> και με ποσοστό 20,1% υποχώρησε στη δεύτερη θέση πίσω από τη Λιβερία. Η συρρίκνωση του ελληνικού νηολογίου δείχνει ότι παραμένει λιγότερο ανταγωνιστικό σε σύγκριση με άλλα νηολόγια.</a:t>
            </a:r>
          </a:p>
          <a:p>
            <a:r>
              <a:rPr lang="el-GR" sz="3400" dirty="0" smtClean="0"/>
              <a:t>Συνολικά το 2018 το ελληνικό νηολόγιο διατήρησε την ένατη θέση στη λίστα των δέκα ισχυρότερων νηολογίων του κόσμου, ωστόσο η ελληνική σημαία μείωσε σημαντικά το μερίδιό της στον παγκόσμιο στόλο σε σύγκριση με τον προηγούμενο χρόνο, σύμφωνα με σχετική έρευνα του </a:t>
            </a:r>
            <a:r>
              <a:rPr lang="el-GR" sz="3400" dirty="0" err="1" smtClean="0"/>
              <a:t>Lloyd's</a:t>
            </a:r>
            <a:r>
              <a:rPr lang="el-GR" sz="3400" dirty="0" smtClean="0"/>
              <a:t> </a:t>
            </a:r>
            <a:r>
              <a:rPr lang="el-GR" sz="3400" dirty="0" err="1" smtClean="0"/>
              <a:t>List</a:t>
            </a:r>
            <a:r>
              <a:rPr lang="el-GR" sz="3400" dirty="0" smtClean="0"/>
              <a:t> </a:t>
            </a:r>
            <a:r>
              <a:rPr lang="el-GR" sz="3400" dirty="0" err="1" smtClean="0"/>
              <a:t>Intelligence</a:t>
            </a:r>
            <a:r>
              <a:rPr lang="el-GR" sz="3400" dirty="0" smtClean="0"/>
              <a:t>.</a:t>
            </a:r>
          </a:p>
          <a:p>
            <a:r>
              <a:rPr lang="el-GR" sz="3400" dirty="0" smtClean="0"/>
              <a:t>Η έρευνα για τα δέκα μεγαλύτερα νηολόγια του πλανήτη του </a:t>
            </a:r>
            <a:r>
              <a:rPr lang="el-GR" sz="3400" dirty="0" err="1" smtClean="0"/>
              <a:t>Lloyd's</a:t>
            </a:r>
            <a:r>
              <a:rPr lang="el-GR" sz="3400" dirty="0" smtClean="0"/>
              <a:t> </a:t>
            </a:r>
            <a:r>
              <a:rPr lang="el-GR" sz="3400" dirty="0" err="1" smtClean="0"/>
              <a:t>List</a:t>
            </a:r>
            <a:r>
              <a:rPr lang="el-GR" sz="3400" dirty="0" smtClean="0"/>
              <a:t> </a:t>
            </a:r>
            <a:r>
              <a:rPr lang="el-GR" sz="3400" dirty="0" err="1" smtClean="0"/>
              <a:t>Intelligence</a:t>
            </a:r>
            <a:r>
              <a:rPr lang="el-GR" sz="3400" dirty="0" smtClean="0"/>
              <a:t> που ολοκληρώθηκε στα τέλη της περασμένης χρονιάς, έδειξε ότι τα τέσσερα εξ αυτών εμφάνισαν πτώση, με το ελληνικό νηολόγιο να καταγράφει τη μεγαλύτερη με βάση τη μεταφορική ικανότητα (9,75% και από τους 83,85 εκατ. </a:t>
            </a:r>
            <a:r>
              <a:rPr lang="el-GR" sz="3400" dirty="0" err="1" smtClean="0"/>
              <a:t>dwt</a:t>
            </a:r>
            <a:r>
              <a:rPr lang="el-GR" sz="3400" dirty="0" smtClean="0"/>
              <a:t> το 2017, στους 75,67 εκατ. </a:t>
            </a:r>
            <a:r>
              <a:rPr lang="el-GR" sz="3400" dirty="0" err="1" smtClean="0"/>
              <a:t>dwt</a:t>
            </a:r>
            <a:r>
              <a:rPr lang="el-GR" sz="3400" dirty="0" smtClean="0"/>
              <a:t> το 2018), γεγονός που υποδηλώνει τη συνεχή μείωση ανταγωνιστικότητας έναντι άλλων νηολογίων.</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85794"/>
            <a:ext cx="8229600" cy="5340369"/>
          </a:xfrm>
        </p:spPr>
        <p:txBody>
          <a:bodyPr>
            <a:normAutofit fontScale="92500" lnSpcReduction="20000"/>
          </a:bodyPr>
          <a:lstStyle/>
          <a:p>
            <a:pPr>
              <a:buNone/>
            </a:pPr>
            <a:r>
              <a:rPr lang="el-GR" b="1" dirty="0" smtClean="0"/>
              <a:t>	Νηολόγηση </a:t>
            </a:r>
            <a:r>
              <a:rPr lang="el-GR" b="1" dirty="0" smtClean="0"/>
              <a:t>καλείται </a:t>
            </a:r>
            <a:r>
              <a:rPr lang="el-GR" dirty="0" smtClean="0"/>
              <a:t>η υποχρεωτική εγγραφή του πλοίου σε ειδικό βιβλίο, το Νηολόγιο, το οποίο υπογράφεται και θεωρείται από τον Πρόεδρο των Πρωτοδικών της περιφέρειας της αρμόδιας Λιμενικής Αρχής, στο κατάστημα της οποίας και τηρείται από ειδικά επιφορτισμένο Αξιωματικό. </a:t>
            </a:r>
            <a:endParaRPr lang="el-GR" dirty="0" smtClean="0"/>
          </a:p>
          <a:p>
            <a:pPr>
              <a:buNone/>
            </a:pPr>
            <a:r>
              <a:rPr lang="el-GR" dirty="0" smtClean="0"/>
              <a:t>	</a:t>
            </a:r>
            <a:r>
              <a:rPr lang="el-GR" dirty="0" smtClean="0"/>
              <a:t>Η </a:t>
            </a:r>
            <a:r>
              <a:rPr lang="el-GR" dirty="0" smtClean="0"/>
              <a:t>νηολόγηση των πλοίων στα ελληνικά νηολόγια διενεργείται σύμφωνα με τις πάγιες διατάξεις του Κώδικα Ιδιωτικού Ναυτικού Δικαίου (Κ.Ι.Ν.Δ.) και του άρθρου 13 του αυξημένης τυπικής ισχύος Νομοθετικού Διατάγματος 2687/53 «περί επενδύσεως και προστασίας κεφαλαίων εξωτερικού».</a:t>
            </a: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42918"/>
            <a:ext cx="8229600" cy="5483245"/>
          </a:xfrm>
        </p:spPr>
        <p:txBody>
          <a:bodyPr>
            <a:normAutofit fontScale="70000" lnSpcReduction="20000"/>
          </a:bodyPr>
          <a:lstStyle/>
          <a:p>
            <a:r>
              <a:rPr lang="el-GR" dirty="0" smtClean="0"/>
              <a:t>Πτώση κατέγραψαν ακόμη το νηολόγιο του Παναμά, που όμως διατηρεί την πρώτη θέση παγκοσμίως (355,53 εκατ. </a:t>
            </a:r>
            <a:r>
              <a:rPr lang="el-GR" dirty="0" err="1" smtClean="0"/>
              <a:t>dwt</a:t>
            </a:r>
            <a:r>
              <a:rPr lang="el-GR" dirty="0" smtClean="0"/>
              <a:t>), του Χονγκ Κονγκ, της Σιγκαπούρης και των Μπαχαμών.</a:t>
            </a:r>
          </a:p>
          <a:p>
            <a:r>
              <a:rPr lang="el-GR" dirty="0" smtClean="0"/>
              <a:t>Η Ελλάδα εκτός από τις παραδοσιακές σημαίες (Παναμά, Λιβερίας, κ.λπ.) δέχεται έντονη ανταγωνιστική πίεση και από το νηολόγιο της Μάλτας, το οποίο καταλαμβάνει την έκτη θέση παγκοσμίως και είναι το μεγαλύτερο νηολόγιο σε επίπεδο Ε.Ε. (111,51 εκατ. </a:t>
            </a:r>
            <a:r>
              <a:rPr lang="el-GR" dirty="0" err="1" smtClean="0"/>
              <a:t>dwt</a:t>
            </a:r>
            <a:r>
              <a:rPr lang="el-GR" dirty="0" smtClean="0"/>
              <a:t>), ενώ ανταγωνιστική εμφανίζεται τα τελευταία χρόνια και η κυπριακή σημαία, η οποία βρίσκεται εκτός πρώτης δεκάδας, όμως κοντά σε αυτή (δωδέκατη θέση).</a:t>
            </a:r>
          </a:p>
          <a:p>
            <a:r>
              <a:rPr lang="el-GR" dirty="0" smtClean="0"/>
              <a:t>Η εικόνα της Ελλάδας αντανακλά την αδυναμία της χώρας να παράγει περισσότερους ναυτικούς, η παρουσία των οποίων θα μπορούσε να συμβάλει στην αύξηση της χωρητικότητας, καθιστώντας την ελληνική σημαία -που απαιτεί έναν αριθμό Ελλήνων ως πλήρωμα στα πλοία της- μια πιο βιώσιμη επιλογή για τους πλοιοκτήτες.</a:t>
            </a:r>
          </a:p>
          <a:p>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Σημαίες με προβλήματα</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Από τη λίστα που δημοσίευσε το ICS προκύπτει ότι υπάρχει μια σειρά κρατών που οι σημαίες τους παρουσιάζουν σειρά προβλημάτων. Ειδικότερα εμπορικά πλοία που φέρουν σημαία Αυστραλίας, Βολιβίας, Καναδά, Κολομβίας, Κούβας, Ν. Κορέας, Ινδίας, Λιβύης, Ρωσίας, Ελβετίας, Ουκρανίας, ΗΠΑ δεν συμμορφώνονται με κάποιες απαιτήσεις των επιθεωρήσεων του μνημονίου των Παρισίων (</a:t>
            </a:r>
            <a:r>
              <a:rPr lang="el-GR" dirty="0" err="1" smtClean="0"/>
              <a:t>Paris</a:t>
            </a:r>
            <a:r>
              <a:rPr lang="el-GR" dirty="0" smtClean="0"/>
              <a:t> </a:t>
            </a:r>
            <a:r>
              <a:rPr lang="el-GR" dirty="0" err="1" smtClean="0"/>
              <a:t>MoU</a:t>
            </a:r>
            <a:r>
              <a:rPr lang="el-GR" dirty="0" smtClean="0"/>
              <a:t>), που έχει δικαιοδοσία στην Ευρώπη, ενώ πλοία με σημαία Κροατίας, Κουβέιτ, Μεξικού, Νιγηρίας, Κατάρ, Σαουδικής Αραβίας, Τουρκίας, Βενεζουέλας κ.ά. δεν ανταποκρίνονται σε ορισμένες απαιτήσεις του </a:t>
            </a:r>
            <a:r>
              <a:rPr lang="el-GR" dirty="0" err="1" smtClean="0"/>
              <a:t>Tokyo</a:t>
            </a:r>
            <a:r>
              <a:rPr lang="el-GR" dirty="0" smtClean="0"/>
              <a:t> </a:t>
            </a:r>
            <a:r>
              <a:rPr lang="el-GR" dirty="0" err="1" smtClean="0"/>
              <a:t>MoU</a:t>
            </a:r>
            <a:r>
              <a:rPr lang="el-GR" dirty="0" smtClean="0"/>
              <a:t> (για την Ασία).</a:t>
            </a:r>
          </a:p>
          <a:p>
            <a:r>
              <a:rPr lang="el-GR" dirty="0" smtClean="0"/>
              <a:t>Άλλες χώρες όπως το Μεξικό, το Πακιστάν, η Σιέρα Λεόνε, τα Ηνωμένα Αραβικά Εμιράτα, το Βανουάτου, η Βραζιλία, οι Νήσοι Κουκ, η Κόστα Ρίκα, η Αίγυπτος, η Ισλανδία, το Ισραήλ και το Κουβέιτ δεν έχουν υιοθετήσει τη σύμβαση MLC αναφορικά με τα εργασιακά ζητήματα στα πλοία.</a:t>
            </a:r>
          </a:p>
          <a:p>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1571636"/>
          </a:xfrm>
        </p:spPr>
        <p:txBody>
          <a:bodyPr>
            <a:normAutofit fontScale="90000"/>
          </a:bodyPr>
          <a:lstStyle/>
          <a:p>
            <a:r>
              <a:rPr lang="el-GR" b="1" dirty="0" smtClean="0"/>
              <a:t>Το ελληνικό νηολόγιο για ακόμη μία χρονιά στη Λευκή Λίστα του </a:t>
            </a:r>
            <a:r>
              <a:rPr lang="el-GR" b="1" dirty="0" err="1" smtClean="0"/>
              <a:t>Paris</a:t>
            </a:r>
            <a:r>
              <a:rPr lang="el-GR" b="1" dirty="0" smtClean="0"/>
              <a:t> </a:t>
            </a:r>
            <a:r>
              <a:rPr lang="el-GR" b="1" dirty="0" err="1" smtClean="0"/>
              <a:t>MoU</a:t>
            </a:r>
            <a:r>
              <a:rPr lang="el-GR" b="1" dirty="0" smtClean="0"/>
              <a:t> </a:t>
            </a:r>
            <a:br>
              <a:rPr lang="el-GR" b="1" dirty="0" smtClean="0"/>
            </a:br>
            <a:endParaRPr lang="el-GR" dirty="0"/>
          </a:p>
        </p:txBody>
      </p:sp>
      <p:sp>
        <p:nvSpPr>
          <p:cNvPr id="3" name="2 - Θέση περιεχομένου"/>
          <p:cNvSpPr>
            <a:spLocks noGrp="1"/>
          </p:cNvSpPr>
          <p:nvPr>
            <p:ph idx="1"/>
          </p:nvPr>
        </p:nvSpPr>
        <p:spPr>
          <a:xfrm>
            <a:off x="457200" y="2000240"/>
            <a:ext cx="8229600" cy="4714908"/>
          </a:xfrm>
        </p:spPr>
        <p:txBody>
          <a:bodyPr>
            <a:normAutofit fontScale="70000" lnSpcReduction="20000"/>
          </a:bodyPr>
          <a:lstStyle/>
          <a:p>
            <a:r>
              <a:rPr lang="el-GR" dirty="0" smtClean="0"/>
              <a:t>H επιτροπή του </a:t>
            </a:r>
            <a:r>
              <a:rPr lang="el-GR" dirty="0" err="1" smtClean="0"/>
              <a:t>Paris</a:t>
            </a:r>
            <a:r>
              <a:rPr lang="el-GR" dirty="0" smtClean="0"/>
              <a:t> </a:t>
            </a:r>
            <a:r>
              <a:rPr lang="el-GR" dirty="0" err="1" smtClean="0"/>
              <a:t>MoU</a:t>
            </a:r>
            <a:r>
              <a:rPr lang="el-GR" dirty="0" smtClean="0"/>
              <a:t> ενέκρινε στην 54η συνεδρίασή της τα αποτελέσματα των επιθεωρήσεων πλοίων και υιοθέτησε τις νέες λίστες επιδόσεων (Λευκή, Γκρι, Μαύρη) των </a:t>
            </a:r>
            <a:r>
              <a:rPr lang="el-GR" dirty="0" err="1" smtClean="0"/>
              <a:t>flag</a:t>
            </a:r>
            <a:r>
              <a:rPr lang="el-GR" dirty="0" smtClean="0"/>
              <a:t> </a:t>
            </a:r>
            <a:r>
              <a:rPr lang="el-GR" dirty="0" err="1" smtClean="0"/>
              <a:t>states</a:t>
            </a:r>
            <a:r>
              <a:rPr lang="el-GR" dirty="0" smtClean="0"/>
              <a:t> και των αναγνωρισμένων διεθνών ναυτιλιακών οργανισμών.</a:t>
            </a:r>
          </a:p>
          <a:p>
            <a:r>
              <a:rPr lang="el-GR" dirty="0" smtClean="0"/>
              <a:t>Οι λίστες παρουσιάζουν τις σημαίες των κρατών ανάλογα με το επίπεδο της ποιότητάς τους μετά τις επιθεωρήσεις που έχουν πραγματοποιηθεί από τις αρμόδιες αρχές. Η κατάταξη των Κρατών Σημαίας στην κάθε λίστα βασίζεται στον αριθμό των επιθεωρήσεων και των κρατήσεων που έχουν πραγματοποιηθεί σε μια κυλιόμενη περίοδο τριών ετών (2018-2020).</a:t>
            </a:r>
          </a:p>
          <a:p>
            <a:r>
              <a:rPr lang="el-GR" dirty="0" smtClean="0"/>
              <a:t>Για το 2020 70 νηολόγια συγκαταλέγονται στις </a:t>
            </a:r>
            <a:r>
              <a:rPr lang="el-GR" dirty="0" err="1" smtClean="0"/>
              <a:t>επικαιροποιημένες</a:t>
            </a:r>
            <a:r>
              <a:rPr lang="el-GR" dirty="0" smtClean="0"/>
              <a:t> λίστες του </a:t>
            </a:r>
            <a:r>
              <a:rPr lang="el-GR" dirty="0" err="1" smtClean="0"/>
              <a:t>Paris</a:t>
            </a:r>
            <a:r>
              <a:rPr lang="el-GR" dirty="0" smtClean="0"/>
              <a:t> </a:t>
            </a:r>
            <a:r>
              <a:rPr lang="el-GR" dirty="0" err="1" smtClean="0"/>
              <a:t>MoU</a:t>
            </a:r>
            <a:r>
              <a:rPr lang="el-GR" dirty="0" smtClean="0"/>
              <a:t>: 39 στη Λευκή, 22 στην Γκρι και 9 στη Μαύρη Λίστα. Το 2019 η λίστα περιελάβανε επίσης 70 </a:t>
            </a:r>
            <a:r>
              <a:rPr lang="el-GR" dirty="0" err="1" smtClean="0"/>
              <a:t>flag</a:t>
            </a:r>
            <a:r>
              <a:rPr lang="el-GR" dirty="0" smtClean="0"/>
              <a:t> </a:t>
            </a:r>
            <a:r>
              <a:rPr lang="el-GR" dirty="0" err="1" smtClean="0"/>
              <a:t>states</a:t>
            </a:r>
            <a:r>
              <a:rPr lang="el-GR" dirty="0" smtClean="0"/>
              <a:t>, εκ των οποίων 41 στη Λευκή Λίστα, 16 στην Γκρι και 13 στη Μαύρη.</a:t>
            </a:r>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00042"/>
            <a:ext cx="8229600" cy="5626121"/>
          </a:xfrm>
        </p:spPr>
        <p:txBody>
          <a:bodyPr>
            <a:normAutofit fontScale="70000" lnSpcReduction="20000"/>
          </a:bodyPr>
          <a:lstStyle/>
          <a:p>
            <a:r>
              <a:rPr lang="el-GR" dirty="0" smtClean="0"/>
              <a:t>Στην </a:t>
            </a:r>
            <a:r>
              <a:rPr lang="el-GR" dirty="0" err="1" smtClean="0"/>
              <a:t>επικαιροποιημένη</a:t>
            </a:r>
            <a:r>
              <a:rPr lang="el-GR" dirty="0" smtClean="0"/>
              <a:t> Λευκή Λίστα, μεταξύ άλλων είναι η Ελλάδα, η Κύπρος, ο Παναμάς, οι Νήσοι Μάρσαλ, το Ηνωμένο Βασίλειο, η Νορβηγία, το </a:t>
            </a:r>
            <a:r>
              <a:rPr lang="el-GR" dirty="0" err="1" smtClean="0"/>
              <a:t>Ιsle</a:t>
            </a:r>
            <a:r>
              <a:rPr lang="el-GR" dirty="0" smtClean="0"/>
              <a:t> </a:t>
            </a:r>
            <a:r>
              <a:rPr lang="el-GR" dirty="0" err="1" smtClean="0"/>
              <a:t>of</a:t>
            </a:r>
            <a:r>
              <a:rPr lang="el-GR" dirty="0" smtClean="0"/>
              <a:t> </a:t>
            </a:r>
            <a:r>
              <a:rPr lang="el-GR" dirty="0" err="1" smtClean="0"/>
              <a:t>Man</a:t>
            </a:r>
            <a:r>
              <a:rPr lang="el-GR" dirty="0" smtClean="0"/>
              <a:t> (UK), η Λιβερία, η Γαλλία,  η Ολλανδία, η Δανία, η Ιταλία, η Ιρλανδία, η Σιγκαπούρη, το Χονγκ Κονγκ, το Βέλγιο, η Κίνα, η Μάλτα, η Ιαπωνία, η Κροατία, η Τουρκία κ.ά. Την περίοδο αυτή πραγματοποιήθηκαν 736 επιθεωρήσεις σε πλοία με ελληνική σημαία και καταγράφηκαν 9 κρατήσεις πλοίων, δείγμα της υψηλής ποιότητας του ελληνικού νηολογίου. Το ελληνικό νηολόγιο μάλιστα βρέθηκε στην 7η θέση της Λευκής Λίστας όταν πέρσι κατέλαβε την 20ή θέση.</a:t>
            </a:r>
          </a:p>
          <a:p>
            <a:r>
              <a:rPr lang="el-GR" dirty="0" smtClean="0"/>
              <a:t>Η Γκρι Λίστα περιλαμβάνει τα εξής νηολόγια: Παλάου, Τυνησία, Σαουδική Αραβία, Νήσοι Κουκ, Άγιος Χριστόφορος και Νέβις, Ουκρανία, Ιράν, Μογγολία, Πολωνία, Κουρακάο, Καζακστάν, Φιλιππίνες, Ινδία, Αλγερία, Βανουάτου, Αίγυπτος, Ελβετία, Εσθονία, Κορέα, Αζερμπαϊτζάν, Λίβανος.</a:t>
            </a:r>
          </a:p>
          <a:p>
            <a:r>
              <a:rPr lang="el-GR" dirty="0" smtClean="0"/>
              <a:t>Τέλος στη Μαύρη Λίστα συγκαταλέγονται οι σημαίες: Τουβαλού, Σιέρα Λεόνε, Τανζανία, </a:t>
            </a:r>
            <a:r>
              <a:rPr lang="el-GR" dirty="0" err="1" smtClean="0"/>
              <a:t>Μπελιζέ</a:t>
            </a:r>
            <a:r>
              <a:rPr lang="el-GR" dirty="0" smtClean="0"/>
              <a:t>, Μολδαβία, Κομόρες, Τόγκο, Καμερούν, Αλβανία.</a:t>
            </a:r>
          </a:p>
          <a:p>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912998" y="1"/>
            <a:ext cx="6088996" cy="6858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357158" y="0"/>
            <a:ext cx="8786842" cy="694201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0" y="1214422"/>
            <a:ext cx="9156722" cy="416954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71480"/>
            <a:ext cx="8229600" cy="5554683"/>
          </a:xfrm>
        </p:spPr>
        <p:txBody>
          <a:bodyPr>
            <a:normAutofit fontScale="70000" lnSpcReduction="20000"/>
          </a:bodyPr>
          <a:lstStyle/>
          <a:p>
            <a:r>
              <a:rPr lang="el-GR" dirty="0" smtClean="0"/>
              <a:t>Στο Νηολόγιο καταχωρείται η πράξη νηολόγησης κάθε νηολογούμενου πλοίου, η οποία καταλαμβάνει δύο σελίδες (δεξιά και αριστερά), στις οποίες, σύμφωνα με τη διάταξη του άρθρου 2 του Κώδικα Ιδιωτικού Ναυτικού Δικαίου, αναγράφονται το όνομα και η ιθαγένεια του πλοιοκτήτη, ο τίτλος κτήσης κυριότητας, το όνομα, οι διαστάσεις και η χωρητικότητα του πλοίου, το Διεθνές Διακριτικό Σήμα του (Δ.Δ.Σ.), το είδος μέσου πρόωσης και, προκειμένου για μηχανοκίνητα πλοία, η ιπποδύναμη της μηχανής. Επίσης, αναφέρεται το όνομα του διορισμένου αντικλήτου, ο οποίος πρέπει να είναι κάτοικος Ελλάδος. </a:t>
            </a:r>
            <a:br>
              <a:rPr lang="el-GR" dirty="0" smtClean="0"/>
            </a:br>
            <a:r>
              <a:rPr lang="el-GR" dirty="0" smtClean="0"/>
              <a:t/>
            </a:r>
            <a:br>
              <a:rPr lang="el-GR" dirty="0" smtClean="0"/>
            </a:br>
            <a:r>
              <a:rPr lang="el-GR" dirty="0" smtClean="0"/>
              <a:t>Εκτός από τα παραπάνω στοιχεία, στο Νηολόγιο καταχωρούνται και λοιπές σημειώσεις που έχουν σχέση με το πλοίο (π.χ. οι υποθήκες που έχουν συσταθεί επί αυτού) οι οποίες, αν υπερβούν τον αναλογούντα χώρο, εγγράφονται με παραπομπές σε σελίδες αμέσως μετά την τελευταία νηολόγηση.</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temis\Desktop\Διαδικασία+εγγραφής+πλοίων+άρθρου+13+στο+Ελληνικό+νηολόγιο.jpg"/>
          <p:cNvPicPr>
            <a:picLocks noChangeAspect="1" noChangeArrowheads="1"/>
          </p:cNvPicPr>
          <p:nvPr/>
        </p:nvPicPr>
        <p:blipFill>
          <a:blip r:embed="rId2"/>
          <a:srcRect/>
          <a:stretch>
            <a:fillRect/>
          </a:stretch>
        </p:blipFill>
        <p:spPr bwMode="auto">
          <a:xfrm>
            <a:off x="261940" y="214290"/>
            <a:ext cx="8569655" cy="642942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Μια ματιά στον χρόνο…</a:t>
            </a:r>
            <a:endParaRPr lang="el-GR" dirty="0"/>
          </a:p>
        </p:txBody>
      </p:sp>
      <p:sp>
        <p:nvSpPr>
          <p:cNvPr id="3" name="2 - Θέση περιεχομένου"/>
          <p:cNvSpPr>
            <a:spLocks noGrp="1"/>
          </p:cNvSpPr>
          <p:nvPr>
            <p:ph idx="1"/>
          </p:nvPr>
        </p:nvSpPr>
        <p:spPr/>
        <p:txBody>
          <a:bodyPr/>
          <a:lstStyle/>
          <a:p>
            <a:r>
              <a:rPr lang="en-US" dirty="0" smtClean="0">
                <a:hlinkClick r:id="rId2"/>
              </a:rPr>
              <a:t>https://</a:t>
            </a:r>
            <a:r>
              <a:rPr lang="en-US" dirty="0" smtClean="0">
                <a:hlinkClick r:id="rId2"/>
              </a:rPr>
              <a:t>www.syrostoday.gr/News/138018-To-proto-niologio-toy-Ellinikoy-Kratoys.aspx</a:t>
            </a:r>
            <a:endParaRPr lang="el-GR" dirty="0" smtClean="0"/>
          </a:p>
          <a:p>
            <a:pPr>
              <a:buNone/>
            </a:pPr>
            <a:endParaRPr lang="el-GR" dirty="0" smtClean="0"/>
          </a:p>
          <a:p>
            <a:pPr>
              <a:buNone/>
            </a:pPr>
            <a:endParaRPr lang="el-GR" dirty="0"/>
          </a:p>
        </p:txBody>
      </p:sp>
      <p:sp>
        <p:nvSpPr>
          <p:cNvPr id="4" name="3 - Ορθογώνιο"/>
          <p:cNvSpPr/>
          <p:nvPr/>
        </p:nvSpPr>
        <p:spPr>
          <a:xfrm>
            <a:off x="4000496" y="4572008"/>
            <a:ext cx="4572000" cy="1754326"/>
          </a:xfrm>
          <a:prstGeom prst="rect">
            <a:avLst/>
          </a:prstGeom>
        </p:spPr>
        <p:txBody>
          <a:bodyPr>
            <a:spAutoFit/>
          </a:bodyPr>
          <a:lstStyle/>
          <a:p>
            <a:r>
              <a:rPr lang="el-GR" dirty="0" smtClean="0"/>
              <a:t>(Τα μικρότερα σκάφη, που έχουν μήκος μικρότερο των δέκα μέτρων, δεν υπόκεινται σε νηολόγηση αλλά σε </a:t>
            </a:r>
            <a:r>
              <a:rPr lang="el-GR" dirty="0" err="1" smtClean="0"/>
              <a:t>λεμβολόγηση</a:t>
            </a:r>
            <a:r>
              <a:rPr lang="el-GR" dirty="0" smtClean="0"/>
              <a:t>, με καταχώρηση σε έτερο ειδικό βιβλίο, το </a:t>
            </a:r>
            <a:r>
              <a:rPr lang="el-GR" dirty="0" err="1" smtClean="0"/>
              <a:t>Λεμβολόγιο</a:t>
            </a:r>
            <a:r>
              <a:rPr lang="el-GR" dirty="0" smtClean="0"/>
              <a:t>, που τηρείται επίσης από τις αρμόδιες λιμενικές αρχές.)</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71480"/>
            <a:ext cx="8229600" cy="5554683"/>
          </a:xfrm>
        </p:spPr>
        <p:txBody>
          <a:bodyPr>
            <a:normAutofit fontScale="92500" lnSpcReduction="10000"/>
          </a:bodyPr>
          <a:lstStyle/>
          <a:p>
            <a:pPr>
              <a:buNone/>
            </a:pPr>
            <a:r>
              <a:rPr lang="el-GR" dirty="0" smtClean="0"/>
              <a:t>	Για </a:t>
            </a:r>
            <a:r>
              <a:rPr lang="el-GR" dirty="0" smtClean="0"/>
              <a:t>την νηολόγηση πλοίου απαιτείται η υποβολή από τον πλοιοκτήτη όλων των απαραίτητων δικαιολογητικών, όπως ενδεικτικά του τίτλου κυριότητας και του πιστοποιητικού καταμέτρησης της χωρητικότητάς του. Μετά την νηολόγηση, χορηγείται το έγγραφο εθνικότητας του πλοίου καθώς και άλλα ναυτιλιακά έγγραφα, όπως το «Πιστοποιητικό νηολόγησης», αντίγραφο του οποίου πρέπει να φέρεται υποχρεωτικά επί του σκάφους για κάθε ζήτησή του από τις Αρχές. Ο δε λιμένας νηολόγησης αναγράφεται υποχρεωτικά κάτω από το όνομα του πλοίου στο πρυμναίο τμήμα του.</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00042"/>
            <a:ext cx="8229600" cy="5626121"/>
          </a:xfrm>
        </p:spPr>
        <p:txBody>
          <a:bodyPr>
            <a:normAutofit fontScale="70000" lnSpcReduction="20000"/>
          </a:bodyPr>
          <a:lstStyle/>
          <a:p>
            <a:pPr>
              <a:buNone/>
            </a:pPr>
            <a:r>
              <a:rPr lang="el-GR" dirty="0" smtClean="0"/>
              <a:t>	Ωστόσο</a:t>
            </a:r>
            <a:r>
              <a:rPr lang="el-GR" dirty="0" smtClean="0"/>
              <a:t>, ο δεσμός που αποκτά το πλοίο με το λιμένα νηολόγησής του δεν είναι άρρηκτος, καθώς είναι επιτρεπτή η </a:t>
            </a:r>
            <a:r>
              <a:rPr lang="el-GR" dirty="0" err="1" smtClean="0"/>
              <a:t>μετανηολόγησή</a:t>
            </a:r>
            <a:r>
              <a:rPr lang="el-GR" dirty="0" smtClean="0"/>
              <a:t> του. Με τον όρο </a:t>
            </a:r>
            <a:r>
              <a:rPr lang="el-GR" dirty="0" err="1" smtClean="0"/>
              <a:t>μετανηολόγηση</a:t>
            </a:r>
            <a:r>
              <a:rPr lang="el-GR" dirty="0" smtClean="0"/>
              <a:t> ή μετεγγραφή πλοίου νοείται η ελεύθερη μεταφορά εγγραφής ενός πλοίου από ένα νηολόγιο σε άλλο, κατόπιν σχετικής αιτήσεως του πλοιοκτήτη ή συμπλοιοκτητών που κατέχουν «πέραν του εξ αδιαιρέτου ημίσεως του πλοίου». Σε περίπτωση ενυπόθηκου πλοίου η </a:t>
            </a:r>
            <a:r>
              <a:rPr lang="el-GR" dirty="0" err="1" smtClean="0"/>
              <a:t>μετανηολόγηση</a:t>
            </a:r>
            <a:r>
              <a:rPr lang="el-GR" dirty="0" smtClean="0"/>
              <a:t> δεν πραγματοποιείται αν δεν προσαχθεί και αντίγραφο συμβολαιογραφικής συναίνεσης των ενυπόθηκων δανειστών.</a:t>
            </a:r>
            <a:br>
              <a:rPr lang="el-GR" dirty="0" smtClean="0"/>
            </a:br>
            <a:r>
              <a:rPr lang="el-GR" dirty="0" smtClean="0"/>
              <a:t/>
            </a:r>
            <a:br>
              <a:rPr lang="el-GR" dirty="0" smtClean="0"/>
            </a:br>
            <a:r>
              <a:rPr lang="el-GR" dirty="0" smtClean="0"/>
              <a:t>Χαρακτηριστικό του καταλυτικού ρόλου που διαδραματίζει για την ίδια την υπόσταση του πλοίου το Νηολόγιο, είναι το γεγονός, ότι για τη μεταβίβαση της κυριότητας αυτού απαιτείται σχετική έγγραφη συμφωνία μεταξύ του κυρίου και του αποκτώντος, η οποία και καταχωρείται υποχρεωτικά στο Νηολόγιο. Η δε μεταβίβαση της κυριότητας του πλοίου επέρχεται μόνο μετά την καταχώρηση αυτή, κατ’ αντιστοιχία με όσα ισχύουν για την μεταβίβαση ακινήτων δια της εγγραφής των αντίστοιχων πράξεων μεταβίβασης στα βιβλία μεταγραφών.</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42918"/>
            <a:ext cx="8229600" cy="5483245"/>
          </a:xfrm>
        </p:spPr>
        <p:txBody>
          <a:bodyPr>
            <a:normAutofit fontScale="85000" lnSpcReduction="20000"/>
          </a:bodyPr>
          <a:lstStyle/>
          <a:p>
            <a:r>
              <a:rPr lang="el-GR" dirty="0" smtClean="0"/>
              <a:t>Σύμφωνα με τη διάταξη του άρθρου 4 του Κ.Ι.Ν.Δ., νηολόγηση μπορεί να γίνει και κατά το στάδιο της ναυπήγησής του πλοίου, έστω και αν αυτό στερείται ακόμη των βασικών προϋποθέσεων της έννοιας του πλοίου. </a:t>
            </a:r>
            <a:br>
              <a:rPr lang="el-GR" dirty="0" smtClean="0"/>
            </a:br>
            <a:r>
              <a:rPr lang="el-GR" dirty="0" smtClean="0"/>
              <a:t/>
            </a:r>
            <a:br>
              <a:rPr lang="el-GR" dirty="0" smtClean="0"/>
            </a:br>
            <a:r>
              <a:rPr lang="el-GR" dirty="0" smtClean="0"/>
              <a:t>Στην περίπτωση αυτή, στο Νηολόγιο καταχωρούνται εκτός από το ονοματεπώνυμο του ιδιοκτήτη του πλοίου και του αντίκλητού του στην Ελλάδα, και τα στοιχεία του ναυπηγείου, καθώς και όλα τα προβλεπόμενα στοιχεία του υπό ναυπήγηση σκάφους, όπως οι διαστάσεις, η χωρητικότητα, το μέσον πρόωσης και η ιπποδύναμη της μηχανής, αν είναι μηχανοκίνητο. </a:t>
            </a:r>
            <a:br>
              <a:rPr lang="el-GR" dirty="0" smtClean="0"/>
            </a:b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2299</Words>
  <Application>Microsoft Office PowerPoint</Application>
  <PresentationFormat>Προβολή στην οθόνη (4:3)</PresentationFormat>
  <Paragraphs>84</Paragraphs>
  <Slides>36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Θέμα του Office</vt:lpstr>
      <vt:lpstr>Νηολόγηση πλοίου  Ελληνική σημαία  MoU paris 2021</vt:lpstr>
      <vt:lpstr>Διαφάνεια 2</vt:lpstr>
      <vt:lpstr>Διαφάνεια 3</vt:lpstr>
      <vt:lpstr>Διαφάνεια 4</vt:lpstr>
      <vt:lpstr>Διαφάνεια 5</vt:lpstr>
      <vt:lpstr>Μια ματιά στον χρόνο…</vt:lpstr>
      <vt:lpstr>Διαφάνεια 7</vt:lpstr>
      <vt:lpstr>Διαφάνεια 8</vt:lpstr>
      <vt:lpstr>Διαφάνεια 9</vt:lpstr>
      <vt:lpstr>Διαφάνεια 10</vt:lpstr>
      <vt:lpstr>Το Ελληνικό νηολόγιο και που υστερεί. Βενιάμης Σεπτεμβριος 2021 άρθρο από “Capital”</vt:lpstr>
      <vt:lpstr>Διαφάνεια 12</vt:lpstr>
      <vt:lpstr>Εικόνα του Ελληνικού νηολογίου σήμερα</vt:lpstr>
      <vt:lpstr>Διαφάνεια 14</vt:lpstr>
      <vt:lpstr>Διαφάνεια 15</vt:lpstr>
      <vt:lpstr>Διαφάνεια 16</vt:lpstr>
      <vt:lpstr>Διαφάνεια 17</vt:lpstr>
      <vt:lpstr>E-Νηολόγιο</vt:lpstr>
      <vt:lpstr>Διαφάνεια 19</vt:lpstr>
      <vt:lpstr>Διαφάνεια 20</vt:lpstr>
      <vt:lpstr>Μέτρα ενίσχυσης του εθνικού νηολογίου</vt:lpstr>
      <vt:lpstr>Χωρητικότητα στόλου </vt:lpstr>
      <vt:lpstr>Τα αντικίνητρα </vt:lpstr>
      <vt:lpstr>Παραμένει στο τοπ 10 </vt:lpstr>
      <vt:lpstr>Η «ναυμαχία» των νηολογίων για τα ποιοτικά χαρακτηριστικά Το ICS έχει θέσει 19 κριτήρια για τις επιδόσεις των πλοίων. </vt:lpstr>
      <vt:lpstr>Διαφάνεια 26</vt:lpstr>
      <vt:lpstr>Διαφάνεια 27</vt:lpstr>
      <vt:lpstr>Διαφάνεια 28</vt:lpstr>
      <vt:lpstr>Ο ανταγωνισμός</vt:lpstr>
      <vt:lpstr>Διαφάνεια 30</vt:lpstr>
      <vt:lpstr>Σημαίες με προβλήματα</vt:lpstr>
      <vt:lpstr>Το ελληνικό νηολόγιο για ακόμη μία χρονιά στη Λευκή Λίστα του Paris MoU  </vt:lpstr>
      <vt:lpstr>Διαφάνεια 33</vt:lpstr>
      <vt:lpstr>Διαφάνεια 34</vt:lpstr>
      <vt:lpstr>Διαφάνεια 35</vt:lpstr>
      <vt:lpstr>Διαφάνεια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Νηολόγηση πλοίου</dc:title>
  <dc:creator>artemis voutsa</dc:creator>
  <cp:lastModifiedBy>artemis voutsa</cp:lastModifiedBy>
  <cp:revision>13</cp:revision>
  <dcterms:created xsi:type="dcterms:W3CDTF">2021-11-14T18:30:29Z</dcterms:created>
  <dcterms:modified xsi:type="dcterms:W3CDTF">2021-11-21T08:42:46Z</dcterms:modified>
</cp:coreProperties>
</file>