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3" r:id="rId27"/>
    <p:sldId id="284" r:id="rId28"/>
    <p:sldId id="285" r:id="rId29"/>
    <p:sldId id="281" r:id="rId30"/>
    <p:sldId id="282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0FD0F-E516-4681-A9A2-9FA17F6FFAA5}" type="datetimeFigureOut">
              <a:rPr lang="el-GR" smtClean="0"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065E0-0CE7-4A42-B196-7C54E07E59F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Χρηματοδότηση Ναυτιλιακών Επιχειρήσεων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Ναυτιλιακοί κύκλοι</a:t>
            </a:r>
            <a:endParaRPr lang="el-G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19" y="1571612"/>
            <a:ext cx="8482293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928670"/>
            <a:ext cx="8228947" cy="4676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Ποια είναι η επίδραση των ναυτιλιακών κύκλων στην ναυτιλιακή χρηματοδότηση;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625857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Οι εμπορικές τράπεζες για να χορηγήσουν ένα δάνειο πρέπει ο εφοπλιστής να αποδείξει ότι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έχει την δυνατότητα να το αποπληρώσει. Αυτό αποδεικνύεται από τις ταμειακές εισπράξεις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της ναυτιλιακής επιχείρησης, τα περιουσιακά της στοιχεία, την υποθήκη του πλοίου και την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αξιοπιστία του εφοπλιστή.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Ένα δάνειο θεωρείται εξασφαλισμένο όταν ο ναυτιλιακός κύκλος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βρίσκεται στο στάδιο της ανόδου, όπου οι τιμές των ναύλων και οι αξίες των πλοίων είναι </a:t>
            </a:r>
            <a:r>
              <a:rPr lang="el-GR" dirty="0" smtClean="0"/>
              <a:t>σε</a:t>
            </a:r>
            <a:r>
              <a:rPr lang="en-US" dirty="0"/>
              <a:t> </a:t>
            </a:r>
            <a:r>
              <a:rPr lang="el-GR" dirty="0" smtClean="0"/>
              <a:t>υψηλά </a:t>
            </a:r>
            <a:r>
              <a:rPr lang="el-GR" dirty="0"/>
              <a:t>επίπεδα. Στην περίοδο αυτή η τράπεζα γνωρίζει ότι ο εφοπλιστής θα είναι εντάξει στις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υποχρεώσεις του και η συνήθης πρακτική είναι ότι χορηγεί ναυτιλιακό δάνειο με </a:t>
            </a:r>
            <a:r>
              <a:rPr lang="el-GR" dirty="0" smtClean="0"/>
              <a:t>ευνοϊκούς</a:t>
            </a:r>
            <a:r>
              <a:rPr lang="en-US" dirty="0"/>
              <a:t> </a:t>
            </a:r>
            <a:r>
              <a:rPr lang="el-GR" dirty="0" smtClean="0"/>
              <a:t>όρους </a:t>
            </a:r>
            <a:r>
              <a:rPr lang="el-GR" dirty="0"/>
              <a:t>και το ποσοστό συμμετοχής της φτάνει το 80% του κεφαλαίου της επένδυσης. Όταν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όμως ο ναυτιλιακός κύκλος βρίσκεται στο στάδιο της καθόδου, άρα η ναυτιλιακή αγορά είναι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σε ύφεση, τα έσοδα είναι περιορισμένα και η υποθήκη του πλοίου δεν θεωρείται αρκετή </a:t>
            </a:r>
            <a:r>
              <a:rPr lang="el-GR" dirty="0" smtClean="0"/>
              <a:t>για</a:t>
            </a:r>
            <a:r>
              <a:rPr lang="en-US" dirty="0"/>
              <a:t> </a:t>
            </a:r>
            <a:r>
              <a:rPr lang="el-GR" dirty="0" smtClean="0"/>
              <a:t>την </a:t>
            </a:r>
            <a:r>
              <a:rPr lang="el-GR" dirty="0"/>
              <a:t>εξασφάλιση του δανείου. Οι τράπεζες τότε δεν δείχνουν πολύ ενδιαφέρον για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χρηματοδότηση και το ποσοστό που χορηγούν είναι περίπου το 40% της αξίας του πλοίου.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Όταν η ναυτιλιακή αγορά βρίσκεται σε ύφεση, δηλαδή ο ναυτιλιακός κύκλος βρίσκεται στο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στάδιο της καθόδου, το ενδιαφέρον των τραπεζών στρέφεται στο </a:t>
            </a:r>
            <a:r>
              <a:rPr lang="el-GR" dirty="0" err="1"/>
              <a:t>cash</a:t>
            </a:r>
            <a:r>
              <a:rPr lang="el-GR" dirty="0"/>
              <a:t>-</a:t>
            </a:r>
            <a:r>
              <a:rPr lang="el-GR" dirty="0" err="1"/>
              <a:t>flow</a:t>
            </a:r>
            <a:r>
              <a:rPr lang="el-GR" dirty="0"/>
              <a:t> του υπό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κατασκευή πλοίου και προτιμούν τις επενδύσεις με χρονοναύλωση. Το ισχυρό </a:t>
            </a:r>
            <a:r>
              <a:rPr lang="el-GR" dirty="0" err="1"/>
              <a:t>cash</a:t>
            </a:r>
            <a:r>
              <a:rPr lang="el-GR" dirty="0"/>
              <a:t>-</a:t>
            </a:r>
            <a:r>
              <a:rPr lang="el-GR" dirty="0" err="1"/>
              <a:t>flow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είναι αποτέλεσμα του λειτουργικού κόστους των πλοίων και του επιπέδου των ναύλων</a:t>
            </a:r>
            <a:r>
              <a:rPr lang="el-GR" dirty="0" smtClean="0"/>
              <a:t>.</a:t>
            </a:r>
          </a:p>
          <a:p>
            <a:r>
              <a:rPr lang="el-GR" dirty="0" smtClean="0"/>
              <a:t>Οι ναυτιλιακοί </a:t>
            </a:r>
            <a:r>
              <a:rPr lang="el-GR" dirty="0"/>
              <a:t>κύκλοι έχουν σημαντικό ρόλο στην λήψη αποφάσεων για το μέγεθος της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χρηματοδότησης.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ΤΡΑΠΕΖΙΚΗ ΧΡΗΜΑΤΟΔΟΤΗΣΗ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65737" y="1643050"/>
            <a:ext cx="8778263" cy="3429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4"/>
            <a:ext cx="8174427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Ποια είναι τα κριτήρια </a:t>
            </a:r>
            <a:r>
              <a:rPr lang="el-GR" dirty="0"/>
              <a:t>και </a:t>
            </a:r>
            <a:r>
              <a:rPr lang="el-GR" dirty="0" smtClean="0"/>
              <a:t>οι προϋποθέσεις της </a:t>
            </a:r>
            <a:r>
              <a:rPr lang="el-GR" dirty="0"/>
              <a:t>τραπεζικής </a:t>
            </a:r>
            <a:r>
              <a:rPr lang="el-GR" dirty="0" smtClean="0"/>
              <a:t>χρηματοδότησης;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Οι πρακτικές μεταξύ των τραπεζών ως προς την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αξιολόγηση ενός δανείου διαφέρει, η πιστωτική τους πολιτική όμως δεν διαφέρει σημαντικά.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Οι τράπεζες για να χορηγήσουν ένα δάνειο σε μια ναυτιλιακή εταιρεία έχουν κάνει έρευνα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για την κατάσταση στην ναυτιλιακή αγορά σχετικά με το επίπεδο των ναύλων, των τιμών των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πλοίων καθώς και για την προσωπικότητα του εφοπλιστή. Η μεθοδολογία που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χρησιμοποιείται σαν βάση για την ανάλυση της πιστωτικής ικανότητας μιας ναυτιλιακής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επιχείρησης είναι το «</a:t>
            </a:r>
            <a:r>
              <a:rPr lang="el-GR" dirty="0" err="1"/>
              <a:t>The</a:t>
            </a:r>
            <a:r>
              <a:rPr lang="el-GR" dirty="0"/>
              <a:t> </a:t>
            </a:r>
            <a:r>
              <a:rPr lang="el-GR" dirty="0" err="1"/>
              <a:t>five</a:t>
            </a:r>
            <a:r>
              <a:rPr lang="el-GR" dirty="0"/>
              <a:t> C’ </a:t>
            </a:r>
            <a:r>
              <a:rPr lang="el-GR" dirty="0" err="1"/>
              <a:t>of</a:t>
            </a:r>
            <a:r>
              <a:rPr lang="el-GR" dirty="0"/>
              <a:t> </a:t>
            </a:r>
            <a:r>
              <a:rPr lang="el-GR" dirty="0" err="1"/>
              <a:t>credit</a:t>
            </a:r>
            <a:r>
              <a:rPr lang="el-GR" dirty="0"/>
              <a:t> </a:t>
            </a:r>
            <a:r>
              <a:rPr lang="el-GR" dirty="0" err="1"/>
              <a:t>analysis</a:t>
            </a:r>
            <a:r>
              <a:rPr lang="el-GR" dirty="0"/>
              <a:t>»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7523" y="857232"/>
            <a:ext cx="8716477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Υπάρχουν άλλα κριτήρια;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Τα παραπάνω αποτελούν ένα βασικό κανόνα, συνήθως όμως κάθε τράπεζα έχει και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πρόσθετα δικά της κριτήρια</a:t>
            </a:r>
            <a:r>
              <a:rPr lang="el-GR" dirty="0" smtClean="0"/>
              <a:t>.</a:t>
            </a:r>
          </a:p>
          <a:p>
            <a:r>
              <a:rPr lang="el-GR" dirty="0"/>
              <a:t>Το ποσό του </a:t>
            </a:r>
            <a:r>
              <a:rPr lang="el-GR" dirty="0" smtClean="0"/>
              <a:t>δανείου</a:t>
            </a:r>
          </a:p>
          <a:p>
            <a:r>
              <a:rPr lang="el-GR" dirty="0"/>
              <a:t>Το νόμισμα του </a:t>
            </a:r>
            <a:r>
              <a:rPr lang="el-GR" dirty="0" smtClean="0"/>
              <a:t>δανείου</a:t>
            </a:r>
          </a:p>
          <a:p>
            <a:r>
              <a:rPr lang="el-GR" dirty="0"/>
              <a:t>Ο χρόνος αποπληρωμής </a:t>
            </a:r>
            <a:r>
              <a:rPr lang="el-GR" dirty="0" smtClean="0"/>
              <a:t>του δανείου</a:t>
            </a:r>
          </a:p>
          <a:p>
            <a:r>
              <a:rPr lang="el-GR" dirty="0"/>
              <a:t>Ο τρόπος αποπληρωμής του </a:t>
            </a:r>
            <a:r>
              <a:rPr lang="el-GR" dirty="0" smtClean="0"/>
              <a:t>δανείου</a:t>
            </a:r>
          </a:p>
          <a:p>
            <a:r>
              <a:rPr lang="el-GR" dirty="0"/>
              <a:t>Το επιτόκιο του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δανείου</a:t>
            </a:r>
          </a:p>
          <a:p>
            <a:r>
              <a:rPr lang="el-GR" dirty="0"/>
              <a:t>Δόσεις </a:t>
            </a:r>
            <a:r>
              <a:rPr lang="el-GR" dirty="0" smtClean="0"/>
              <a:t>δανείου</a:t>
            </a:r>
          </a:p>
          <a:p>
            <a:r>
              <a:rPr lang="el-GR" dirty="0" smtClean="0"/>
              <a:t>Εξασφαλίσεις</a:t>
            </a:r>
          </a:p>
          <a:p>
            <a:r>
              <a:rPr lang="el-GR" dirty="0"/>
              <a:t>Ειδικοί όροι του δανείου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642910" y="1305342"/>
            <a:ext cx="72866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Το </a:t>
            </a:r>
            <a:r>
              <a:rPr lang="el-GR" dirty="0" err="1" smtClean="0"/>
              <a:t>μεγαλύτερομέρος</a:t>
            </a:r>
            <a:r>
              <a:rPr lang="el-GR" dirty="0" smtClean="0"/>
              <a:t> </a:t>
            </a:r>
            <a:r>
              <a:rPr lang="el-GR" dirty="0"/>
              <a:t>της ναυτιλιακής βιομηχανίας ασχολείται με την εκτέλεση του διεθνούς εμπορίου και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επομένως λειτουργεί μέσα σε ένα περίπλοκο παγκόσμιο πλαίσιο από συμφωνίες </a:t>
            </a:r>
            <a:r>
              <a:rPr lang="el-GR" dirty="0" smtClean="0"/>
              <a:t>οικονομικής</a:t>
            </a:r>
            <a:r>
              <a:rPr lang="en-US" dirty="0"/>
              <a:t> </a:t>
            </a:r>
            <a:r>
              <a:rPr lang="el-GR" dirty="0" smtClean="0"/>
              <a:t>πολιτικής </a:t>
            </a:r>
            <a:r>
              <a:rPr lang="el-GR" dirty="0"/>
              <a:t>και κοινωνικής σημασίας, ανάμεσα σε ναυτιλιακές εταιρείες, φορτωτές,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κυβερνητικές οργανώσεις και άλλα εμπλεκόμενα μέρη. Η ναυτιλία είναι από τους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σημαντικότερους τομείς της παγκόσμιας βιομηχανίας και η ανάπτυξη της στηρίζεται στο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διεθνές εμπόριο που αυτό πραγματοποιείται με την συμβολή των διεθνών </a:t>
            </a:r>
            <a:r>
              <a:rPr lang="el-GR" dirty="0" smtClean="0"/>
              <a:t>μεταφορών</a:t>
            </a:r>
            <a:r>
              <a:rPr lang="en-US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κοινοπρακτικά δάνεια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Το κοινοπρακτικό δάνειο (</a:t>
            </a:r>
            <a:r>
              <a:rPr lang="el-GR" dirty="0" err="1"/>
              <a:t>syndicated</a:t>
            </a:r>
            <a:r>
              <a:rPr lang="el-GR" dirty="0"/>
              <a:t> </a:t>
            </a:r>
            <a:r>
              <a:rPr lang="el-GR" dirty="0" err="1"/>
              <a:t>loan</a:t>
            </a:r>
            <a:r>
              <a:rPr lang="el-GR" dirty="0"/>
              <a:t>) είναι δημιούργημα των συναλλακτικών αναγκών,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είναι συνήθως δάνεια μακράς διάρκειας και αξιόλογου ύψους προς τις επιχειρήσεις από </a:t>
            </a:r>
            <a:r>
              <a:rPr lang="el-GR" dirty="0" smtClean="0"/>
              <a:t>ένα </a:t>
            </a:r>
            <a:r>
              <a:rPr lang="el-GR" dirty="0"/>
              <a:t>όμιλο τραπεζών, οι οποίες συνεργάζονται μεταξύ τους. Σε μια κοινοπρακτική πίστωση ή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κοινοπραξία (οι τράπεζες που την αποτελούν) συμβάλλονται με έναν δανειζόμενο να του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παρέχουν μια πίστωση κάτω από κοινούς όρους και συνθήκες. Η συνεργασία αυτή γίνεται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λόγο του μεγάλου ποσού του δανείου και τις ανάγκες για την διασπορά του πιστωτικού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κινδύνου. Για την ναυτιλία τα κοινοπρακτικά δάνεια αποτελούν σημαντική μορφή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χρηματοδότησης κυρίως λόγο της κατανομής του ρίσκου. Είναι κεφάλαιο για την κάλυψη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των αναγκών λειτουργίας ή για την κάλυψη του κόστους μεγάλων επενδύσεων.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Συμπερασματικά για την τραπεζική χρηματοδότηση</a:t>
            </a:r>
            <a:endParaRPr lang="el-GR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00240"/>
            <a:ext cx="8291777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Αυτοχρηματοδότηση:</a:t>
            </a:r>
            <a:endParaRPr lang="el-G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797583"/>
            <a:ext cx="8929718" cy="1651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Δάνεια από ναυπηγεία:</a:t>
            </a:r>
            <a:endParaRPr lang="el-GR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857364"/>
            <a:ext cx="893056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Χρηματοδοτική μίσθωση (</a:t>
            </a:r>
            <a:r>
              <a:rPr lang="en-US" dirty="0" smtClean="0"/>
              <a:t>leasing) </a:t>
            </a:r>
            <a:endParaRPr lang="el-GR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285860"/>
            <a:ext cx="7429552" cy="513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Χρηματοδότηση μέσω έκδοσης ομολογιών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Οι</a:t>
            </a:r>
            <a:r>
              <a:rPr lang="en-US" dirty="0"/>
              <a:t> </a:t>
            </a:r>
            <a:r>
              <a:rPr lang="el-GR" dirty="0" smtClean="0"/>
              <a:t>προϋποθέσεις </a:t>
            </a:r>
            <a:r>
              <a:rPr lang="el-GR" dirty="0"/>
              <a:t>για την έκδοση ομολόγων είναι πολύ αυστηρές και επιτυγχάνονται </a:t>
            </a:r>
            <a:r>
              <a:rPr lang="el-GR" dirty="0" smtClean="0"/>
              <a:t>δύσκολα</a:t>
            </a:r>
            <a:br>
              <a:rPr lang="el-GR" dirty="0" smtClean="0"/>
            </a:br>
            <a:r>
              <a:rPr lang="el-GR" dirty="0"/>
              <a:t>από τις ναυτιλιακές εταιρείες. Η επιχείρηση που θέλει να εκδώσει ομολογίες πρέπει να </a:t>
            </a:r>
            <a:r>
              <a:rPr lang="el-GR" dirty="0" smtClean="0"/>
              <a:t>έχει</a:t>
            </a:r>
            <a:r>
              <a:rPr lang="en-US" dirty="0"/>
              <a:t> </a:t>
            </a:r>
            <a:r>
              <a:rPr lang="el-GR" dirty="0" smtClean="0"/>
              <a:t>ικανό </a:t>
            </a:r>
            <a:r>
              <a:rPr lang="el-GR" dirty="0"/>
              <a:t>πιστωτικό επίπεδο. Η ναυτιλιακή επιχείρηση που θέλει να αντλήσει κεφάλαια εκδίδει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ομολογίες</a:t>
            </a:r>
            <a:r>
              <a:rPr lang="el-GR" dirty="0" smtClean="0"/>
              <a:t>. </a:t>
            </a:r>
            <a:r>
              <a:rPr lang="el-GR" dirty="0"/>
              <a:t>Για τα επιχειρηματικά ομόλογα είναι η ύπαρξη μιας αξιόπιστης εταιρείας που </a:t>
            </a:r>
            <a:r>
              <a:rPr lang="el-GR" dirty="0" smtClean="0"/>
              <a:t>θα</a:t>
            </a:r>
            <a:r>
              <a:rPr lang="en-US" dirty="0"/>
              <a:t> </a:t>
            </a:r>
            <a:r>
              <a:rPr lang="el-GR" dirty="0" smtClean="0"/>
              <a:t>οργανώσει </a:t>
            </a:r>
            <a:r>
              <a:rPr lang="el-GR" dirty="0"/>
              <a:t>και θα διαθέσει τα ομόλογα και θα παρέχει εγγυήσεις για την εκδότρια εταιρεία.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Οι ομολογίες είναι τίτλος σταθερού εισοδήματος, είναι αριθμημένες και αναφέρουν </a:t>
            </a:r>
            <a:r>
              <a:rPr lang="el-GR" dirty="0" smtClean="0"/>
              <a:t>την</a:t>
            </a:r>
            <a:r>
              <a:rPr lang="en-US" dirty="0"/>
              <a:t> </a:t>
            </a:r>
            <a:r>
              <a:rPr lang="el-GR" dirty="0" smtClean="0"/>
              <a:t>ονομαστική </a:t>
            </a:r>
            <a:r>
              <a:rPr lang="el-GR" dirty="0"/>
              <a:t>αξία και το επιτόκιο του δανείου. Η διάρκεια των ομολογιών είναι από 3 μέχρι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20 χρόνια. Το βασικό πλεονέκτημα της έκδοσης ομολογιών είναι η </a:t>
            </a:r>
            <a:r>
              <a:rPr lang="el-GR" dirty="0" smtClean="0"/>
              <a:t>μακροπρόθεσμη</a:t>
            </a:r>
            <a:r>
              <a:rPr lang="en-US" dirty="0"/>
              <a:t> </a:t>
            </a:r>
            <a:r>
              <a:rPr lang="el-GR" dirty="0" smtClean="0"/>
              <a:t>χρηματοδότηση </a:t>
            </a:r>
            <a:r>
              <a:rPr lang="el-GR" dirty="0"/>
              <a:t>που σχεδόν ταυτίζεται με την οικονομική ζωή ενός πλοίου.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7965258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838657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928670"/>
            <a:ext cx="8143932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Θεσμικοί επενδυτές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Οι θεσμικοί επενδυτές δίνουν την δυνατότητα στις ναυτιλιακές εταιρείες να παρακάμψουν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τον παραδοσιακό τρόπο χρηματοδότησης. Στην ναυτιλιακή βιομηχανία επενδύουν κυρίως οι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διαχειριστές αμοιβαίων κεφαλαίων και οι εταιρείες αντιστάθμισης κινδύνου. Ασχολούνται με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επενδύσεις υψηλού κινδύνου με στόχο τις υψηλές </a:t>
            </a:r>
            <a:r>
              <a:rPr lang="el-GR" dirty="0" smtClean="0"/>
              <a:t>αποδόσεις.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Η συμβολή </a:t>
            </a:r>
            <a:r>
              <a:rPr lang="el-GR" dirty="0" err="1" smtClean="0"/>
              <a:t>τηςναυτιλίας</a:t>
            </a:r>
            <a:r>
              <a:rPr lang="el-GR" dirty="0" smtClean="0"/>
              <a:t> </a:t>
            </a:r>
            <a:r>
              <a:rPr lang="el-GR" dirty="0"/>
              <a:t>στην παγκόσμια οικονομία είναι πολύ μεγάλη. Συνέβαλλε στην επέκταση των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κατοικημένων περιοχών της γης, στην ανάπτυξη των εμπορικών συναλλαγών </a:t>
            </a:r>
            <a:r>
              <a:rPr lang="el-GR" dirty="0" smtClean="0"/>
              <a:t>μεταξύ</a:t>
            </a:r>
            <a:r>
              <a:rPr lang="en-US" dirty="0"/>
              <a:t> </a:t>
            </a:r>
            <a:r>
              <a:rPr lang="el-GR" dirty="0" smtClean="0"/>
              <a:t>απομακρυσμένων </a:t>
            </a:r>
            <a:r>
              <a:rPr lang="el-GR" dirty="0"/>
              <a:t>περιοχών ενώ έκανε δυνατή την ανακατανομή των δύο </a:t>
            </a:r>
            <a:r>
              <a:rPr lang="el-GR" dirty="0" smtClean="0"/>
              <a:t>βασικών </a:t>
            </a:r>
            <a:r>
              <a:rPr lang="el-GR" dirty="0"/>
              <a:t>συντελεστών της παραγωγής (προϊόντα γης και εργασία). Το θαλάσσιο εμπόριο αποτελεί μια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αρτηρία, η διακοπή της οποίας μπορεί να φέρει την κατάρρευση της οικονομικής ζωής. Το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πλοίο θεωρείται σήμερα το μοναδικό μέσο μεταφοράς που εξασφαλίζει από οικονομικής και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τεχνικής πλευράς την μεταφορά μεγάλης μάζας χύδην φορτίων, πρώτες ύλες, καύσιμα,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τρόφιμα.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Το χρηματιστήριο Αξιών Αθηνών (Χ.Α.Α.)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Η σχέση χρηματιστηρίου και ναυτιλίας άργησε πολύ να αναπτυχτεί. Αυτό οφείλεται σε μια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σειρά από παράγοντες που περιλαμβάνουν τον παράγωγο χαρακτήρα της ζήτησης για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ναυτιλιακές υπηρεσίες, την στενή εξάρτηση της ζήτησης από το επίπεδο οικονομικής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ανάπτυξης, την κυκλικότητα στις τιμές των ναύλων και των πλοίων, καθώς και στα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ιδιόμορφα χαρακτηριστικά της ναυτιλιακής βιομηχανίας. Η αναζήτηση των κατάλληλων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μορφών εξασφάλισης χρήματος δεν είναι εύκολη υπόθεση ιδιαίτερα όταν η χρηματοδότηση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αναζητείται χρηματιστηριακά.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Προϋποθέσεις και Διαδικασία Εισαγωγής στο Χ.Α.Α.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l-GR" dirty="0"/>
              <a:t>Πρώτον, η νομική κατάσταση της εταιρείας πρέπει </a:t>
            </a:r>
            <a:r>
              <a:rPr lang="el-GR" dirty="0" smtClean="0"/>
              <a:t>να</a:t>
            </a:r>
            <a:r>
              <a:rPr lang="en-US" dirty="0"/>
              <a:t> </a:t>
            </a:r>
            <a:r>
              <a:rPr lang="el-GR" dirty="0" smtClean="0"/>
              <a:t>είναι </a:t>
            </a:r>
            <a:r>
              <a:rPr lang="el-GR" dirty="0"/>
              <a:t>σύμφωνη προς τους νόμους και τους κανονισμούς στους οποίους υπόκειται όσον </a:t>
            </a:r>
            <a:r>
              <a:rPr lang="el-GR" dirty="0" smtClean="0"/>
              <a:t>αφορά</a:t>
            </a:r>
            <a:r>
              <a:rPr lang="en-US" dirty="0"/>
              <a:t> </a:t>
            </a:r>
            <a:r>
              <a:rPr lang="el-GR" dirty="0" smtClean="0"/>
              <a:t>την </a:t>
            </a:r>
            <a:r>
              <a:rPr lang="el-GR" dirty="0"/>
              <a:t>ίδρυση της και την καταστατική της λειτουργία. </a:t>
            </a:r>
            <a:endParaRPr lang="en-US" dirty="0" smtClean="0"/>
          </a:p>
          <a:p>
            <a:r>
              <a:rPr lang="el-GR" dirty="0" smtClean="0"/>
              <a:t>Δεύτερον</a:t>
            </a:r>
            <a:r>
              <a:rPr lang="el-GR" dirty="0"/>
              <a:t>, η εταιρεία να έχει ύψος </a:t>
            </a:r>
            <a:r>
              <a:rPr lang="el-GR" dirty="0" smtClean="0"/>
              <a:t>ιδίων</a:t>
            </a:r>
            <a:r>
              <a:rPr lang="en-US" dirty="0"/>
              <a:t> </a:t>
            </a:r>
            <a:r>
              <a:rPr lang="el-GR" dirty="0" smtClean="0"/>
              <a:t>κεφαλαίων </a:t>
            </a:r>
            <a:r>
              <a:rPr lang="el-GR" dirty="0"/>
              <a:t>3.000.000Ευρώ όταν πρόκειται για εισαγωγή μετοχών στην αγορά αξιών του </a:t>
            </a:r>
            <a:r>
              <a:rPr lang="el-GR" dirty="0" smtClean="0"/>
              <a:t>Χ.Α.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l-GR" dirty="0" smtClean="0"/>
              <a:t>Τρίτων</a:t>
            </a:r>
            <a:r>
              <a:rPr lang="el-GR" dirty="0"/>
              <a:t>, την κατάθεση από την εταιρεία των οικονομικών καταστάσεων τα προηγούμενα </a:t>
            </a:r>
            <a:r>
              <a:rPr lang="el-GR" dirty="0" smtClean="0"/>
              <a:t>3</a:t>
            </a:r>
            <a:r>
              <a:rPr lang="en-US" dirty="0"/>
              <a:t> </a:t>
            </a:r>
            <a:r>
              <a:rPr lang="el-GR" dirty="0" smtClean="0"/>
              <a:t>χρόνια </a:t>
            </a:r>
            <a:r>
              <a:rPr lang="el-GR" dirty="0"/>
              <a:t>πριν την αίτηση εισαγωγής. Πρέπει να τονιστεί ότι οι οικονομικές αυτές </a:t>
            </a:r>
            <a:r>
              <a:rPr lang="el-GR" dirty="0" smtClean="0"/>
              <a:t>καταστάσεις</a:t>
            </a:r>
            <a:r>
              <a:rPr lang="en-US" dirty="0"/>
              <a:t> </a:t>
            </a:r>
            <a:r>
              <a:rPr lang="el-GR" dirty="0" smtClean="0"/>
              <a:t>πρέπει </a:t>
            </a:r>
            <a:r>
              <a:rPr lang="el-GR" dirty="0"/>
              <a:t>να είναι ελεγμένες από ορκωτό ελεγκτή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 </a:t>
            </a:r>
            <a:r>
              <a:rPr lang="el-GR" dirty="0"/>
              <a:t>Τέταρτον, η εταιρεία, θα πρέπει να </a:t>
            </a:r>
            <a:r>
              <a:rPr lang="el-GR" dirty="0" smtClean="0"/>
              <a:t>εμφανίζει</a:t>
            </a:r>
            <a:r>
              <a:rPr lang="en-US" dirty="0"/>
              <a:t> </a:t>
            </a:r>
            <a:r>
              <a:rPr lang="el-GR" dirty="0" smtClean="0"/>
              <a:t>κέρδη </a:t>
            </a:r>
            <a:r>
              <a:rPr lang="el-GR" dirty="0"/>
              <a:t>προ φόρων και δικαιωμάτων μειοψηφίας για 3 χρόνια ύψους 4.000.000Ευρώ και </a:t>
            </a:r>
            <a:r>
              <a:rPr lang="el-GR" dirty="0" smtClean="0"/>
              <a:t>όχι</a:t>
            </a:r>
            <a:r>
              <a:rPr lang="en-US" dirty="0"/>
              <a:t> </a:t>
            </a:r>
            <a:r>
              <a:rPr lang="el-GR" dirty="0" smtClean="0"/>
              <a:t>λιγότερα </a:t>
            </a:r>
            <a:r>
              <a:rPr lang="el-GR" dirty="0"/>
              <a:t>από 1.000.000Ευρώ ανά </a:t>
            </a:r>
            <a:r>
              <a:rPr lang="el-GR" dirty="0" smtClean="0"/>
              <a:t>έτος. </a:t>
            </a:r>
            <a:r>
              <a:rPr lang="el-GR" dirty="0"/>
              <a:t>η εταιρεία που </a:t>
            </a:r>
            <a:r>
              <a:rPr lang="el-GR" dirty="0" smtClean="0"/>
              <a:t>υποβάλει</a:t>
            </a:r>
            <a:r>
              <a:rPr lang="en-US" dirty="0" smtClean="0"/>
              <a:t> </a:t>
            </a:r>
            <a:r>
              <a:rPr lang="el-GR" dirty="0" smtClean="0"/>
              <a:t>αίτηση </a:t>
            </a:r>
            <a:r>
              <a:rPr lang="el-GR" dirty="0"/>
              <a:t>προκειμένου να εισαγάγει πρώτη φορά μετοχές στο χρηματιστήριο </a:t>
            </a:r>
            <a:r>
              <a:rPr lang="el-GR" dirty="0" smtClean="0"/>
              <a:t>πρέπει</a:t>
            </a:r>
            <a:endParaRPr lang="en-US" dirty="0" smtClean="0"/>
          </a:p>
          <a:p>
            <a:r>
              <a:rPr lang="el-GR" dirty="0" smtClean="0"/>
              <a:t> </a:t>
            </a:r>
            <a:r>
              <a:rPr lang="el-GR" dirty="0"/>
              <a:t>να </a:t>
            </a:r>
            <a:r>
              <a:rPr lang="el-GR" dirty="0" smtClean="0"/>
              <a:t>έχει</a:t>
            </a:r>
            <a:r>
              <a:rPr lang="en-US" dirty="0"/>
              <a:t> </a:t>
            </a:r>
            <a:r>
              <a:rPr lang="el-GR" dirty="0" smtClean="0"/>
              <a:t>ελεγχθεί </a:t>
            </a:r>
            <a:r>
              <a:rPr lang="el-GR" dirty="0"/>
              <a:t>φορολογικά για όλες τις χρήσεις για τις οποίες έχουν δημοσιευθεί κατά τον χρόνο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υποβολής της αίτησης πλην της τελευταίας. </a:t>
            </a:r>
            <a:endParaRPr lang="en-US" dirty="0" smtClean="0"/>
          </a:p>
          <a:p>
            <a:r>
              <a:rPr lang="el-GR" dirty="0" smtClean="0"/>
              <a:t>Έκτον</a:t>
            </a:r>
            <a:r>
              <a:rPr lang="el-GR" dirty="0"/>
              <a:t>, ο κανονισμός του Χ.Α. στο άρθρο 215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προβλέπει απαραίτητη προϋπόθεση εισαγωγής, την εφαρμογή των αρχών της εταιρείας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διακυβέρνησης. </a:t>
            </a:r>
            <a:endParaRPr lang="en-US" dirty="0" smtClean="0"/>
          </a:p>
          <a:p>
            <a:r>
              <a:rPr lang="el-GR" dirty="0" smtClean="0"/>
              <a:t>Ακόμη </a:t>
            </a:r>
            <a:r>
              <a:rPr lang="el-GR" dirty="0"/>
              <a:t>στις γενικές προϋποθέσεις για την εισαγωγή εταιρειών στο Χ.Α. στην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κύρια ή την παράλληλη αγορά περιλαμβάνονται, η απόφαση της γενικής συνέλευσης των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μετοχών μετά από εισήγηση του Δ.Σ. για είσοδο στο χρηματιστήριο και η αύξηση του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μετοχικού κεφαλαίου της εταιρείας με έκδοση νέων μετοχών, οι οποίες θα διατεθούν στο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κοινό με δημόσια εγγραφή και η επιλογή ανάδοχου, ο οποίος μπορεί να είναι η τράπεζα ή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χρηματιστηριακή εταιρεία με μετοχικό κεφάλαιο τουλάχιστον 3.000.000Ευρώ.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Εισηγμένες </a:t>
            </a:r>
            <a:r>
              <a:rPr lang="el-GR" dirty="0"/>
              <a:t>ελληνικές ναυτιλιακές εταιρίες στα χρηματιστήρια της Νέας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Υόρκης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214842"/>
          </a:xfrm>
        </p:spPr>
        <p:txBody>
          <a:bodyPr>
            <a:noAutofit/>
          </a:bodyPr>
          <a:lstStyle/>
          <a:p>
            <a:r>
              <a:rPr lang="el-GR" sz="1400" dirty="0"/>
              <a:t>Η </a:t>
            </a:r>
            <a:r>
              <a:rPr lang="el-GR" sz="1400" dirty="0" err="1"/>
              <a:t>Aegean</a:t>
            </a:r>
            <a:r>
              <a:rPr lang="el-GR" sz="1400" dirty="0"/>
              <a:t> </a:t>
            </a:r>
            <a:r>
              <a:rPr lang="el-GR" sz="1400" dirty="0" err="1"/>
              <a:t>Marine</a:t>
            </a:r>
            <a:r>
              <a:rPr lang="el-GR" sz="1400" dirty="0"/>
              <a:t> </a:t>
            </a:r>
            <a:r>
              <a:rPr lang="el-GR" sz="1400" dirty="0" err="1"/>
              <a:t>Network</a:t>
            </a:r>
            <a:r>
              <a:rPr lang="el-GR" sz="1400" dirty="0"/>
              <a:t> </a:t>
            </a:r>
            <a:r>
              <a:rPr lang="el-GR" sz="1400" dirty="0" err="1"/>
              <a:t>Ιnc</a:t>
            </a:r>
            <a:r>
              <a:rPr lang="el-GR" sz="1400" dirty="0"/>
              <a:t>., η εταιρεία </a:t>
            </a:r>
            <a:r>
              <a:rPr lang="el-GR" sz="1400" dirty="0" smtClean="0"/>
              <a:t>είναι</a:t>
            </a:r>
            <a:r>
              <a:rPr lang="en-US" sz="1400" dirty="0"/>
              <a:t> </a:t>
            </a:r>
            <a:r>
              <a:rPr lang="el-GR" sz="1400" dirty="0" smtClean="0"/>
              <a:t>συμφερόντων </a:t>
            </a:r>
            <a:r>
              <a:rPr lang="el-GR" sz="1400" dirty="0"/>
              <a:t>του κου. </a:t>
            </a:r>
            <a:r>
              <a:rPr lang="el-GR" sz="1400" dirty="0" err="1"/>
              <a:t>Μελισσανίδη</a:t>
            </a:r>
            <a:r>
              <a:rPr lang="el-GR" sz="1400" dirty="0"/>
              <a:t> και εισήχθηκε στο NYSE τον Δεκέμβριο του </a:t>
            </a:r>
            <a:r>
              <a:rPr lang="el-GR" sz="1400" dirty="0" smtClean="0"/>
              <a:t>2006.</a:t>
            </a:r>
          </a:p>
          <a:p>
            <a:r>
              <a:rPr lang="el-GR" sz="1400" dirty="0" smtClean="0"/>
              <a:t>Η </a:t>
            </a:r>
            <a:r>
              <a:rPr lang="el-GR" sz="1400" dirty="0" err="1" smtClean="0"/>
              <a:t>Capital</a:t>
            </a:r>
            <a:r>
              <a:rPr lang="el-GR" sz="1400" dirty="0" smtClean="0"/>
              <a:t> </a:t>
            </a:r>
            <a:r>
              <a:rPr lang="el-GR" sz="1400" dirty="0" err="1"/>
              <a:t>Product</a:t>
            </a:r>
            <a:r>
              <a:rPr lang="el-GR" sz="1400" dirty="0"/>
              <a:t> </a:t>
            </a:r>
            <a:r>
              <a:rPr lang="el-GR" sz="1400" dirty="0" err="1"/>
              <a:t>Partners</a:t>
            </a:r>
            <a:r>
              <a:rPr lang="el-GR" sz="1400" dirty="0"/>
              <a:t> </a:t>
            </a:r>
            <a:r>
              <a:rPr lang="el-GR" sz="1400" dirty="0" err="1"/>
              <a:t>Ip</a:t>
            </a:r>
            <a:r>
              <a:rPr lang="el-GR" sz="1400" dirty="0"/>
              <a:t>. είναι συμφερόντων του κου. </a:t>
            </a:r>
            <a:r>
              <a:rPr lang="el-GR" sz="1400" dirty="0" err="1"/>
              <a:t>Μαρινάκη</a:t>
            </a:r>
            <a:r>
              <a:rPr lang="el-GR" sz="1400" dirty="0"/>
              <a:t> και εισήχθηκε </a:t>
            </a:r>
            <a:r>
              <a:rPr lang="el-GR" sz="1400" dirty="0" smtClean="0"/>
              <a:t>στο</a:t>
            </a:r>
            <a:r>
              <a:rPr lang="en-US" sz="1400" dirty="0"/>
              <a:t> </a:t>
            </a:r>
            <a:r>
              <a:rPr lang="el-GR" sz="1400" dirty="0" smtClean="0"/>
              <a:t>χρηματιστήριο </a:t>
            </a:r>
            <a:r>
              <a:rPr lang="el-GR" sz="1400" dirty="0"/>
              <a:t>NSDAQ τον Απρίλιο του 2007. </a:t>
            </a:r>
            <a:endParaRPr lang="el-GR" sz="1400" dirty="0" smtClean="0"/>
          </a:p>
          <a:p>
            <a:r>
              <a:rPr lang="el-GR" sz="1400" dirty="0"/>
              <a:t>Η </a:t>
            </a:r>
            <a:r>
              <a:rPr lang="el-GR" sz="1400" dirty="0" err="1"/>
              <a:t>Costa</a:t>
            </a:r>
            <a:r>
              <a:rPr lang="el-GR" sz="1400" dirty="0"/>
              <a:t> </a:t>
            </a:r>
            <a:r>
              <a:rPr lang="el-GR" sz="1400" dirty="0" err="1"/>
              <a:t>Mare</a:t>
            </a:r>
            <a:r>
              <a:rPr lang="el-GR" sz="1400" dirty="0"/>
              <a:t> </a:t>
            </a:r>
            <a:r>
              <a:rPr lang="el-GR" sz="1400" dirty="0" err="1"/>
              <a:t>Inc</a:t>
            </a:r>
            <a:r>
              <a:rPr lang="el-GR" sz="1400" dirty="0"/>
              <a:t>. είναι συμφερόντων της οικογένειας </a:t>
            </a:r>
            <a:r>
              <a:rPr lang="el-GR" sz="1400" dirty="0" smtClean="0"/>
              <a:t>Β.</a:t>
            </a:r>
            <a:r>
              <a:rPr lang="en-US" sz="1400" dirty="0"/>
              <a:t> </a:t>
            </a:r>
            <a:r>
              <a:rPr lang="el-GR" sz="1400" dirty="0" smtClean="0"/>
              <a:t>Κωνσταντακόπουλου </a:t>
            </a:r>
            <a:r>
              <a:rPr lang="el-GR" sz="1400" dirty="0"/>
              <a:t>και εισήχθηκε στο NYSE τον Νοέμβριο του 2010 αντλώντας το </a:t>
            </a:r>
            <a:r>
              <a:rPr lang="el-GR" sz="1400" dirty="0" smtClean="0"/>
              <a:t>ποσό</a:t>
            </a:r>
            <a:r>
              <a:rPr lang="en-US" sz="1400" dirty="0"/>
              <a:t> </a:t>
            </a:r>
            <a:r>
              <a:rPr lang="el-GR" sz="1400" dirty="0" smtClean="0"/>
              <a:t>των </a:t>
            </a:r>
            <a:r>
              <a:rPr lang="el-GR" sz="1400" dirty="0"/>
              <a:t>160 εκ. </a:t>
            </a:r>
            <a:r>
              <a:rPr lang="el-GR" sz="1400" dirty="0" smtClean="0"/>
              <a:t>$.</a:t>
            </a:r>
          </a:p>
          <a:p>
            <a:r>
              <a:rPr lang="el-GR" sz="1400" dirty="0" smtClean="0"/>
              <a:t>Η </a:t>
            </a:r>
            <a:r>
              <a:rPr lang="en-US" sz="1400" dirty="0"/>
              <a:t>C</a:t>
            </a:r>
            <a:r>
              <a:rPr lang="el-GR" sz="1400" dirty="0" err="1" smtClean="0"/>
              <a:t>rude</a:t>
            </a:r>
            <a:r>
              <a:rPr lang="el-GR" sz="1400" dirty="0" smtClean="0"/>
              <a:t> </a:t>
            </a:r>
            <a:r>
              <a:rPr lang="el-GR" sz="1400" dirty="0" err="1"/>
              <a:t>Carriers</a:t>
            </a:r>
            <a:r>
              <a:rPr lang="el-GR" sz="1400" dirty="0"/>
              <a:t> </a:t>
            </a:r>
            <a:r>
              <a:rPr lang="el-GR" sz="1400" dirty="0" err="1"/>
              <a:t>Corp</a:t>
            </a:r>
            <a:r>
              <a:rPr lang="el-GR" sz="1400" dirty="0"/>
              <a:t> είναι η δεύτερη εταιρεία συμφερόντων του κου. </a:t>
            </a:r>
            <a:r>
              <a:rPr lang="el-GR" sz="1400" dirty="0" err="1"/>
              <a:t>Μαρινάκη</a:t>
            </a:r>
            <a:r>
              <a:rPr lang="el-GR" sz="1400" dirty="0"/>
              <a:t> </a:t>
            </a:r>
            <a:r>
              <a:rPr lang="el-GR" sz="1400" dirty="0" smtClean="0"/>
              <a:t>εισηγμένη</a:t>
            </a:r>
            <a:r>
              <a:rPr lang="en-US" sz="1400" dirty="0"/>
              <a:t> </a:t>
            </a:r>
            <a:r>
              <a:rPr lang="el-GR" sz="1400" dirty="0" smtClean="0"/>
              <a:t>στο NYSE</a:t>
            </a:r>
            <a:endParaRPr lang="en-US" sz="1400" dirty="0" smtClean="0"/>
          </a:p>
          <a:p>
            <a:r>
              <a:rPr lang="el-GR" sz="1400" dirty="0"/>
              <a:t>Η </a:t>
            </a:r>
            <a:r>
              <a:rPr lang="el-GR" sz="1400" dirty="0" err="1"/>
              <a:t>Danaos</a:t>
            </a:r>
            <a:r>
              <a:rPr lang="el-GR" sz="1400" dirty="0"/>
              <a:t> </a:t>
            </a:r>
            <a:r>
              <a:rPr lang="el-GR" sz="1400" dirty="0" err="1"/>
              <a:t>Corporation</a:t>
            </a:r>
            <a:r>
              <a:rPr lang="el-GR" sz="1400" dirty="0"/>
              <a:t> </a:t>
            </a:r>
            <a:r>
              <a:rPr lang="el-GR" sz="1400" dirty="0" smtClean="0"/>
              <a:t>είναι</a:t>
            </a:r>
            <a:r>
              <a:rPr lang="en-US" sz="1400" dirty="0"/>
              <a:t> </a:t>
            </a:r>
            <a:r>
              <a:rPr lang="el-GR" sz="1400" dirty="0" smtClean="0"/>
              <a:t>συμφερόντων </a:t>
            </a:r>
            <a:r>
              <a:rPr lang="el-GR" sz="1400" dirty="0"/>
              <a:t>του Κ. </a:t>
            </a:r>
            <a:r>
              <a:rPr lang="el-GR" sz="1400" dirty="0" err="1"/>
              <a:t>Κούστα</a:t>
            </a:r>
            <a:r>
              <a:rPr lang="el-GR" sz="1400" dirty="0"/>
              <a:t> ιδρύθηκε το 1972 και δραστηριοποιείται στον τομέα των</a:t>
            </a:r>
            <a:r>
              <a:rPr lang="el-GR" sz="1400" dirty="0" smtClean="0"/>
              <a:t/>
            </a:r>
            <a:br>
              <a:rPr lang="el-GR" sz="1400" dirty="0" smtClean="0"/>
            </a:br>
            <a:r>
              <a:rPr lang="el-GR" sz="1400" dirty="0" err="1"/>
              <a:t>Containers</a:t>
            </a:r>
            <a:r>
              <a:rPr lang="el-GR" sz="1400" dirty="0"/>
              <a:t>. Εισήχθηκε στο χρηματιστήριο NYSE της Νέας Υόρκης το 2006</a:t>
            </a:r>
            <a:r>
              <a:rPr lang="el-GR" sz="1400" dirty="0" smtClean="0"/>
              <a:t>.</a:t>
            </a:r>
            <a:endParaRPr lang="en-US" sz="1400" dirty="0" smtClean="0"/>
          </a:p>
          <a:p>
            <a:r>
              <a:rPr lang="el-GR" sz="1400" dirty="0"/>
              <a:t>Η </a:t>
            </a:r>
            <a:r>
              <a:rPr lang="en-US" sz="1400" dirty="0"/>
              <a:t>Diana Containerships Inc </a:t>
            </a:r>
            <a:r>
              <a:rPr lang="el-GR" sz="1400" dirty="0" smtClean="0"/>
              <a:t>εισήχθηκε</a:t>
            </a:r>
            <a:r>
              <a:rPr lang="en-US" sz="1400" dirty="0"/>
              <a:t> </a:t>
            </a:r>
            <a:r>
              <a:rPr lang="el-GR" sz="1400" dirty="0" smtClean="0"/>
              <a:t>στον </a:t>
            </a:r>
            <a:r>
              <a:rPr lang="en-US" sz="1400" dirty="0"/>
              <a:t>NASDAQ </a:t>
            </a:r>
            <a:r>
              <a:rPr lang="el-GR" sz="1400" dirty="0"/>
              <a:t>το 2010 </a:t>
            </a:r>
            <a:endParaRPr lang="en-US" sz="1400" dirty="0" smtClean="0"/>
          </a:p>
          <a:p>
            <a:r>
              <a:rPr lang="el-GR" sz="1400" dirty="0"/>
              <a:t>H </a:t>
            </a:r>
            <a:r>
              <a:rPr lang="el-GR" sz="1400" dirty="0" err="1"/>
              <a:t>Diana</a:t>
            </a:r>
            <a:r>
              <a:rPr lang="el-GR" sz="1400" dirty="0"/>
              <a:t> </a:t>
            </a:r>
            <a:r>
              <a:rPr lang="el-GR" sz="1400" dirty="0" err="1"/>
              <a:t>Shipping</a:t>
            </a:r>
            <a:r>
              <a:rPr lang="el-GR" sz="1400" dirty="0"/>
              <a:t> </a:t>
            </a:r>
            <a:r>
              <a:rPr lang="el-GR" sz="1400" dirty="0" err="1"/>
              <a:t>Ιnc</a:t>
            </a:r>
            <a:r>
              <a:rPr lang="el-GR" sz="1400" dirty="0"/>
              <a:t>. είναι συμφερόντων του Κ. Παλιού και </a:t>
            </a:r>
            <a:r>
              <a:rPr lang="el-GR" sz="1400" dirty="0" smtClean="0"/>
              <a:t>εισήχθηκε</a:t>
            </a:r>
            <a:r>
              <a:rPr lang="en-US" sz="1400" dirty="0"/>
              <a:t> </a:t>
            </a:r>
            <a:r>
              <a:rPr lang="el-GR" sz="1400" dirty="0" smtClean="0"/>
              <a:t>στο </a:t>
            </a:r>
            <a:r>
              <a:rPr lang="el-GR" sz="1400" dirty="0"/>
              <a:t>χρηματιστήριο NYSE της Νέας Υόρκης το Μάρτιο του 2005. </a:t>
            </a:r>
            <a:endParaRPr lang="en-US" sz="1400" dirty="0" smtClean="0"/>
          </a:p>
          <a:p>
            <a:r>
              <a:rPr lang="el-GR" sz="1400" dirty="0"/>
              <a:t>Η </a:t>
            </a:r>
            <a:r>
              <a:rPr lang="el-GR" sz="1400" dirty="0" err="1"/>
              <a:t>Dry</a:t>
            </a:r>
            <a:r>
              <a:rPr lang="el-GR" sz="1400" dirty="0"/>
              <a:t> </a:t>
            </a:r>
            <a:r>
              <a:rPr lang="el-GR" sz="1400" dirty="0" err="1"/>
              <a:t>Ships</a:t>
            </a:r>
            <a:r>
              <a:rPr lang="el-GR" sz="1400" dirty="0"/>
              <a:t> </a:t>
            </a:r>
            <a:r>
              <a:rPr lang="el-GR" sz="1400" dirty="0" err="1"/>
              <a:t>Inc</a:t>
            </a:r>
            <a:r>
              <a:rPr lang="el-GR" sz="1400" dirty="0"/>
              <a:t>. </a:t>
            </a:r>
            <a:r>
              <a:rPr lang="el-GR" sz="1400" dirty="0" smtClean="0"/>
              <a:t>είναι</a:t>
            </a:r>
            <a:r>
              <a:rPr lang="en-US" sz="1400" dirty="0"/>
              <a:t> </a:t>
            </a:r>
            <a:r>
              <a:rPr lang="el-GR" sz="1400" dirty="0" smtClean="0"/>
              <a:t>συμφερόντων </a:t>
            </a:r>
            <a:r>
              <a:rPr lang="el-GR" sz="1400" dirty="0"/>
              <a:t>του κου. Οικονόμου εισήχθηκε στο χρηματιστήριο NASDAQ της </a:t>
            </a:r>
            <a:r>
              <a:rPr lang="el-GR" sz="1400" dirty="0" smtClean="0"/>
              <a:t>Νέας</a:t>
            </a:r>
            <a:r>
              <a:rPr lang="en-US" sz="1400" dirty="0"/>
              <a:t> </a:t>
            </a:r>
            <a:r>
              <a:rPr lang="el-GR" sz="1400" dirty="0" smtClean="0"/>
              <a:t>Υόρκης </a:t>
            </a:r>
            <a:r>
              <a:rPr lang="el-GR" sz="1400" dirty="0"/>
              <a:t>2005 αντλώντας το ποσό των 219,96 εκατ. </a:t>
            </a:r>
            <a:r>
              <a:rPr lang="el-GR" sz="1400" dirty="0" smtClean="0"/>
              <a:t>$</a:t>
            </a:r>
            <a:endParaRPr lang="en-US" sz="1400" dirty="0" smtClean="0"/>
          </a:p>
          <a:p>
            <a:r>
              <a:rPr lang="el-GR" sz="1400" dirty="0"/>
              <a:t>Η </a:t>
            </a:r>
            <a:r>
              <a:rPr lang="el-GR" sz="1400" dirty="0" err="1"/>
              <a:t>Globus</a:t>
            </a:r>
            <a:r>
              <a:rPr lang="el-GR" sz="1400" dirty="0"/>
              <a:t> </a:t>
            </a:r>
            <a:r>
              <a:rPr lang="el-GR" sz="1400" dirty="0" err="1"/>
              <a:t>Maritime</a:t>
            </a:r>
            <a:r>
              <a:rPr lang="el-GR" sz="1400" dirty="0"/>
              <a:t> </a:t>
            </a:r>
            <a:r>
              <a:rPr lang="el-GR" sz="1400" dirty="0" err="1" smtClean="0"/>
              <a:t>Itd</a:t>
            </a:r>
            <a:r>
              <a:rPr lang="el-GR" sz="1400" dirty="0" smtClean="0"/>
              <a:t>.</a:t>
            </a:r>
            <a:r>
              <a:rPr lang="en-US" sz="1400" dirty="0"/>
              <a:t> </a:t>
            </a:r>
            <a:r>
              <a:rPr lang="el-GR" sz="1400" dirty="0" smtClean="0"/>
              <a:t>είναι </a:t>
            </a:r>
            <a:r>
              <a:rPr lang="el-GR" sz="1400" dirty="0"/>
              <a:t>συμφερόντων του κου. </a:t>
            </a:r>
            <a:r>
              <a:rPr lang="el-GR" sz="1400" dirty="0" err="1"/>
              <a:t>Φειδάκη</a:t>
            </a:r>
            <a:r>
              <a:rPr lang="el-GR" sz="1400" dirty="0"/>
              <a:t>. Μετά την αποχώρηση της από το χρηματιστήριο </a:t>
            </a:r>
            <a:r>
              <a:rPr lang="el-GR" sz="1400" dirty="0" smtClean="0"/>
              <a:t>του</a:t>
            </a:r>
            <a:r>
              <a:rPr lang="en-US" sz="1400" dirty="0"/>
              <a:t> </a:t>
            </a:r>
            <a:r>
              <a:rPr lang="el-GR" sz="1400" dirty="0" smtClean="0"/>
              <a:t>Λονδίνου </a:t>
            </a:r>
            <a:r>
              <a:rPr lang="el-GR" sz="1400" dirty="0"/>
              <a:t>(A.I.M.) από το Νοέμβριο του 2010 διαπραγματεύεται στο </a:t>
            </a:r>
            <a:r>
              <a:rPr lang="el-GR" sz="1400" dirty="0" smtClean="0"/>
              <a:t>χρηματιστήριο</a:t>
            </a:r>
            <a:r>
              <a:rPr lang="en-US" sz="1400" dirty="0"/>
              <a:t> </a:t>
            </a:r>
            <a:r>
              <a:rPr lang="el-GR" sz="1400" dirty="0" smtClean="0"/>
              <a:t>NASDAQ.</a:t>
            </a:r>
            <a:endParaRPr lang="en-US" sz="1400" dirty="0" smtClean="0"/>
          </a:p>
          <a:p>
            <a:r>
              <a:rPr lang="el-GR" sz="1400" dirty="0"/>
              <a:t>Η </a:t>
            </a:r>
            <a:r>
              <a:rPr lang="en-US" sz="1400" dirty="0" err="1"/>
              <a:t>Navios</a:t>
            </a:r>
            <a:r>
              <a:rPr lang="en-US" sz="1400" dirty="0"/>
              <a:t> </a:t>
            </a:r>
            <a:r>
              <a:rPr lang="en-US" sz="1400" dirty="0" smtClean="0"/>
              <a:t>Maritime</a:t>
            </a:r>
            <a:r>
              <a:rPr lang="en-US" sz="1400" dirty="0"/>
              <a:t> </a:t>
            </a:r>
            <a:r>
              <a:rPr lang="en-US" sz="1400" dirty="0" smtClean="0"/>
              <a:t>Holdings </a:t>
            </a:r>
            <a:r>
              <a:rPr lang="el-GR" sz="1400" dirty="0"/>
              <a:t>είναι συμφερόντων της </a:t>
            </a:r>
            <a:r>
              <a:rPr lang="el-GR" sz="1400" dirty="0" err="1"/>
              <a:t>κας</a:t>
            </a:r>
            <a:r>
              <a:rPr lang="el-GR" sz="1400" dirty="0"/>
              <a:t>. Φράγκου και εισηγμένη στο χρηματιστήριο </a:t>
            </a:r>
            <a:r>
              <a:rPr lang="en-US" sz="1400" dirty="0" smtClean="0"/>
              <a:t>NYSE</a:t>
            </a:r>
            <a:r>
              <a:rPr lang="en-US" sz="1400" dirty="0"/>
              <a:t> </a:t>
            </a:r>
            <a:r>
              <a:rPr lang="el-GR" sz="1400" dirty="0" smtClean="0"/>
              <a:t>μετά </a:t>
            </a:r>
            <a:r>
              <a:rPr lang="el-GR" sz="1400" dirty="0"/>
              <a:t>την συγχώνευση με την ήδη εισηγμένη </a:t>
            </a:r>
            <a:r>
              <a:rPr lang="en-US" sz="1400" dirty="0"/>
              <a:t>International Shipping Enterprises </a:t>
            </a:r>
            <a:r>
              <a:rPr lang="el-GR" sz="1400" dirty="0"/>
              <a:t>Ι</a:t>
            </a:r>
            <a:r>
              <a:rPr lang="en-US" sz="1400" dirty="0" err="1"/>
              <a:t>nc</a:t>
            </a:r>
            <a:r>
              <a:rPr lang="en-US" sz="1400" dirty="0" smtClean="0"/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Πλεονεκτήματα και Μειονεκτήματα εισαγωγής στο Χρηματιστήριο</a:t>
            </a:r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6523379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7559362" cy="436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571480"/>
            <a:ext cx="7591435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Ευχαριστώ πολύ!</a:t>
            </a:r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shipping finance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Οι ναυτιλιακές επιχειρήσεις μέχρι το 1980 δεν είχαν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πρόβλημα στην εύρεση κεφαλαίων που είχαν ανάγκη. Η εύρεση τους προερχόταν είτε από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ναυπηγεία (κυρίως) άλλα και από το τραπεζικό σύστημα. Η κρίση όμως του </a:t>
            </a:r>
            <a:r>
              <a:rPr lang="el-GR" dirty="0" smtClean="0"/>
              <a:t>1981-1987</a:t>
            </a:r>
            <a:r>
              <a:rPr lang="en-US" dirty="0"/>
              <a:t> </a:t>
            </a:r>
            <a:r>
              <a:rPr lang="el-GR" dirty="0" smtClean="0"/>
              <a:t>ανάγκασε </a:t>
            </a:r>
            <a:r>
              <a:rPr lang="el-GR" dirty="0"/>
              <a:t>τις τράπεζες να αλλάζουν πιστωτική πολιτική. Η ναυτιλιακή κρίση επηρέαζε και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επηρεάζει όλες της επιχειρήσεις. Αυτές όμως που έχουν μεγαλύτερο πρόβλημα είναι </a:t>
            </a:r>
            <a:r>
              <a:rPr lang="el-GR" dirty="0" smtClean="0"/>
              <a:t>οι</a:t>
            </a:r>
            <a:r>
              <a:rPr lang="en-US" dirty="0"/>
              <a:t> </a:t>
            </a:r>
            <a:r>
              <a:rPr lang="el-GR" dirty="0" smtClean="0"/>
              <a:t>μικρές </a:t>
            </a:r>
            <a:r>
              <a:rPr lang="el-GR" dirty="0"/>
              <a:t>και μεσαίες επιχειρήσεις. Οι μεγάλες επιχειρήσεις μέσα από την </a:t>
            </a:r>
            <a:r>
              <a:rPr lang="el-GR" dirty="0" smtClean="0"/>
              <a:t>σταυροειδή</a:t>
            </a:r>
            <a:r>
              <a:rPr lang="en-US" dirty="0"/>
              <a:t> </a:t>
            </a:r>
            <a:r>
              <a:rPr lang="el-GR" dirty="0" smtClean="0"/>
              <a:t>χρηματοδότηση </a:t>
            </a:r>
            <a:r>
              <a:rPr lang="el-GR" dirty="0"/>
              <a:t>μπορούν να την </a:t>
            </a:r>
            <a:r>
              <a:rPr lang="el-GR" dirty="0" smtClean="0"/>
              <a:t>αντιμετωπίσουν. </a:t>
            </a:r>
            <a:r>
              <a:rPr lang="el-GR" dirty="0"/>
              <a:t>Συνειδητοποίησαν ότι η σχέση ιδίων και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ξένων κεφαλαίων ήταν λανθασμένη. Μεγάλο ποσοστό χρηματοδοτήσεων σε πλοία </a:t>
            </a:r>
            <a:r>
              <a:rPr lang="el-GR" dirty="0" smtClean="0"/>
              <a:t>ηλικίας</a:t>
            </a:r>
            <a:r>
              <a:rPr lang="en-US" dirty="0"/>
              <a:t> </a:t>
            </a:r>
            <a:r>
              <a:rPr lang="el-GR" dirty="0" smtClean="0"/>
              <a:t>άνω </a:t>
            </a:r>
            <a:r>
              <a:rPr lang="el-GR" dirty="0"/>
              <a:t>των 12 ετών, ανεπάρκεια κεφαλαίου κίνησης, αναποτελεσματικός οικονομικός έλεγχος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και κακή οικονομική διοίκηση ήταν οι λάθος τακτικές που ακολουθήθηκαν.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Η </a:t>
            </a:r>
            <a:r>
              <a:rPr lang="el-GR" dirty="0"/>
              <a:t>λειτουργία των ναυτιλιακών επιχειρήσεων έχει ιδιαιτερότητες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και παρουσιάζει δυσκολίες στην λήψη αποφάσεων σε σχέση με το </a:t>
            </a:r>
            <a:r>
              <a:rPr lang="el-GR" dirty="0" err="1"/>
              <a:t>management</a:t>
            </a:r>
            <a:r>
              <a:rPr lang="el-GR" dirty="0"/>
              <a:t> </a:t>
            </a:r>
            <a:r>
              <a:rPr lang="el-GR" dirty="0" smtClean="0"/>
              <a:t>άλλων κλάδων. </a:t>
            </a:r>
            <a:r>
              <a:rPr lang="el-GR" dirty="0"/>
              <a:t>Οι ιδιαιτερότητες αυτές σε συνθήκες αγοράς είναι η υψηλή μεταβλητότητα των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εισπράξεων, η όποια έχει επίδραση στις αποφάσεις του </a:t>
            </a:r>
            <a:r>
              <a:rPr lang="el-GR" dirty="0" err="1"/>
              <a:t>management</a:t>
            </a:r>
            <a:r>
              <a:rPr lang="el-GR" dirty="0"/>
              <a:t> και στην ρευστότητα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της επιχείρησης. Η αδυναμία πρόβλεψης των ναύλων ή των αξιών του πλοίου οδηγεί </a:t>
            </a:r>
            <a:r>
              <a:rPr lang="el-GR" dirty="0" err="1" smtClean="0"/>
              <a:t>σεμεγάλες</a:t>
            </a:r>
            <a:r>
              <a:rPr lang="el-GR" dirty="0" smtClean="0"/>
              <a:t> </a:t>
            </a:r>
            <a:r>
              <a:rPr lang="el-GR" dirty="0"/>
              <a:t>ζημίες κεφαλαίων. Η ύπαρξη και η επίδραση του ναυτιλιακού κύκλου επιδρά στην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λήψη αποφάσεων</a:t>
            </a:r>
            <a:r>
              <a:rPr lang="el-GR" dirty="0" smtClean="0"/>
              <a:t>. </a:t>
            </a:r>
            <a:r>
              <a:rPr lang="el-GR" dirty="0"/>
              <a:t>Χαρακτηριστικό στην χρηματοδότηση των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ναυτιλιακών επιχειρήσεων είναι η ένταση κεφαλαίου, χρειάζονται μεγάλα κεφάλαια για την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αγορά πλοίων ή για την επισκευή τους ή την μετατροπή τους σε μεγαλύτερο μέγεθος.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</a:t>
            </a:r>
            <a:r>
              <a:rPr lang="en-US" dirty="0" smtClean="0"/>
              <a:t> </a:t>
            </a:r>
            <a:r>
              <a:rPr lang="el-GR" dirty="0" smtClean="0"/>
              <a:t>υψηλός </a:t>
            </a:r>
            <a:r>
              <a:rPr lang="el-GR" dirty="0"/>
              <a:t>κίνδυνος της χρηματοδότησης αφορά τον χρόνο αποπληρωμής του δανείου, γιατί </a:t>
            </a:r>
            <a:r>
              <a:rPr lang="el-GR" dirty="0" err="1" smtClean="0"/>
              <a:t>οιτιμές</a:t>
            </a:r>
            <a:r>
              <a:rPr lang="el-GR" dirty="0" smtClean="0"/>
              <a:t> </a:t>
            </a:r>
            <a:r>
              <a:rPr lang="el-GR" dirty="0"/>
              <a:t>των ναύλων και οι αξίες των πλοίων μπορεί να μεταβληθούν και το δάνειο να </a:t>
            </a:r>
            <a:r>
              <a:rPr lang="el-GR" dirty="0" smtClean="0"/>
              <a:t>μην</a:t>
            </a:r>
            <a:r>
              <a:rPr lang="en-US" dirty="0"/>
              <a:t> </a:t>
            </a:r>
            <a:r>
              <a:rPr lang="el-GR" dirty="0" smtClean="0"/>
              <a:t>μπορεί </a:t>
            </a:r>
            <a:r>
              <a:rPr lang="el-GR" dirty="0"/>
              <a:t>να αποπληρωθεί από τα έσοδα των ναύλων.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Ιστορικά στοιχεία/αναδρομή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43050"/>
            <a:ext cx="824545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00108"/>
            <a:ext cx="8086556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Κυριότερες δυσκολίες που αντιμετωπίζει το </a:t>
            </a:r>
            <a:r>
              <a:rPr lang="en-US" dirty="0" smtClean="0"/>
              <a:t>management</a:t>
            </a:r>
            <a:endParaRPr lang="el-G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14554"/>
            <a:ext cx="8460614" cy="3453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540</Words>
  <Application>Microsoft Office PowerPoint</Application>
  <PresentationFormat>Προβολή στην οθόνη (4:3)</PresentationFormat>
  <Paragraphs>61</Paragraphs>
  <Slides>36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36</vt:i4>
      </vt:variant>
    </vt:vector>
  </HeadingPairs>
  <TitlesOfParts>
    <vt:vector size="37" baseType="lpstr">
      <vt:lpstr>Θέμα του Office</vt:lpstr>
      <vt:lpstr>Χρηματοδότηση Ναυτιλιακών Επιχειρήσεων</vt:lpstr>
      <vt:lpstr>Διαφάνεια 2</vt:lpstr>
      <vt:lpstr>Διαφάνεια 3</vt:lpstr>
      <vt:lpstr>shipping finance</vt:lpstr>
      <vt:lpstr>Διαφάνεια 5</vt:lpstr>
      <vt:lpstr>Διαφάνεια 6</vt:lpstr>
      <vt:lpstr>Ιστορικά στοιχεία/αναδρομή</vt:lpstr>
      <vt:lpstr>Διαφάνεια 8</vt:lpstr>
      <vt:lpstr>Κυριότερες δυσκολίες που αντιμετωπίζει το management</vt:lpstr>
      <vt:lpstr>Ναυτιλιακοί κύκλοι</vt:lpstr>
      <vt:lpstr>Διαφάνεια 11</vt:lpstr>
      <vt:lpstr>Ποια είναι η επίδραση των ναυτιλιακών κύκλων στην ναυτιλιακή χρηματοδότηση;</vt:lpstr>
      <vt:lpstr>Διαφάνεια 13</vt:lpstr>
      <vt:lpstr>Διαφάνεια 14</vt:lpstr>
      <vt:lpstr>ΤΡΑΠΕΖΙΚΗ ΧΡΗΜΑΤΟΔΟΤΗΣΗ</vt:lpstr>
      <vt:lpstr>Διαφάνεια 16</vt:lpstr>
      <vt:lpstr>Ποια είναι τα κριτήρια και οι προϋποθέσεις της τραπεζικής χρηματοδότησης;</vt:lpstr>
      <vt:lpstr>Διαφάνεια 18</vt:lpstr>
      <vt:lpstr>Υπάρχουν άλλα κριτήρια;</vt:lpstr>
      <vt:lpstr>Τα κοινοπρακτικά δάνεια</vt:lpstr>
      <vt:lpstr>Συμπερασματικά για την τραπεζική χρηματοδότηση</vt:lpstr>
      <vt:lpstr>Αυτοχρηματοδότηση:</vt:lpstr>
      <vt:lpstr>Δάνεια από ναυπηγεία:</vt:lpstr>
      <vt:lpstr>Χρηματοδοτική μίσθωση (leasing) </vt:lpstr>
      <vt:lpstr>Χρηματοδότηση μέσω έκδοσης ομολογιών</vt:lpstr>
      <vt:lpstr>Διαφάνεια 26</vt:lpstr>
      <vt:lpstr>Διαφάνεια 27</vt:lpstr>
      <vt:lpstr>Διαφάνεια 28</vt:lpstr>
      <vt:lpstr>Θεσμικοί επενδυτές</vt:lpstr>
      <vt:lpstr>Το χρηματιστήριο Αξιών Αθηνών (Χ.Α.Α.)</vt:lpstr>
      <vt:lpstr>Προϋποθέσεις και Διαδικασία Εισαγωγής στο Χ.Α.Α.</vt:lpstr>
      <vt:lpstr>Εισηγμένες ελληνικές ναυτιλιακές εταιρίες στα χρηματιστήρια της Νέας Υόρκης</vt:lpstr>
      <vt:lpstr>Πλεονεκτήματα και Μειονεκτήματα εισαγωγής στο Χρηματιστήριο</vt:lpstr>
      <vt:lpstr>Διαφάνεια 34</vt:lpstr>
      <vt:lpstr>Διαφάνεια 35</vt:lpstr>
      <vt:lpstr>Διαφάνεια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artemis voutsa</dc:creator>
  <cp:lastModifiedBy>artemis voutsa</cp:lastModifiedBy>
  <cp:revision>8</cp:revision>
  <dcterms:created xsi:type="dcterms:W3CDTF">2022-01-03T17:07:59Z</dcterms:created>
  <dcterms:modified xsi:type="dcterms:W3CDTF">2022-01-03T18:23:26Z</dcterms:modified>
</cp:coreProperties>
</file>