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8" r:id="rId30"/>
    <p:sldId id="284" r:id="rId31"/>
    <p:sldId id="289" r:id="rId32"/>
    <p:sldId id="285" r:id="rId33"/>
    <p:sldId id="286" r:id="rId34"/>
    <p:sldId id="290" r:id="rId35"/>
    <p:sldId id="287" r:id="rId36"/>
    <p:sldId id="291" r:id="rId3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E64A692F-BA92-4D8E-9213-67DC39450E4E}" type="datetimeFigureOut">
              <a:rPr lang="el-GR" smtClean="0"/>
              <a:t>21/1/2019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3506719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64A692F-BA92-4D8E-9213-67DC39450E4E}" type="datetimeFigureOut">
              <a:rPr lang="el-GR" smtClean="0"/>
              <a:t>21/1/2019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2964546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64A692F-BA92-4D8E-9213-67DC39450E4E}" type="datetimeFigureOut">
              <a:rPr lang="el-GR" smtClean="0"/>
              <a:t>21/1/2019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3204957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E64A692F-BA92-4D8E-9213-67DC39450E4E}" type="datetimeFigureOut">
              <a:rPr lang="el-GR" smtClean="0"/>
              <a:t>21/1/2019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1660626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4A692F-BA92-4D8E-9213-67DC39450E4E}" type="datetimeFigureOut">
              <a:rPr lang="el-GR" smtClean="0"/>
              <a:t>21/1/2019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2332999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E64A692F-BA92-4D8E-9213-67DC39450E4E}" type="datetimeFigureOut">
              <a:rPr lang="el-GR" smtClean="0"/>
              <a:t>21/1/2019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2789243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E64A692F-BA92-4D8E-9213-67DC39450E4E}" type="datetimeFigureOut">
              <a:rPr lang="el-GR" smtClean="0"/>
              <a:t>21/1/2019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1860122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E64A692F-BA92-4D8E-9213-67DC39450E4E}" type="datetimeFigureOut">
              <a:rPr lang="el-GR" smtClean="0"/>
              <a:t>21/1/2019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3750809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4A692F-BA92-4D8E-9213-67DC39450E4E}" type="datetimeFigureOut">
              <a:rPr lang="el-GR" smtClean="0"/>
              <a:t>21/1/2019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248629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4A692F-BA92-4D8E-9213-67DC39450E4E}" type="datetimeFigureOut">
              <a:rPr lang="el-GR" smtClean="0"/>
              <a:t>21/1/2019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3961702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4A692F-BA92-4D8E-9213-67DC39450E4E}" type="datetimeFigureOut">
              <a:rPr lang="el-GR" smtClean="0"/>
              <a:t>21/1/2019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8469640-E49D-41D7-887E-1A30DC059608}" type="slidenum">
              <a:rPr lang="el-GR" smtClean="0"/>
              <a:t>‹#›</a:t>
            </a:fld>
            <a:endParaRPr lang="el-GR"/>
          </a:p>
        </p:txBody>
      </p:sp>
    </p:spTree>
    <p:extLst>
      <p:ext uri="{BB962C8B-B14F-4D97-AF65-F5344CB8AC3E}">
        <p14:creationId xmlns:p14="http://schemas.microsoft.com/office/powerpoint/2010/main" val="1735064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A692F-BA92-4D8E-9213-67DC39450E4E}" type="datetimeFigureOut">
              <a:rPr lang="el-GR" smtClean="0"/>
              <a:t>21/1/2019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469640-E49D-41D7-887E-1A30DC059608}" type="slidenum">
              <a:rPr lang="el-GR" smtClean="0"/>
              <a:t>‹#›</a:t>
            </a:fld>
            <a:endParaRPr lang="el-GR"/>
          </a:p>
        </p:txBody>
      </p:sp>
    </p:spTree>
    <p:extLst>
      <p:ext uri="{BB962C8B-B14F-4D97-AF65-F5344CB8AC3E}">
        <p14:creationId xmlns:p14="http://schemas.microsoft.com/office/powerpoint/2010/main" val="132948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ΙΣΤΟΡΙΑ ΚΙΝΗΜΑΤΟΓΡΑΦΟΥ </a:t>
            </a:r>
            <a:endParaRPr lang="el-GR" dirty="0"/>
          </a:p>
        </p:txBody>
      </p:sp>
      <p:sp>
        <p:nvSpPr>
          <p:cNvPr id="3" name="Subtitle 2"/>
          <p:cNvSpPr>
            <a:spLocks noGrp="1"/>
          </p:cNvSpPr>
          <p:nvPr>
            <p:ph type="subTitle" idx="1"/>
          </p:nvPr>
        </p:nvSpPr>
        <p:spPr/>
        <p:txBody>
          <a:bodyPr/>
          <a:lstStyle/>
          <a:p>
            <a:r>
              <a:rPr lang="el-GR" dirty="0" smtClean="0"/>
              <a:t>Ο ΙΤΑΛΙΚΟΣ ΝΕΟΡΕΑΛΙΣΜΟΣ</a:t>
            </a:r>
            <a:endParaRPr lang="el-GR" dirty="0"/>
          </a:p>
        </p:txBody>
      </p:sp>
    </p:spTree>
    <p:extLst>
      <p:ext uri="{BB962C8B-B14F-4D97-AF65-F5344CB8AC3E}">
        <p14:creationId xmlns:p14="http://schemas.microsoft.com/office/powerpoint/2010/main" val="47126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ΥΦΟΣ</a:t>
            </a:r>
            <a:endParaRPr lang="el-GR" dirty="0"/>
          </a:p>
        </p:txBody>
      </p:sp>
      <p:sp>
        <p:nvSpPr>
          <p:cNvPr id="3" name="Content Placeholder 2"/>
          <p:cNvSpPr>
            <a:spLocks noGrp="1"/>
          </p:cNvSpPr>
          <p:nvPr>
            <p:ph idx="1"/>
          </p:nvPr>
        </p:nvSpPr>
        <p:spPr/>
        <p:txBody>
          <a:bodyPr/>
          <a:lstStyle/>
          <a:p>
            <a:r>
              <a:rPr lang="el-GR" dirty="0" smtClean="0"/>
              <a:t>Υφολογικά, ο νεορεαλισμός χαρακτηρίζεται από την απόρριψη του στούντιο και το γύρισμα των σκηνών με φυσικό φωτισμό και ντεκόρ, καθώς και, σε πολλές περιπτώσεις, την χρησιμοποίηση ερασιτεχνών ηθοποιών και τον αυτοσχεδιασμό</a:t>
            </a:r>
            <a:endParaRPr lang="el-GR" dirty="0"/>
          </a:p>
        </p:txBody>
      </p:sp>
    </p:spTree>
    <p:extLst>
      <p:ext uri="{BB962C8B-B14F-4D97-AF65-F5344CB8AC3E}">
        <p14:creationId xmlns:p14="http://schemas.microsoft.com/office/powerpoint/2010/main" val="3257448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ΑΙΣΘΗΤΙΚΑ ΣΤΟΙΧΕΙΑ</a:t>
            </a:r>
            <a:endParaRPr lang="el-GR" dirty="0"/>
          </a:p>
        </p:txBody>
      </p:sp>
      <p:sp>
        <p:nvSpPr>
          <p:cNvPr id="3" name="Content Placeholder 2"/>
          <p:cNvSpPr>
            <a:spLocks noGrp="1"/>
          </p:cNvSpPr>
          <p:nvPr>
            <p:ph idx="1"/>
          </p:nvPr>
        </p:nvSpPr>
        <p:spPr/>
        <p:txBody>
          <a:bodyPr/>
          <a:lstStyle/>
          <a:p>
            <a:r>
              <a:rPr lang="el-GR" dirty="0" smtClean="0"/>
              <a:t>Άλλα χαρακτηριστικά αισθητικά στοιχεία του ιταλικού νεορεαλισμού είναι η εμμονή στην επικαιρότητα της εποχής και στα μεταπολεμικά προβλήματα, η θεματολογία των μικρών καθημερινών συμβάντων, η καθαρή εγγραφή της πραγματικότητας, χωρίς ωραιοποιήσεις</a:t>
            </a:r>
            <a:endParaRPr lang="el-GR" dirty="0"/>
          </a:p>
        </p:txBody>
      </p:sp>
    </p:spTree>
    <p:extLst>
      <p:ext uri="{BB962C8B-B14F-4D97-AF65-F5344CB8AC3E}">
        <p14:creationId xmlns:p14="http://schemas.microsoft.com/office/powerpoint/2010/main" val="1974630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 «Στην καθαρότητα της δομής παίρνει θέση το μυστήριο της ύπαρξης», λέει ο Ρομπέρτο Ροσελίνι, στηρίζοντας την οντολογική διάσταση των ταινιών του</a:t>
            </a:r>
            <a:endParaRPr lang="el-GR" dirty="0"/>
          </a:p>
        </p:txBody>
      </p:sp>
    </p:spTree>
    <p:extLst>
      <p:ext uri="{BB962C8B-B14F-4D97-AF65-F5344CB8AC3E}">
        <p14:creationId xmlns:p14="http://schemas.microsoft.com/office/powerpoint/2010/main" val="26821751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ΦΩΤΟΓΡΑΦΙΑ</a:t>
            </a:r>
            <a:endParaRPr lang="el-GR" dirty="0"/>
          </a:p>
        </p:txBody>
      </p:sp>
      <p:sp>
        <p:nvSpPr>
          <p:cNvPr id="3" name="Content Placeholder 2"/>
          <p:cNvSpPr>
            <a:spLocks noGrp="1"/>
          </p:cNvSpPr>
          <p:nvPr>
            <p:ph idx="1"/>
          </p:nvPr>
        </p:nvSpPr>
        <p:spPr/>
        <p:txBody>
          <a:bodyPr/>
          <a:lstStyle/>
          <a:p>
            <a:r>
              <a:rPr lang="el-GR" dirty="0" smtClean="0"/>
              <a:t>Εξακολουθεί να χρησιμοποιείται ασπρόμαυρο φιλμ</a:t>
            </a:r>
          </a:p>
          <a:p>
            <a:r>
              <a:rPr lang="el-GR" dirty="0" smtClean="0"/>
              <a:t>Δεν δίνεται βαρύτητα στην προσεγμένη φωτογραφία, διότι η αισθητική του </a:t>
            </a:r>
            <a:r>
              <a:rPr lang="el-GR" i="1" dirty="0" smtClean="0"/>
              <a:t>ανοιχτού παράθυρου στον κόσμο</a:t>
            </a:r>
            <a:r>
              <a:rPr lang="el-GR" dirty="0" smtClean="0"/>
              <a:t> προσπαθεί να συλλάβει την πραγματικότητα όπως είναι</a:t>
            </a:r>
            <a:endParaRPr lang="el-GR" dirty="0"/>
          </a:p>
        </p:txBody>
      </p:sp>
    </p:spTree>
    <p:extLst>
      <p:ext uri="{BB962C8B-B14F-4D97-AF65-F5344CB8AC3E}">
        <p14:creationId xmlns:p14="http://schemas.microsoft.com/office/powerpoint/2010/main" val="810914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προϋπολογισμοί των ταινιών είναι πολύ μικροί μετά από μια τόσο καταστροφική περίοδο του Β΄ Παγκοσμίου Πολέμου</a:t>
            </a:r>
            <a:endParaRPr lang="el-GR" dirty="0"/>
          </a:p>
        </p:txBody>
      </p:sp>
    </p:spTree>
    <p:extLst>
      <p:ext uri="{BB962C8B-B14F-4D97-AF65-F5344CB8AC3E}">
        <p14:creationId xmlns:p14="http://schemas.microsoft.com/office/powerpoint/2010/main" val="3530014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σκηνοθέτες αυτών των ταινιών  αμφισβήτησαν αρχικά τις υπάρχουσες κινηματογραφικές συμβάσεις του εμπορικού σινεμά και στη συνέχεια διαμόρφωσαν έναν άλλο τρόπο παρατήρησης της ζωής και των κοινωνικών συνθηκών, μέσα από την ειλικρινή, χωρίς δραματοποιήσεις, μεταγραφή της κοινωνικής πραγματικότητας</a:t>
            </a:r>
            <a:endParaRPr lang="el-GR" dirty="0"/>
          </a:p>
        </p:txBody>
      </p:sp>
    </p:spTree>
    <p:extLst>
      <p:ext uri="{BB962C8B-B14F-4D97-AF65-F5344CB8AC3E}">
        <p14:creationId xmlns:p14="http://schemas.microsoft.com/office/powerpoint/2010/main" val="3028886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ΑΝΤΙΘΕΣΗ ΜΕ ΧΟΛΥΓΟΥΝΤ</a:t>
            </a:r>
            <a:endParaRPr lang="el-GR" dirty="0"/>
          </a:p>
        </p:txBody>
      </p:sp>
      <p:sp>
        <p:nvSpPr>
          <p:cNvPr id="3" name="Content Placeholder 2"/>
          <p:cNvSpPr>
            <a:spLocks noGrp="1"/>
          </p:cNvSpPr>
          <p:nvPr>
            <p:ph idx="1"/>
          </p:nvPr>
        </p:nvSpPr>
        <p:spPr/>
        <p:txBody>
          <a:bodyPr/>
          <a:lstStyle/>
          <a:p>
            <a:r>
              <a:rPr lang="el-GR" dirty="0" smtClean="0"/>
              <a:t> Αυτή η θέση παρατήρησης της κοινωνίας, θα οδηγήσει στη διαμόρφωση ενός κινηματογραφικού ύφους και ήθους, που αρνείται -συνειδητά ή ασυνείδητα, την αισθητική κυριαρχία των μεγάλων βιομηχανικών στούντιο (της προπολεμικής Τσινετσιτά και του Χόλλυγουντ)</a:t>
            </a:r>
            <a:endParaRPr lang="el-GR" dirty="0"/>
          </a:p>
        </p:txBody>
      </p:sp>
    </p:spTree>
    <p:extLst>
      <p:ext uri="{BB962C8B-B14F-4D97-AF65-F5344CB8AC3E}">
        <p14:creationId xmlns:p14="http://schemas.microsoft.com/office/powerpoint/2010/main" val="1816360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ΟΡΓΑΝΙΚΑ ΣΤΟΙΧΕΙΑ ΤΟΥ ΥΦΟΥΣ</a:t>
            </a:r>
            <a:endParaRPr lang="el-GR" dirty="0"/>
          </a:p>
        </p:txBody>
      </p:sp>
      <p:sp>
        <p:nvSpPr>
          <p:cNvPr id="3" name="Content Placeholder 2"/>
          <p:cNvSpPr>
            <a:spLocks noGrp="1"/>
          </p:cNvSpPr>
          <p:nvPr>
            <p:ph idx="1"/>
          </p:nvPr>
        </p:nvSpPr>
        <p:spPr/>
        <p:txBody>
          <a:bodyPr>
            <a:normAutofit fontScale="92500" lnSpcReduction="20000"/>
          </a:bodyPr>
          <a:lstStyle/>
          <a:p>
            <a:r>
              <a:rPr lang="el-GR" dirty="0" smtClean="0"/>
              <a:t>Η στενή σύνδεση του μύθου με την κοινωνική πραγματικότητα, ο αυτοσχεδιασμός ως απαλλαγή από τον προγραμματισμό του ντεκουπάζ, οι ερασιτέχνες και επαγγελματίες ηθοποιοί που αρνούνται την χολιγουντιανή εικόνα του ηθοποιού, μια υποκριτική που αντλεί  από τον κοινωνικό χώρο, ένα αφηγηματικό ύφος που παραπέμπει στο ρεπορτάζ παρά στο μυθιστόρημα, μια δραματουργία που αρνείται τους νόμους της: όλα τα προηγούμενα αποτελούν οργανικά στοιχεία του κινηματογραφικού ύφους που διαμορφώθηκε</a:t>
            </a:r>
            <a:endParaRPr lang="el-GR" dirty="0"/>
          </a:p>
        </p:txBody>
      </p:sp>
    </p:spTree>
    <p:extLst>
      <p:ext uri="{BB962C8B-B14F-4D97-AF65-F5344CB8AC3E}">
        <p14:creationId xmlns:p14="http://schemas.microsoft.com/office/powerpoint/2010/main" val="3784143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ΚΟΙΝΩΝΙΚΗ ΑΝΤΙΛΗΨΗ</a:t>
            </a:r>
            <a:endParaRPr lang="el-GR" dirty="0"/>
          </a:p>
        </p:txBody>
      </p:sp>
      <p:sp>
        <p:nvSpPr>
          <p:cNvPr id="3" name="Content Placeholder 2"/>
          <p:cNvSpPr>
            <a:spLocks noGrp="1"/>
          </p:cNvSpPr>
          <p:nvPr>
            <p:ph idx="1"/>
          </p:nvPr>
        </p:nvSpPr>
        <p:spPr/>
        <p:txBody>
          <a:bodyPr/>
          <a:lstStyle/>
          <a:p>
            <a:r>
              <a:rPr lang="el-GR" dirty="0" smtClean="0"/>
              <a:t>Η αντίληψη που εκθέτουν οι ταινίες για το κοινωνικό γίγνεσθαι είναι ορισμένες φορές εξαιρετικά απλοϊκή κι απλουστευτική</a:t>
            </a:r>
          </a:p>
          <a:p>
            <a:r>
              <a:rPr lang="el-GR" dirty="0" smtClean="0"/>
              <a:t>Αντλώντας οι περισσότερες ταινίες το υλικό τους από τις κοινωνικές ανισότητες, διαμορφώνουν ένα λόγο καταγγελίας, χαμηλών τόνων</a:t>
            </a:r>
            <a:endParaRPr lang="el-GR" dirty="0"/>
          </a:p>
        </p:txBody>
      </p:sp>
    </p:spTree>
    <p:extLst>
      <p:ext uri="{BB962C8B-B14F-4D97-AF65-F5344CB8AC3E}">
        <p14:creationId xmlns:p14="http://schemas.microsoft.com/office/powerpoint/2010/main" val="2274586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απόρριψη της υπάρχουσας κοινωνικής πραγματικότητας, ο διάχυτος ουμανισμός και το άτομο ως οργανικό στοιχείο της ομάδας, βρίσκονται στον πυρήνα κάθε μυθοπλασίας</a:t>
            </a:r>
            <a:endParaRPr lang="el-GR" dirty="0"/>
          </a:p>
        </p:txBody>
      </p:sp>
    </p:spTree>
    <p:extLst>
      <p:ext uri="{BB962C8B-B14F-4D97-AF65-F5344CB8AC3E}">
        <p14:creationId xmlns:p14="http://schemas.microsoft.com/office/powerpoint/2010/main" val="1058158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 ΠΟΛΕΜΟΣ</a:t>
            </a:r>
            <a:endParaRPr lang="el-GR" dirty="0"/>
          </a:p>
        </p:txBody>
      </p:sp>
      <p:sp>
        <p:nvSpPr>
          <p:cNvPr id="3" name="Content Placeholder 2"/>
          <p:cNvSpPr>
            <a:spLocks noGrp="1"/>
          </p:cNvSpPr>
          <p:nvPr>
            <p:ph idx="1"/>
          </p:nvPr>
        </p:nvSpPr>
        <p:spPr/>
        <p:txBody>
          <a:bodyPr>
            <a:normAutofit/>
          </a:bodyPr>
          <a:lstStyle/>
          <a:p>
            <a:r>
              <a:rPr lang="el-GR" dirty="0" smtClean="0"/>
              <a:t>Μετά τον Β΄ Παγκόσμιο Πόλεμο, κατά την περίοδο 1945-1951, δημιουργείται το κινηματογραφικό στιλ του νεορεαλισμού, ένα από τα πιο σημαντικά αισθητικά στιλ του κινηματογράφου, από ιταλούς σκηνοθέτες</a:t>
            </a:r>
            <a:endParaRPr lang="el-GR" dirty="0"/>
          </a:p>
        </p:txBody>
      </p:sp>
    </p:spTree>
    <p:extLst>
      <p:ext uri="{BB962C8B-B14F-4D97-AF65-F5344CB8AC3E}">
        <p14:creationId xmlns:p14="http://schemas.microsoft.com/office/powerpoint/2010/main" val="7685258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ΧΑΛΑΡΟ ΠΛΑΙΣΙΟ</a:t>
            </a:r>
            <a:endParaRPr lang="el-GR" dirty="0"/>
          </a:p>
        </p:txBody>
      </p:sp>
      <p:sp>
        <p:nvSpPr>
          <p:cNvPr id="3" name="Content Placeholder 2"/>
          <p:cNvSpPr>
            <a:spLocks noGrp="1"/>
          </p:cNvSpPr>
          <p:nvPr>
            <p:ph idx="1"/>
          </p:nvPr>
        </p:nvSpPr>
        <p:spPr/>
        <p:txBody>
          <a:bodyPr/>
          <a:lstStyle/>
          <a:p>
            <a:r>
              <a:rPr lang="el-GR" dirty="0" smtClean="0"/>
              <a:t>Όλα τα παραπάνω ορίζουν ταυτόχρονα ένα χαλαρό πλαίσιο κινηματογραφικής γραφής και νοημάτων, παρά ένα αυστηρό σύστημα κανόνων (αντίστοιχο με το Χολιγουντιανό)</a:t>
            </a:r>
          </a:p>
          <a:p>
            <a:r>
              <a:rPr lang="el-GR" dirty="0"/>
              <a:t>Ο</a:t>
            </a:r>
            <a:r>
              <a:rPr lang="el-GR" dirty="0" smtClean="0"/>
              <a:t>ι παρεκβάσεις και παρεκτροπές στο παραπάνω πλαίσιο είναι συνήθεις, με κυριότερη τον μελοδραματισμό που κρύβεται σχεδόν σε κάθε ταινία</a:t>
            </a:r>
            <a:endParaRPr lang="el-GR" dirty="0"/>
          </a:p>
        </p:txBody>
      </p:sp>
    </p:spTree>
    <p:extLst>
      <p:ext uri="{BB962C8B-B14F-4D97-AF65-F5344CB8AC3E}">
        <p14:creationId xmlns:p14="http://schemas.microsoft.com/office/powerpoint/2010/main" val="1379113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Παρέκβαση που απειλεί να υπονομεύσει την ηθική θέση της ταινίας, να παραποιήσει την πραγματικότητα του </a:t>
            </a:r>
            <a:r>
              <a:rPr lang="el-GR" dirty="0" smtClean="0"/>
              <a:t>μύθου</a:t>
            </a:r>
            <a:endParaRPr lang="en-US" dirty="0" smtClean="0"/>
          </a:p>
          <a:p>
            <a:r>
              <a:rPr lang="el-GR" dirty="0"/>
              <a:t>Αντίσταση στο παραπάνω κίνδυνο, η ισχυρή σύνδεση της μυθοπλασίας με τον κοινωνικό περίγυρο και η αμεσότητα του πραγματικού</a:t>
            </a:r>
            <a:endParaRPr lang="el-GR" dirty="0"/>
          </a:p>
        </p:txBody>
      </p:sp>
    </p:spTree>
    <p:extLst>
      <p:ext uri="{BB962C8B-B14F-4D97-AF65-F5344CB8AC3E}">
        <p14:creationId xmlns:p14="http://schemas.microsoft.com/office/powerpoint/2010/main" val="42323058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συναισθηματική δύναμη αυτών προκύπτει όχι από τον μελοδραματισμό, αλλά επειδή οι ταινίες αυτές βαδίζουν πάνω "στο πύρινο έδαφος του πραγματικού", οι ήρωες τους δεν είναι ηθοποιοί που υποδύονται ρόλους, αλλά πρόσωπα που ζουν και αναπνέουν στον πραγματικό κόσμο</a:t>
            </a:r>
          </a:p>
        </p:txBody>
      </p:sp>
    </p:spTree>
    <p:extLst>
      <p:ext uri="{BB962C8B-B14F-4D97-AF65-F5344CB8AC3E}">
        <p14:creationId xmlns:p14="http://schemas.microsoft.com/office/powerpoint/2010/main" val="35959345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Οι ταινίες του ιταλικού νεορεαλισμού παρουσιάζουν τα πρόσωπα όπως ακριβώς είναι -και όχι δέσμια των συμβάσεων των κινηματογραφικών </a:t>
            </a:r>
            <a:r>
              <a:rPr lang="el-GR" dirty="0" smtClean="0"/>
              <a:t>ειδών</a:t>
            </a:r>
            <a:endParaRPr lang="en-US" dirty="0" smtClean="0"/>
          </a:p>
          <a:p>
            <a:endParaRPr lang="el-G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792" y="3645024"/>
            <a:ext cx="4064000" cy="3048000"/>
          </a:xfrm>
          <a:prstGeom prst="rect">
            <a:avLst/>
          </a:prstGeom>
        </p:spPr>
      </p:pic>
    </p:spTree>
    <p:extLst>
      <p:ext uri="{BB962C8B-B14F-4D97-AF65-F5344CB8AC3E}">
        <p14:creationId xmlns:p14="http://schemas.microsoft.com/office/powerpoint/2010/main" val="17505060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Οι κινηματογραφικοί χαρακτήρες δεν υπακούουν στις τυπολογίες των διαφόρων κινηματογραφικών ειδών, αλλά ζουν την αληθινή </a:t>
            </a:r>
            <a:r>
              <a:rPr lang="el-GR" dirty="0" smtClean="0"/>
              <a:t>ζωή</a:t>
            </a:r>
            <a:endParaRPr lang="en-US" dirty="0" smtClean="0"/>
          </a:p>
          <a:p>
            <a:r>
              <a:rPr lang="el-GR" dirty="0"/>
              <a:t>Η κάμερα στρέφεται στον αληθινό άνθρωπο, καταγράφει τις αγωνίες του και τις ελπίδες του, χαρτογραφούν την ανθρώπινη κατάσταση σε μια δεδομένη στιγμή του ιστορικού χρόνου</a:t>
            </a:r>
          </a:p>
        </p:txBody>
      </p:sp>
    </p:spTree>
    <p:extLst>
      <p:ext uri="{BB962C8B-B14F-4D97-AF65-F5344CB8AC3E}">
        <p14:creationId xmlns:p14="http://schemas.microsoft.com/office/powerpoint/2010/main" val="3701062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Οι εικόνες των ταινιών, είναι ηθικά ακέραιες, δεν εξαπατούν τον θεατή, δεν υπηρετούν καμία εμπορική σκοπιμότητα -εκθέτουν μόνο τον άνθρωπο και τα συναισθήματά </a:t>
            </a:r>
            <a:r>
              <a:rPr lang="el-GR" dirty="0" smtClean="0"/>
              <a:t>του</a:t>
            </a:r>
            <a:endParaRPr lang="en-US" dirty="0" smtClean="0"/>
          </a:p>
          <a:p>
            <a:r>
              <a:rPr lang="el-GR" dirty="0"/>
              <a:t>Οι σκηνοθέτες των ταινιών αυτών διέρρηξαν τα δεσμά (από το θέατρο ή την λογοτεχνία) που κρατούσαν δέσμιο το σινεμά και άνοιξαν ένα παράθυρο στην πραγματικότητα</a:t>
            </a:r>
          </a:p>
        </p:txBody>
      </p:sp>
    </p:spTree>
    <p:extLst>
      <p:ext uri="{BB962C8B-B14F-4D97-AF65-F5344CB8AC3E}">
        <p14:creationId xmlns:p14="http://schemas.microsoft.com/office/powerpoint/2010/main" val="2490840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Φυσικά όπως σε κάθε καλλιτεχνικό κίνημα έτσι και στον νεορεαλισμό ο δημιουργός (auteur) και οι έμμονες ιδέες του επιβιώνουν μέσα από την αυστηρότητα των κανόνων και του ύφους, έτσι σε κάθε ταινία μπορούμε να διακρίνουμε το προσωπικό βλέμμα, την προσωπική ταυτότητα του σκηνοθέτη</a:t>
            </a:r>
          </a:p>
        </p:txBody>
      </p:sp>
    </p:spTree>
    <p:extLst>
      <p:ext uri="{BB962C8B-B14F-4D97-AF65-F5344CB8AC3E}">
        <p14:creationId xmlns:p14="http://schemas.microsoft.com/office/powerpoint/2010/main" val="3762009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a:t>Θα συναντήσουμε λοιπόν στις ταινίες του De Sica το παιδί στο κέντρο, τον κόσμο της εργατικής τάξης και την αμεσότητα της κοινωνικής </a:t>
            </a:r>
            <a:r>
              <a:rPr lang="el-GR" dirty="0" smtClean="0"/>
              <a:t>καταγγελίας</a:t>
            </a:r>
            <a:endParaRPr lang="en-US" dirty="0" smtClean="0"/>
          </a:p>
          <a:p>
            <a:r>
              <a:rPr lang="el-GR" dirty="0"/>
              <a:t>Στον Rossellini θα αναγνωρίσουμε την αμηχανία απέναντι στην γυναικεία σεξουαλικότητα, την διαπλοκή του επικού με το τραγικό στοιχείο, την προσωπική σχέση με το Θείο, τον καθολικισμό ως κοινωνική πρακτική</a:t>
            </a:r>
          </a:p>
        </p:txBody>
      </p:sp>
    </p:spTree>
    <p:extLst>
      <p:ext uri="{BB962C8B-B14F-4D97-AF65-F5344CB8AC3E}">
        <p14:creationId xmlns:p14="http://schemas.microsoft.com/office/powerpoint/2010/main" val="3140152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Μεγάλος σκηνοθέτης αυτής της αισθητικής είναι ο Ρομπέρτο Ροσελίνι (1906-1977), με την ταινία </a:t>
            </a:r>
            <a:r>
              <a:rPr lang="el-GR" i="1" dirty="0"/>
              <a:t>Ρώμη, ανοχύρωτη πόλη (1945), </a:t>
            </a:r>
            <a:r>
              <a:rPr lang="el-GR" dirty="0"/>
              <a:t>που πραγματεύεται το θέμα του πολέμου και ανακαλύπτει την εξαιρετική δραματική ηθοποιό Άννα Μανιάνι</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6136" y="4421110"/>
            <a:ext cx="2304256" cy="2048228"/>
          </a:xfrm>
          <a:prstGeom prst="rect">
            <a:avLst/>
          </a:prstGeom>
        </p:spPr>
      </p:pic>
    </p:spTree>
    <p:extLst>
      <p:ext uri="{BB962C8B-B14F-4D97-AF65-F5344CB8AC3E}">
        <p14:creationId xmlns:p14="http://schemas.microsoft.com/office/powerpoint/2010/main" val="590739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5637"/>
            <a:ext cx="9144000" cy="6526725"/>
          </a:xfrm>
          <a:prstGeom prst="rect">
            <a:avLst/>
          </a:prstGeom>
        </p:spPr>
      </p:pic>
    </p:spTree>
    <p:extLst>
      <p:ext uri="{BB962C8B-B14F-4D97-AF65-F5344CB8AC3E}">
        <p14:creationId xmlns:p14="http://schemas.microsoft.com/office/powerpoint/2010/main" val="3348152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Χρήματα δεν υπάρχουν μετά τον πόλεμο, και η</a:t>
            </a:r>
            <a:r>
              <a:rPr lang="el-GR" dirty="0"/>
              <a:t> </a:t>
            </a:r>
            <a:r>
              <a:rPr lang="el-GR" dirty="0" smtClean="0"/>
              <a:t>κινηματογραφική βιομηχανία της Ευρώπης έχει καταρρεύσει</a:t>
            </a:r>
          </a:p>
          <a:p>
            <a:r>
              <a:rPr lang="el-GR" dirty="0" smtClean="0"/>
              <a:t>Έτσι, οι ταινίες που γυρίζονται, είναι χαμηλού κόστους, αλλά αυτό γίνεται σεβαστό από το κοινό, το οποίο αγκαλιάζει αυτές τις ταινίες, με τις ιστορίες των οποίων ταυτίζεται</a:t>
            </a:r>
          </a:p>
          <a:p>
            <a:endParaRPr lang="el-GR" dirty="0"/>
          </a:p>
        </p:txBody>
      </p:sp>
    </p:spTree>
    <p:extLst>
      <p:ext uri="{BB962C8B-B14F-4D97-AF65-F5344CB8AC3E}">
        <p14:creationId xmlns:p14="http://schemas.microsoft.com/office/powerpoint/2010/main" val="24153299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Τα γυρίσματα έγιναν στα ερείπια της βομβαρδισμένης από τους γερμανούς Ρώμης, με ληγμένο ασπρόμαυρο φιλμ και θέμα την αντίσταση μερικών κατοίκων της πόλης ενάντια στους γερμανούς</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6096" y="3845126"/>
            <a:ext cx="3257926" cy="2447847"/>
          </a:xfrm>
          <a:prstGeom prst="rect">
            <a:avLst/>
          </a:prstGeom>
        </p:spPr>
      </p:pic>
    </p:spTree>
    <p:extLst>
      <p:ext uri="{BB962C8B-B14F-4D97-AF65-F5344CB8AC3E}">
        <p14:creationId xmlns:p14="http://schemas.microsoft.com/office/powerpoint/2010/main" val="3499984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1838325"/>
            <a:ext cx="6096000" cy="3181350"/>
          </a:xfrm>
          <a:prstGeom prst="rect">
            <a:avLst/>
          </a:prstGeom>
        </p:spPr>
      </p:pic>
    </p:spTree>
    <p:extLst>
      <p:ext uri="{BB962C8B-B14F-4D97-AF65-F5344CB8AC3E}">
        <p14:creationId xmlns:p14="http://schemas.microsoft.com/office/powerpoint/2010/main" val="31574848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Οι θεατές είχαν μόλις βιώσει τις δραματικές ιστορίες που καταγράφει ο Ροσελίνι και ταυτίστηκαν με τους ήρωες και την </a:t>
            </a:r>
            <a:r>
              <a:rPr lang="el-GR" dirty="0" smtClean="0"/>
              <a:t>ιστορία</a:t>
            </a:r>
            <a:endParaRPr lang="en-US" dirty="0" smtClean="0"/>
          </a:p>
          <a:p>
            <a:r>
              <a:rPr lang="el-GR" dirty="0" smtClean="0"/>
              <a:t>Με </a:t>
            </a:r>
            <a:r>
              <a:rPr lang="el-GR" dirty="0"/>
              <a:t>αυτή την ταινία εισάγονται οι βασικές αισθητικές αρχές του ιταλικού </a:t>
            </a:r>
            <a:r>
              <a:rPr lang="el-GR" dirty="0" smtClean="0"/>
              <a:t>νεορεαλισμού</a:t>
            </a:r>
            <a:endParaRPr lang="en-US" dirty="0" smtClean="0"/>
          </a:p>
          <a:p>
            <a:r>
              <a:rPr lang="el-GR" dirty="0"/>
              <a:t>Άλλες νεορεαλιστικές ταινίες του Ροσελίνι είναι η </a:t>
            </a:r>
            <a:r>
              <a:rPr lang="el-GR" i="1" dirty="0"/>
              <a:t>Παϊζά (1946), η Γερμανία έτος μηδέν (1947), και το Amore (1948)</a:t>
            </a:r>
          </a:p>
        </p:txBody>
      </p:sp>
    </p:spTree>
    <p:extLst>
      <p:ext uri="{BB962C8B-B14F-4D97-AF65-F5344CB8AC3E}">
        <p14:creationId xmlns:p14="http://schemas.microsoft.com/office/powerpoint/2010/main" val="13252239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a:t>Σημαντικός σκηνοθέτης του νεορεαλισμού αναδεικνύεται επίσης ο Βιτόριο ντε Σίκα (1902-1974), με την ταινία </a:t>
            </a:r>
            <a:r>
              <a:rPr lang="el-GR" i="1" dirty="0"/>
              <a:t>ο Κλέφτης ποδηλάτων (Ladri Di Biciclette) (1948), </a:t>
            </a:r>
            <a:r>
              <a:rPr lang="el-GR" dirty="0"/>
              <a:t>όπου όλοι οι ηθοποιοί είναι ερασιτέχνες και η αλήθεια τους αποσπά </a:t>
            </a:r>
            <a:r>
              <a:rPr lang="el-GR" dirty="0" smtClean="0"/>
              <a:t>και </a:t>
            </a:r>
            <a:r>
              <a:rPr lang="el-GR" dirty="0"/>
              <a:t>σήμερα τη συγκίνηση των </a:t>
            </a:r>
            <a:r>
              <a:rPr lang="el-GR" dirty="0" smtClean="0"/>
              <a:t>θεατών</a:t>
            </a:r>
            <a:endParaRPr lang="en-US" dirty="0" smtClean="0"/>
          </a:p>
          <a:p>
            <a:r>
              <a:rPr lang="el-GR" dirty="0"/>
              <a:t>Μέσα από την κινηματογραφική γραφή του ντε Σίκα, ο άνθρωπος, μετά τον καταστροφικό πόλεμο, προσπαθεί να ξαναβρεί την χαμένη του αξιοπρέπεια</a:t>
            </a:r>
          </a:p>
        </p:txBody>
      </p:sp>
    </p:spTree>
    <p:extLst>
      <p:ext uri="{BB962C8B-B14F-4D97-AF65-F5344CB8AC3E}">
        <p14:creationId xmlns:p14="http://schemas.microsoft.com/office/powerpoint/2010/main" val="37615770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547" y="1639965"/>
            <a:ext cx="3812064" cy="3021061"/>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1556792"/>
            <a:ext cx="4224372" cy="3432302"/>
          </a:xfrm>
          <a:prstGeom prst="rect">
            <a:avLst/>
          </a:prstGeom>
        </p:spPr>
      </p:pic>
    </p:spTree>
    <p:extLst>
      <p:ext uri="{BB962C8B-B14F-4D97-AF65-F5344CB8AC3E}">
        <p14:creationId xmlns:p14="http://schemas.microsoft.com/office/powerpoint/2010/main" val="31342935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a:t>Ο εξαιρετικός Λουκίνο Βισκόντι (1906-1976), με την ταινία </a:t>
            </a:r>
            <a:r>
              <a:rPr lang="el-GR" i="1" dirty="0"/>
              <a:t>Η γη τρέμει (1948) </a:t>
            </a:r>
            <a:r>
              <a:rPr lang="el-GR" dirty="0"/>
              <a:t>είναι ακόμη ένας από τους τρεις πιο χαρακτηριστικούς σκηνοθέτες του ιταλικού νεορεαλισμού. Αργότερα, μεταξύ άλλων ταινιών, γυρίζει την </a:t>
            </a:r>
            <a:r>
              <a:rPr lang="el-GR" i="1" dirty="0"/>
              <a:t>Bellissima (1952) </a:t>
            </a:r>
            <a:r>
              <a:rPr lang="el-GR" dirty="0"/>
              <a:t>επίσης με την εξαιρετική Άννα Μανιάνι, το </a:t>
            </a:r>
            <a:r>
              <a:rPr lang="el-GR" i="1" dirty="0"/>
              <a:t>Senso </a:t>
            </a:r>
            <a:r>
              <a:rPr lang="el-GR" dirty="0"/>
              <a:t>(1954) και τον </a:t>
            </a:r>
            <a:r>
              <a:rPr lang="el-GR" i="1" dirty="0"/>
              <a:t>Ρόκκο και τ’ αδέρφια του (1960)</a:t>
            </a:r>
            <a:r>
              <a:rPr lang="el-GR" dirty="0"/>
              <a:t>, όπου παίζει τον πρώτο του πρωταγωνιστικό ρόλο ο Αλέν Ντελόν με συμπρωταγωνίστρια την Κατίνα Παξινού</a:t>
            </a:r>
          </a:p>
        </p:txBody>
      </p:sp>
    </p:spTree>
    <p:extLst>
      <p:ext uri="{BB962C8B-B14F-4D97-AF65-F5344CB8AC3E}">
        <p14:creationId xmlns:p14="http://schemas.microsoft.com/office/powerpoint/2010/main" val="8379191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1118273"/>
            <a:ext cx="6096000" cy="46101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2240" y="1544457"/>
            <a:ext cx="2143125" cy="3552825"/>
          </a:xfrm>
          <a:prstGeom prst="rect">
            <a:avLst/>
          </a:prstGeom>
        </p:spPr>
      </p:pic>
    </p:spTree>
    <p:extLst>
      <p:ext uri="{BB962C8B-B14F-4D97-AF65-F5344CB8AC3E}">
        <p14:creationId xmlns:p14="http://schemas.microsoft.com/office/powerpoint/2010/main" val="2751590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ΠΕΙΡΑΜΑΤΙΚΟ ΚΕΝΤΡΟ ΚΙΝΗΜΑΤΟΓΡΑΦΟΥ</a:t>
            </a:r>
            <a:endParaRPr lang="el-GR" dirty="0"/>
          </a:p>
        </p:txBody>
      </p:sp>
      <p:sp>
        <p:nvSpPr>
          <p:cNvPr id="3" name="Content Placeholder 2"/>
          <p:cNvSpPr>
            <a:spLocks noGrp="1"/>
          </p:cNvSpPr>
          <p:nvPr>
            <p:ph idx="1"/>
          </p:nvPr>
        </p:nvSpPr>
        <p:spPr/>
        <p:txBody>
          <a:bodyPr/>
          <a:lstStyle/>
          <a:p>
            <a:r>
              <a:rPr lang="el-GR" dirty="0" smtClean="0"/>
              <a:t>Η προετοιμασία γι’ αυτή την κινηματογραφική αναγέννηση γίνεται μία δεκαετία πριν, μέσα από τη σχολή Centro Sperimentale di Cinematografia (Πειραματικό Κέντρο Κινηματογράφου)</a:t>
            </a:r>
            <a:endParaRPr lang="el-GR" dirty="0"/>
          </a:p>
        </p:txBody>
      </p:sp>
    </p:spTree>
    <p:extLst>
      <p:ext uri="{BB962C8B-B14F-4D97-AF65-F5344CB8AC3E}">
        <p14:creationId xmlns:p14="http://schemas.microsoft.com/office/powerpoint/2010/main" val="701084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normAutofit/>
          </a:bodyPr>
          <a:lstStyle/>
          <a:p>
            <a:r>
              <a:rPr lang="el-GR" dirty="0" smtClean="0"/>
              <a:t>Την δεκαετία του ’30, περίοδο του φασισμού στην Ιταλία, ο Μουσολίνι χτίζει τα στούντιο της Τσινετσιτά και παράλληλα δημιουργείται το Centro Sperimentale di Cinematografia, όπου δίδαξαν οι αριστερής ιδεολογίας καθηγητές Ουμπέρτο Μπάρμπαρο (1902-1959), Λουίτζι Κιαρίνι (1900-1975), Γκουίντο Αριστάρκο (1918-1996), Γκαλβάνο Ντελλα Βόλπε (1895-1952)</a:t>
            </a:r>
            <a:endParaRPr lang="el-GR" dirty="0"/>
          </a:p>
        </p:txBody>
      </p:sp>
    </p:spTree>
    <p:extLst>
      <p:ext uri="{BB962C8B-B14F-4D97-AF65-F5344CB8AC3E}">
        <p14:creationId xmlns:p14="http://schemas.microsoft.com/office/powerpoint/2010/main" val="904758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Εκεί οι σπουδαστές, μεταξύ των οποίων και οι μετέπειτα γνωστοί σκηνοθέτες του ιταλικού νεορεαλισμού, βλέπουν σε κρυφές προβολές όλες τις σημαντικές και απαγορευμένες από το φασιστικό καθεστώς ξένες ταινίες</a:t>
            </a:r>
          </a:p>
          <a:p>
            <a:r>
              <a:rPr lang="el-GR" dirty="0" smtClean="0"/>
              <a:t>Το Centro συμβάλλει επί της ουσίας στην μετέπειτα γέννηση του ιταλικού νεορεαλισμού</a:t>
            </a:r>
            <a:endParaRPr lang="el-GR" dirty="0"/>
          </a:p>
        </p:txBody>
      </p:sp>
    </p:spTree>
    <p:extLst>
      <p:ext uri="{BB962C8B-B14F-4D97-AF65-F5344CB8AC3E}">
        <p14:creationId xmlns:p14="http://schemas.microsoft.com/office/powerpoint/2010/main" val="1202421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ΙΣΤΟΡΙΚΑ ΣΤΟΙΧΕΙΑ</a:t>
            </a:r>
            <a:endParaRPr lang="el-GR" dirty="0"/>
          </a:p>
        </p:txBody>
      </p:sp>
      <p:sp>
        <p:nvSpPr>
          <p:cNvPr id="3" name="Content Placeholder 2"/>
          <p:cNvSpPr>
            <a:spLocks noGrp="1"/>
          </p:cNvSpPr>
          <p:nvPr>
            <p:ph idx="1"/>
          </p:nvPr>
        </p:nvSpPr>
        <p:spPr/>
        <p:txBody>
          <a:bodyPr>
            <a:normAutofit/>
          </a:bodyPr>
          <a:lstStyle/>
          <a:p>
            <a:r>
              <a:rPr lang="el-GR" dirty="0" smtClean="0"/>
              <a:t>Η σχολή του νεορεαλισμού εμφανίστηκε στην μεταπολεμική Ιταλία, σε μία κρίσιμη χρονική στιγμή για τη χώρα – τη στιγμή που κατέρρεε το καθεστώς του Μουσολίνι, και μέσα στην πλήρη κοινωνική εξαθλίωση, ως αποτέλεσμα του πολέμου</a:t>
            </a:r>
            <a:endParaRPr lang="el-GR" dirty="0"/>
          </a:p>
        </p:txBody>
      </p:sp>
    </p:spTree>
    <p:extLst>
      <p:ext uri="{BB962C8B-B14F-4D97-AF65-F5344CB8AC3E}">
        <p14:creationId xmlns:p14="http://schemas.microsoft.com/office/powerpoint/2010/main" val="2916821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Όπως γράφει ο Στάθης Βαλούκος στον Α” τόμο της Ιστορίας του Κινηματογράφου, «μέσα από την ολοκληρωτική καταστροφή, επαναλήφθηκε ο αιώνιος φυσικός νόμος της εκ του μηδενός αναγέννησης»</a:t>
            </a:r>
          </a:p>
          <a:p>
            <a:endParaRPr lang="el-GR" dirty="0"/>
          </a:p>
        </p:txBody>
      </p:sp>
    </p:spTree>
    <p:extLst>
      <p:ext uri="{BB962C8B-B14F-4D97-AF65-F5344CB8AC3E}">
        <p14:creationId xmlns:p14="http://schemas.microsoft.com/office/powerpoint/2010/main" val="3336788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smtClean="0"/>
              <a:t>Στη βάση τους, οι ταινίες του ιταλικού νεορεαλισμού διαφέρουν πολύ από τις προπολεμικές ιταλικές ταινίες στην επιλογή των ηρώων, που πλέον ήταν καθημερινοί άνθρωποι που πάλευαν να επιβιώσουν, και συνεπώς έχουν έντονη κοινωνική συνείδηση</a:t>
            </a:r>
            <a:endParaRPr lang="el-GR" dirty="0"/>
          </a:p>
        </p:txBody>
      </p:sp>
    </p:spTree>
    <p:extLst>
      <p:ext uri="{BB962C8B-B14F-4D97-AF65-F5344CB8AC3E}">
        <p14:creationId xmlns:p14="http://schemas.microsoft.com/office/powerpoint/2010/main" val="3793585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1299</Words>
  <Application>Microsoft Office PowerPoint</Application>
  <PresentationFormat>On-screen Show (4:3)</PresentationFormat>
  <Paragraphs>55</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ΙΣΤΟΡΙΑ ΚΙΝΗΜΑΤΟΓΡΑΦΟΥ </vt:lpstr>
      <vt:lpstr>Ο ΠΟΛΕΜΟΣ</vt:lpstr>
      <vt:lpstr>PowerPoint Presentation</vt:lpstr>
      <vt:lpstr>ΠΕΙΡΑΜΑΤΙΚΟ ΚΕΝΤΡΟ ΚΙΝΗΜΑΤΟΓΡΑΦΟΥ</vt:lpstr>
      <vt:lpstr>PowerPoint Presentation</vt:lpstr>
      <vt:lpstr>PowerPoint Presentation</vt:lpstr>
      <vt:lpstr>ΙΣΤΟΡΙΚΑ ΣΤΟΙΧΕΙΑ</vt:lpstr>
      <vt:lpstr>PowerPoint Presentation</vt:lpstr>
      <vt:lpstr>PowerPoint Presentation</vt:lpstr>
      <vt:lpstr>ΥΦΟΣ</vt:lpstr>
      <vt:lpstr>ΑΙΣΘΗΤΙΚΑ ΣΤΟΙΧΕΙΑ</vt:lpstr>
      <vt:lpstr>PowerPoint Presentation</vt:lpstr>
      <vt:lpstr>ΦΩΤΟΓΡΑΦΙΑ</vt:lpstr>
      <vt:lpstr>PowerPoint Presentation</vt:lpstr>
      <vt:lpstr>PowerPoint Presentation</vt:lpstr>
      <vt:lpstr>ΑΝΤΙΘΕΣΗ ΜΕ ΧΟΛΥΓΟΥΝΤ</vt:lpstr>
      <vt:lpstr>ΟΡΓΑΝΙΚΑ ΣΤΟΙΧΕΙΑ ΤΟΥ ΥΦΟΥΣ</vt:lpstr>
      <vt:lpstr>ΚΟΙΝΩΝΙΚΗ ΑΝΤΙΛΗΨΗ</vt:lpstr>
      <vt:lpstr>PowerPoint Presentation</vt:lpstr>
      <vt:lpstr>ΧΑΛΑΡΟ ΠΛΑΙΣΙΟ</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ΚΙΝΗΜΑΤΟΓΡΑΦΟΥ </dc:title>
  <dc:creator>Lars</dc:creator>
  <cp:lastModifiedBy>Lars</cp:lastModifiedBy>
  <cp:revision>38</cp:revision>
  <dcterms:created xsi:type="dcterms:W3CDTF">2019-01-18T10:36:00Z</dcterms:created>
  <dcterms:modified xsi:type="dcterms:W3CDTF">2019-01-21T12:08:53Z</dcterms:modified>
</cp:coreProperties>
</file>