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65" r:id="rId6"/>
    <p:sldId id="261" r:id="rId7"/>
    <p:sldId id="266" r:id="rId8"/>
    <p:sldId id="267" r:id="rId9"/>
    <p:sldId id="268" r:id="rId10"/>
    <p:sldId id="270" r:id="rId11"/>
    <p:sldId id="262" r:id="rId12"/>
    <p:sldId id="271" r:id="rId13"/>
    <p:sldId id="272" r:id="rId14"/>
    <p:sldId id="273" r:id="rId15"/>
    <p:sldId id="274" r:id="rId16"/>
    <p:sldId id="275" r:id="rId17"/>
    <p:sldId id="263" r:id="rId18"/>
    <p:sldId id="264" r:id="rId19"/>
  </p:sldIdLst>
  <p:sldSz cx="9144000" cy="6858000" type="screen4x3"/>
  <p:notesSz cx="6888163" cy="10017125"/>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9" autoAdjust="0"/>
    <p:restoredTop sz="94660"/>
  </p:normalViewPr>
  <p:slideViewPr>
    <p:cSldViewPr>
      <p:cViewPr varScale="1">
        <p:scale>
          <a:sx n="68" d="100"/>
          <a:sy n="68"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4"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12 - Στρογγυλεμένο ορθογώνιο"/>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6 - Ορθογώνιο"/>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9 - Ορθογώνιο"/>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10 - Ορθογώνιο"/>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l-GR"/>
              <a:t>Kλικ για επεξεργασία του τίτλου</a:t>
            </a:r>
            <a:endParaRPr lang="en-US"/>
          </a:p>
        </p:txBody>
      </p:sp>
      <p:sp>
        <p:nvSpPr>
          <p:cNvPr id="11" name="27 - Θέση ημερομηνίας"/>
          <p:cNvSpPr>
            <a:spLocks noGrp="1"/>
          </p:cNvSpPr>
          <p:nvPr>
            <p:ph type="dt" sz="half" idx="10"/>
          </p:nvPr>
        </p:nvSpPr>
        <p:spPr/>
        <p:txBody>
          <a:bodyPr/>
          <a:lstStyle>
            <a:lvl1pPr>
              <a:defRPr/>
            </a:lvl1pPr>
          </a:lstStyle>
          <a:p>
            <a:pPr>
              <a:defRPr/>
            </a:pPr>
            <a:fld id="{5B8EFDB6-937F-43B9-A439-A7A7C39A99F9}" type="datetimeFigureOut">
              <a:rPr lang="el-GR"/>
              <a:pPr>
                <a:defRPr/>
              </a:pPr>
              <a:t>1/12/2020</a:t>
            </a:fld>
            <a:endParaRPr lang="el-GR"/>
          </a:p>
        </p:txBody>
      </p:sp>
      <p:sp>
        <p:nvSpPr>
          <p:cNvPr id="12" name="16 - Θέση υποσέλιδου"/>
          <p:cNvSpPr>
            <a:spLocks noGrp="1"/>
          </p:cNvSpPr>
          <p:nvPr>
            <p:ph type="ftr" sz="quarter" idx="11"/>
          </p:nvPr>
        </p:nvSpPr>
        <p:spPr/>
        <p:txBody>
          <a:bodyPr/>
          <a:lstStyle>
            <a:lvl1pPr>
              <a:defRPr/>
            </a:lvl1pPr>
          </a:lstStyle>
          <a:p>
            <a:pPr>
              <a:defRPr/>
            </a:pPr>
            <a:endParaRPr lang="el-GR"/>
          </a:p>
        </p:txBody>
      </p:sp>
      <p:sp>
        <p:nvSpPr>
          <p:cNvPr id="13" name="28 - Θέση αριθμού διαφάνειας"/>
          <p:cNvSpPr>
            <a:spLocks noGrp="1"/>
          </p:cNvSpPr>
          <p:nvPr>
            <p:ph type="sldNum" sz="quarter" idx="12"/>
          </p:nvPr>
        </p:nvSpPr>
        <p:spPr/>
        <p:txBody>
          <a:bodyPr/>
          <a:lstStyle>
            <a:lvl1pPr>
              <a:defRPr sz="1400" smtClean="0">
                <a:solidFill>
                  <a:srgbClr val="FFFFFF"/>
                </a:solidFill>
              </a:defRPr>
            </a:lvl1pPr>
          </a:lstStyle>
          <a:p>
            <a:pPr>
              <a:defRPr/>
            </a:pPr>
            <a:fld id="{E7ABE650-77E1-4115-B7F8-E1570B9C256B}"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E0DC1839-A955-4FB3-81CA-568648A2BA35}" type="datetimeFigureOut">
              <a:rPr lang="el-GR"/>
              <a:pPr>
                <a:defRPr/>
              </a:pPr>
              <a:t>1/12/2020</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3877E6AC-EC91-4061-8349-21A5C6C60E4D}"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646A9EFF-25AF-4C58-9600-88D0D087F00C}" type="datetimeFigureOut">
              <a:rPr lang="el-GR"/>
              <a:pPr>
                <a:defRPr/>
              </a:pPr>
              <a:t>1/12/2020</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5E0A4BC9-3FF5-4472-8317-F745DEA7973D}"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8" name="7 - Θέση περιεχομένου"/>
          <p:cNvSpPr>
            <a:spLocks noGrp="1"/>
          </p:cNvSpPr>
          <p:nvPr>
            <p:ph sz="quarter" idx="1"/>
          </p:nvPr>
        </p:nvSpPr>
        <p:spPr>
          <a:xfrm>
            <a:off x="914400" y="1447800"/>
            <a:ext cx="777240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58640549-A521-4284-AE79-BBAC880ED2C7}" type="datetimeFigureOut">
              <a:rPr lang="el-GR"/>
              <a:pPr>
                <a:defRPr/>
              </a:pPr>
              <a:t>1/12/2020</a:t>
            </a:fld>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1CD95D3D-1DAE-47C1-B8DD-A91D6B138E27}"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4"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6 - Ορθογώνιο"/>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7 - Ορθογώνιο"/>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8 - Ορθογώνιο"/>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722313" y="952500"/>
            <a:ext cx="7772400" cy="1362075"/>
          </a:xfrm>
        </p:spPr>
        <p:txBody>
          <a:bodyPr/>
          <a:lstStyle>
            <a:lvl1pPr algn="l">
              <a:buNone/>
              <a:defRPr sz="4000" b="0" cap="none"/>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9" name="3 - Θέση ημερομηνίας"/>
          <p:cNvSpPr>
            <a:spLocks noGrp="1"/>
          </p:cNvSpPr>
          <p:nvPr>
            <p:ph type="dt" sz="half" idx="10"/>
          </p:nvPr>
        </p:nvSpPr>
        <p:spPr/>
        <p:txBody>
          <a:bodyPr/>
          <a:lstStyle>
            <a:lvl1pPr>
              <a:defRPr/>
            </a:lvl1pPr>
          </a:lstStyle>
          <a:p>
            <a:pPr>
              <a:defRPr/>
            </a:pPr>
            <a:fld id="{DF472936-5271-4BBC-8E29-48ACCF0D2DB3}" type="datetimeFigureOut">
              <a:rPr lang="el-GR"/>
              <a:pPr>
                <a:defRPr/>
              </a:pPr>
              <a:t>1/12/2020</a:t>
            </a:fld>
            <a:endParaRPr lang="el-GR"/>
          </a:p>
        </p:txBody>
      </p:sp>
      <p:sp>
        <p:nvSpPr>
          <p:cNvPr id="10" name="4 - Θέση υποσέλιδου"/>
          <p:cNvSpPr>
            <a:spLocks noGrp="1"/>
          </p:cNvSpPr>
          <p:nvPr>
            <p:ph type="ftr" sz="quarter" idx="11"/>
          </p:nvPr>
        </p:nvSpPr>
        <p:spPr>
          <a:xfrm>
            <a:off x="800100" y="6172200"/>
            <a:ext cx="4000500" cy="457200"/>
          </a:xfrm>
        </p:spPr>
        <p:txBody>
          <a:bodyPr/>
          <a:lstStyle>
            <a:lvl1pPr>
              <a:defRPr/>
            </a:lvl1pPr>
          </a:lstStyle>
          <a:p>
            <a:pPr>
              <a:defRPr/>
            </a:pPr>
            <a:endParaRPr lang="el-GR"/>
          </a:p>
        </p:txBody>
      </p:sp>
      <p:sp>
        <p:nvSpPr>
          <p:cNvPr id="11" name="5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20D407EC-1158-4ED2-A1AD-CBCAAED59159}"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9" name="8 - Θέση περιεχομένου"/>
          <p:cNvSpPr>
            <a:spLocks noGrp="1"/>
          </p:cNvSpPr>
          <p:nvPr>
            <p:ph sz="quarter" idx="1"/>
          </p:nvPr>
        </p:nvSpPr>
        <p:spPr>
          <a:xfrm>
            <a:off x="914400" y="1447800"/>
            <a:ext cx="374904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1" name="10 - Θέση περιεχομένου"/>
          <p:cNvSpPr>
            <a:spLocks noGrp="1"/>
          </p:cNvSpPr>
          <p:nvPr>
            <p:ph sz="quarter" idx="2"/>
          </p:nvPr>
        </p:nvSpPr>
        <p:spPr>
          <a:xfrm>
            <a:off x="4933950" y="1447800"/>
            <a:ext cx="3749040"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B3F95044-99C1-4345-BA2E-B9189B5942E0}" type="datetimeFigureOut">
              <a:rPr lang="el-GR"/>
              <a:pPr>
                <a:defRPr/>
              </a:pPr>
              <a:t>1/12/2020</a:t>
            </a:fld>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4E3A2E91-5C8F-4862-8430-2F0AF5FC006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a:t>Kλικ για επεξεργασία των στυλ του υποδείγματος</a:t>
            </a:r>
          </a:p>
        </p:txBody>
      </p:sp>
      <p:sp>
        <p:nvSpPr>
          <p:cNvPr id="11" name="10 - Θέση περιεχομένου"/>
          <p:cNvSpPr>
            <a:spLocks noGrp="1"/>
          </p:cNvSpPr>
          <p:nvPr>
            <p:ph sz="half" idx="2"/>
          </p:nvPr>
        </p:nvSpPr>
        <p:spPr>
          <a:xfrm>
            <a:off x="914400" y="2247900"/>
            <a:ext cx="3733800" cy="3886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3" name="12 - Θέση περιεχομένου"/>
          <p:cNvSpPr>
            <a:spLocks noGrp="1"/>
          </p:cNvSpPr>
          <p:nvPr>
            <p:ph sz="half" idx="4"/>
          </p:nvPr>
        </p:nvSpPr>
        <p:spPr>
          <a:xfrm>
            <a:off x="4953000" y="2247900"/>
            <a:ext cx="3733800" cy="3886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13 - Θέση ημερομηνίας"/>
          <p:cNvSpPr>
            <a:spLocks noGrp="1"/>
          </p:cNvSpPr>
          <p:nvPr>
            <p:ph type="dt" sz="half" idx="10"/>
          </p:nvPr>
        </p:nvSpPr>
        <p:spPr/>
        <p:txBody>
          <a:bodyPr/>
          <a:lstStyle>
            <a:lvl1pPr>
              <a:defRPr/>
            </a:lvl1pPr>
          </a:lstStyle>
          <a:p>
            <a:pPr>
              <a:defRPr/>
            </a:pPr>
            <a:fld id="{D68BB327-760D-4EA4-A2C1-120D68000EF9}" type="datetimeFigureOut">
              <a:rPr lang="el-GR"/>
              <a:pPr>
                <a:defRPr/>
              </a:pPr>
              <a:t>1/12/2020</a:t>
            </a:fld>
            <a:endParaRPr lang="el-GR"/>
          </a:p>
        </p:txBody>
      </p:sp>
      <p:sp>
        <p:nvSpPr>
          <p:cNvPr id="8" name="2 - Θέση υποσέλιδου"/>
          <p:cNvSpPr>
            <a:spLocks noGrp="1"/>
          </p:cNvSpPr>
          <p:nvPr>
            <p:ph type="ftr" sz="quarter" idx="11"/>
          </p:nvPr>
        </p:nvSpPr>
        <p:spPr/>
        <p:txBody>
          <a:bodyPr/>
          <a:lstStyle>
            <a:lvl1pPr>
              <a:defRPr/>
            </a:lvl1pPr>
          </a:lstStyle>
          <a:p>
            <a:pPr>
              <a:defRPr/>
            </a:pPr>
            <a:endParaRPr lang="el-GR"/>
          </a:p>
        </p:txBody>
      </p:sp>
      <p:sp>
        <p:nvSpPr>
          <p:cNvPr id="9" name="22 - Θέση αριθμού διαφάνειας"/>
          <p:cNvSpPr>
            <a:spLocks noGrp="1"/>
          </p:cNvSpPr>
          <p:nvPr>
            <p:ph type="sldNum" sz="quarter" idx="12"/>
          </p:nvPr>
        </p:nvSpPr>
        <p:spPr/>
        <p:txBody>
          <a:bodyPr/>
          <a:lstStyle>
            <a:lvl1pPr>
              <a:defRPr/>
            </a:lvl1pPr>
          </a:lstStyle>
          <a:p>
            <a:pPr>
              <a:defRPr/>
            </a:pPr>
            <a:fld id="{D60D52A5-6C3C-4714-B792-61CCCF8C2127}"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fld id="{240388BE-23D0-4441-8391-65BCD1A2773F}" type="datetimeFigureOut">
              <a:rPr lang="el-GR"/>
              <a:pPr>
                <a:defRPr/>
              </a:pPr>
              <a:t>1/12/2020</a:t>
            </a:fld>
            <a:endParaRPr lang="el-GR"/>
          </a:p>
        </p:txBody>
      </p:sp>
      <p:sp>
        <p:nvSpPr>
          <p:cNvPr id="4" name="2 - Θέση υποσέλιδου"/>
          <p:cNvSpPr>
            <a:spLocks noGrp="1"/>
          </p:cNvSpPr>
          <p:nvPr>
            <p:ph type="ftr" sz="quarter" idx="11"/>
          </p:nvPr>
        </p:nvSpPr>
        <p:spPr/>
        <p:txBody>
          <a:bodyPr/>
          <a:lstStyle>
            <a:lvl1pPr>
              <a:defRPr/>
            </a:lvl1pPr>
          </a:lstStyle>
          <a:p>
            <a:pPr>
              <a:defRPr/>
            </a:pPr>
            <a:endParaRPr lang="el-GR"/>
          </a:p>
        </p:txBody>
      </p:sp>
      <p:sp>
        <p:nvSpPr>
          <p:cNvPr id="5" name="22 - Θέση αριθμού διαφάνειας"/>
          <p:cNvSpPr>
            <a:spLocks noGrp="1"/>
          </p:cNvSpPr>
          <p:nvPr>
            <p:ph type="sldNum" sz="quarter" idx="12"/>
          </p:nvPr>
        </p:nvSpPr>
        <p:spPr/>
        <p:txBody>
          <a:bodyPr/>
          <a:lstStyle>
            <a:lvl1pPr>
              <a:defRPr/>
            </a:lvl1pPr>
          </a:lstStyle>
          <a:p>
            <a:pPr>
              <a:defRPr/>
            </a:pPr>
            <a:fld id="{C8CB0E7E-7ACE-4A09-AE32-9C995AFE1E9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fld id="{AD556837-7B83-47E0-8969-64E873942BA0}" type="datetimeFigureOut">
              <a:rPr lang="el-GR"/>
              <a:pPr>
                <a:defRPr/>
              </a:pPr>
              <a:t>1/12/2020</a:t>
            </a:fld>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A542559B-0C60-4C61-9628-9C97AA4DC5F8}"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8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914400" y="273050"/>
            <a:ext cx="7772400" cy="1143000"/>
          </a:xfrm>
        </p:spPr>
        <p:txBody>
          <a:bodyPr/>
          <a:lstStyle>
            <a:lvl1pPr algn="l">
              <a:buNone/>
              <a:defRPr sz="4000" b="0"/>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11" name="10 - Θέση περιεχομένου"/>
          <p:cNvSpPr>
            <a:spLocks noGrp="1"/>
          </p:cNvSpPr>
          <p:nvPr>
            <p:ph sz="quarter" idx="1"/>
          </p:nvPr>
        </p:nvSpPr>
        <p:spPr>
          <a:xfrm>
            <a:off x="2971800" y="1600200"/>
            <a:ext cx="5715000" cy="4495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4 - Θέση ημερομηνίας"/>
          <p:cNvSpPr>
            <a:spLocks noGrp="1"/>
          </p:cNvSpPr>
          <p:nvPr>
            <p:ph type="dt" sz="half" idx="10"/>
          </p:nvPr>
        </p:nvSpPr>
        <p:spPr/>
        <p:txBody>
          <a:bodyPr/>
          <a:lstStyle>
            <a:lvl1pPr>
              <a:defRPr/>
            </a:lvl1pPr>
          </a:lstStyle>
          <a:p>
            <a:pPr>
              <a:defRPr/>
            </a:pPr>
            <a:fld id="{DDFDAE9D-6751-4D74-B0A4-29E63D83F796}" type="datetimeFigureOut">
              <a:rPr lang="el-GR"/>
              <a:pPr>
                <a:defRPr/>
              </a:pPr>
              <a:t>1/12/2020</a:t>
            </a:fld>
            <a:endParaRPr lang="el-GR"/>
          </a:p>
        </p:txBody>
      </p:sp>
      <p:sp>
        <p:nvSpPr>
          <p:cNvPr id="8" name="5 - Θέση υποσέλιδου"/>
          <p:cNvSpPr>
            <a:spLocks noGrp="1"/>
          </p:cNvSpPr>
          <p:nvPr>
            <p:ph type="ftr" sz="quarter" idx="11"/>
          </p:nvPr>
        </p:nvSpPr>
        <p:spPr/>
        <p:txBody>
          <a:bodyPr/>
          <a:lstStyle>
            <a:lvl1pPr>
              <a:defRPr/>
            </a:lvl1pPr>
          </a:lstStyle>
          <a:p>
            <a:pPr>
              <a:defRPr/>
            </a:pPr>
            <a:endParaRPr lang="el-GR"/>
          </a:p>
        </p:txBody>
      </p:sp>
      <p:sp>
        <p:nvSpPr>
          <p:cNvPr id="9" name="6 - Θέση αριθμού διαφάνειας"/>
          <p:cNvSpPr>
            <a:spLocks noGrp="1"/>
          </p:cNvSpPr>
          <p:nvPr>
            <p:ph type="sldNum" sz="quarter" idx="12"/>
          </p:nvPr>
        </p:nvSpPr>
        <p:spPr/>
        <p:txBody>
          <a:bodyPr/>
          <a:lstStyle>
            <a:lvl1pPr>
              <a:defRPr/>
            </a:lvl1pPr>
          </a:lstStyle>
          <a:p>
            <a:pPr>
              <a:defRPr/>
            </a:pPr>
            <a:fld id="{0E9BE22A-9BF1-4CF9-9AD7-9AC8899C859B}"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10 - Ορθογώνιο"/>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11 - Ορθογώνιο"/>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12 - Ορθογώνιο"/>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lang="el-GR"/>
              <a:t>Kλικ για επεξεργασία του τίτλου</a:t>
            </a:r>
            <a:endParaRPr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l-GR"/>
              <a:t>Kλικ για επεξεργασία των στυλ του υποδείγματος</a:t>
            </a:r>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l-GR" noProof="0"/>
              <a:t>Κάντε κλικ στο εικονίδιο για να προσθέσετε μια εικόνα</a:t>
            </a:r>
            <a:endParaRPr lang="en-US" noProof="0" dirty="0"/>
          </a:p>
        </p:txBody>
      </p:sp>
      <p:sp>
        <p:nvSpPr>
          <p:cNvPr id="8" name="4 - Θέση ημερομηνίας"/>
          <p:cNvSpPr>
            <a:spLocks noGrp="1"/>
          </p:cNvSpPr>
          <p:nvPr>
            <p:ph type="dt" sz="half" idx="10"/>
          </p:nvPr>
        </p:nvSpPr>
        <p:spPr/>
        <p:txBody>
          <a:bodyPr/>
          <a:lstStyle>
            <a:lvl1pPr>
              <a:defRPr/>
            </a:lvl1pPr>
          </a:lstStyle>
          <a:p>
            <a:pPr>
              <a:defRPr/>
            </a:pPr>
            <a:fld id="{6635E206-1F30-40F7-A6B5-99F1669666CD}" type="datetimeFigureOut">
              <a:rPr lang="el-GR"/>
              <a:pPr>
                <a:defRPr/>
              </a:pPr>
              <a:t>1/12/2020</a:t>
            </a:fld>
            <a:endParaRPr lang="el-GR"/>
          </a:p>
        </p:txBody>
      </p:sp>
      <p:sp>
        <p:nvSpPr>
          <p:cNvPr id="9" name="5 - Θέση υποσέλιδου"/>
          <p:cNvSpPr>
            <a:spLocks noGrp="1"/>
          </p:cNvSpPr>
          <p:nvPr>
            <p:ph type="ftr" sz="quarter" idx="11"/>
          </p:nvPr>
        </p:nvSpPr>
        <p:spPr>
          <a:xfrm>
            <a:off x="914400" y="6172200"/>
            <a:ext cx="3886200" cy="457200"/>
          </a:xfrm>
        </p:spPr>
        <p:txBody>
          <a:bodyPr/>
          <a:lstStyle>
            <a:lvl1pPr>
              <a:defRPr/>
            </a:lvl1pPr>
          </a:lstStyle>
          <a:p>
            <a:pPr>
              <a:defRPr/>
            </a:pPr>
            <a:endParaRPr lang="el-GR"/>
          </a:p>
        </p:txBody>
      </p:sp>
      <p:sp>
        <p:nvSpPr>
          <p:cNvPr id="10" name="6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04C63C3B-5442-421D-A330-09AE85FB06A7}"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7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21 - Θέση τίτλου"/>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l-GR"/>
              <a:t>Kλικ για επεξεργασία του τίτλου</a:t>
            </a:r>
            <a:endParaRPr lang="en-US"/>
          </a:p>
        </p:txBody>
      </p:sp>
      <p:sp>
        <p:nvSpPr>
          <p:cNvPr id="1029" name="12 - Θέση κειμένου"/>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cs typeface="+mn-cs"/>
              </a:defRPr>
            </a:lvl1pPr>
          </a:lstStyle>
          <a:p>
            <a:pPr>
              <a:defRPr/>
            </a:pPr>
            <a:fld id="{7C0976C0-4748-481E-820B-67C0D8D1EB20}" type="datetimeFigureOut">
              <a:rPr lang="el-GR"/>
              <a:pPr>
                <a:defRPr/>
              </a:pPr>
              <a:t>1/12/2020</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el-GR"/>
          </a:p>
        </p:txBody>
      </p:sp>
      <p:sp>
        <p:nvSpPr>
          <p:cNvPr id="23" name="22 - Θέση αριθμού διαφάνειας"/>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1DF653A7-E657-4F08-AA35-8D6D40997BDF}"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20" r:id="rId1"/>
    <p:sldLayoutId id="2147483719" r:id="rId2"/>
    <p:sldLayoutId id="2147483721" r:id="rId3"/>
    <p:sldLayoutId id="2147483718" r:id="rId4"/>
    <p:sldLayoutId id="2147483717" r:id="rId5"/>
    <p:sldLayoutId id="2147483716" r:id="rId6"/>
    <p:sldLayoutId id="2147483715" r:id="rId7"/>
    <p:sldLayoutId id="2147483722" r:id="rId8"/>
    <p:sldLayoutId id="2147483723" r:id="rId9"/>
    <p:sldLayoutId id="2147483714" r:id="rId10"/>
    <p:sldLayoutId id="2147483713"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Calibri" pitchFamily="34" charset="0"/>
        </a:defRPr>
      </a:lvl2pPr>
      <a:lvl3pPr algn="l" rtl="0" fontAlgn="base">
        <a:spcBef>
          <a:spcPct val="0"/>
        </a:spcBef>
        <a:spcAft>
          <a:spcPct val="0"/>
        </a:spcAft>
        <a:defRPr sz="4000">
          <a:solidFill>
            <a:schemeClr val="tx2"/>
          </a:solidFill>
          <a:latin typeface="Calibri" pitchFamily="34" charset="0"/>
        </a:defRPr>
      </a:lvl3pPr>
      <a:lvl4pPr algn="l" rtl="0" fontAlgn="base">
        <a:spcBef>
          <a:spcPct val="0"/>
        </a:spcBef>
        <a:spcAft>
          <a:spcPct val="0"/>
        </a:spcAft>
        <a:defRPr sz="4000">
          <a:solidFill>
            <a:schemeClr val="tx2"/>
          </a:solidFill>
          <a:latin typeface="Calibri" pitchFamily="34" charset="0"/>
        </a:defRPr>
      </a:lvl4pPr>
      <a:lvl5pPr algn="l" rtl="0" fontAlgn="base">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2 - Υπότιτλος"/>
          <p:cNvSpPr>
            <a:spLocks noGrp="1"/>
          </p:cNvSpPr>
          <p:nvPr>
            <p:ph type="subTitle" idx="1"/>
          </p:nvPr>
        </p:nvSpPr>
        <p:spPr/>
        <p:txBody>
          <a:bodyPr anchor="ctr"/>
          <a:lstStyle/>
          <a:p>
            <a:r>
              <a:rPr lang="el-GR" sz="1400" b="1"/>
              <a:t>Το 240 π.Χ. θεωρείται η γενέθλιος χρονολογία της.  Εκείνη τη χρονιά ένας αιχμάλωτος πολέμου από τον Τάραντα, ο Λίβιος Ανδρόνικος, οργανώνει στη Ρώμη παραστάσεις θεάτρου με ελληνικά έργα διασκευασμένα στα λατινικά. Επίσης, μεταφράζει την «Οδύσσεια» του Ομήρου. Ο πατέρας της ελληνικής λογοτεχνίας, ο ¨Ομηρος, και ένα κορυφαίο ελληνικό γραμματειακό είδος, το δράμα, βρίσκονται στις ρίζες της ρωμαϊκής γραμματείας.</a:t>
            </a:r>
          </a:p>
        </p:txBody>
      </p:sp>
      <p:sp>
        <p:nvSpPr>
          <p:cNvPr id="13314" name="1 - Τίτλος"/>
          <p:cNvSpPr>
            <a:spLocks noGrp="1"/>
          </p:cNvSpPr>
          <p:nvPr>
            <p:ph type="ctrTitle"/>
          </p:nvPr>
        </p:nvSpPr>
        <p:spPr>
          <a:xfrm>
            <a:off x="457200" y="1506538"/>
            <a:ext cx="8229600" cy="1470025"/>
          </a:xfrm>
        </p:spPr>
        <p:txBody>
          <a:bodyPr/>
          <a:lstStyle/>
          <a:p>
            <a:r>
              <a:rPr lang="el-GR"/>
              <a:t>Η γένεση της ρωμαϊκής λογοτεχνίας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 Τίτλος"/>
          <p:cNvSpPr>
            <a:spLocks noGrp="1"/>
          </p:cNvSpPr>
          <p:nvPr>
            <p:ph type="title"/>
          </p:nvPr>
        </p:nvSpPr>
        <p:spPr/>
        <p:txBody>
          <a:bodyPr/>
          <a:lstStyle/>
          <a:p>
            <a:r>
              <a:rPr lang="el-GR"/>
              <a:t>Ποίηση</a:t>
            </a:r>
          </a:p>
        </p:txBody>
      </p:sp>
      <p:sp>
        <p:nvSpPr>
          <p:cNvPr id="3" name="2 - Θέση περιεχομένου"/>
          <p:cNvSpPr>
            <a:spLocks noGrp="1"/>
          </p:cNvSpPr>
          <p:nvPr>
            <p:ph sz="quarter" idx="1"/>
          </p:nvPr>
        </p:nvSpPr>
        <p:spPr/>
        <p:txBody>
          <a:bodyPr>
            <a:normAutofit fontScale="77500" lnSpcReduction="20000"/>
          </a:bodyPr>
          <a:lstStyle/>
          <a:p>
            <a:pPr marL="274320" indent="-274320" fontAlgn="auto">
              <a:spcBef>
                <a:spcPts val="580"/>
              </a:spcBef>
              <a:spcAft>
                <a:spcPts val="0"/>
              </a:spcAft>
              <a:buFont typeface="Wingdings 2"/>
              <a:buNone/>
              <a:defRPr/>
            </a:pPr>
            <a:endParaRPr lang="el-GR" dirty="0"/>
          </a:p>
          <a:p>
            <a:pPr marL="274320" indent="-274320" fontAlgn="auto">
              <a:spcBef>
                <a:spcPts val="580"/>
              </a:spcBef>
              <a:spcAft>
                <a:spcPts val="0"/>
              </a:spcAft>
              <a:buFont typeface="Wingdings 2"/>
              <a:buChar char=""/>
              <a:defRPr/>
            </a:pPr>
            <a:r>
              <a:rPr lang="el-GR" dirty="0"/>
              <a:t>Ποιητική συγκομιδή ποσοτικά λίγη, ποιοτικά όμως τεράστια.</a:t>
            </a:r>
          </a:p>
          <a:p>
            <a:pPr marL="274320" indent="-274320" fontAlgn="auto">
              <a:spcBef>
                <a:spcPts val="580"/>
              </a:spcBef>
              <a:spcAft>
                <a:spcPts val="0"/>
              </a:spcAft>
              <a:buFont typeface="Wingdings 2"/>
              <a:buNone/>
              <a:defRPr/>
            </a:pPr>
            <a:r>
              <a:rPr lang="el-GR" dirty="0"/>
              <a:t>1. </a:t>
            </a:r>
            <a:r>
              <a:rPr lang="el-GR" u="sng" dirty="0"/>
              <a:t>Βαλέριος </a:t>
            </a:r>
            <a:r>
              <a:rPr lang="el-GR" u="sng" dirty="0" err="1"/>
              <a:t>Κάτουλλος</a:t>
            </a:r>
            <a:r>
              <a:rPr lang="el-GR" u="sng" dirty="0"/>
              <a:t> </a:t>
            </a:r>
            <a:r>
              <a:rPr lang="el-GR" dirty="0"/>
              <a:t>(84- 54 </a:t>
            </a:r>
            <a:r>
              <a:rPr lang="el-GR" dirty="0" err="1"/>
              <a:t>π.Χ.</a:t>
            </a:r>
            <a:r>
              <a:rPr lang="el-GR" dirty="0"/>
              <a:t>)</a:t>
            </a:r>
          </a:p>
          <a:p>
            <a:pPr marL="274320" indent="-274320" fontAlgn="auto">
              <a:spcBef>
                <a:spcPts val="580"/>
              </a:spcBef>
              <a:spcAft>
                <a:spcPts val="0"/>
              </a:spcAft>
              <a:buFont typeface="Wingdings 2"/>
              <a:buChar char=""/>
              <a:defRPr/>
            </a:pPr>
            <a:r>
              <a:rPr lang="el-GR" dirty="0"/>
              <a:t>-Λυρική και επιγραμματική ποίηση (116 ποιήματα) </a:t>
            </a:r>
            <a:r>
              <a:rPr lang="en-US" dirty="0"/>
              <a:t>  </a:t>
            </a:r>
            <a:r>
              <a:rPr lang="el-GR" dirty="0"/>
              <a:t>Πρώτη κορυφαία ρωμαϊκή εκπροσώπηση</a:t>
            </a:r>
          </a:p>
          <a:p>
            <a:pPr marL="274320" indent="-274320" fontAlgn="auto">
              <a:spcBef>
                <a:spcPts val="580"/>
              </a:spcBef>
              <a:spcAft>
                <a:spcPts val="0"/>
              </a:spcAft>
              <a:buFont typeface="Wingdings 2"/>
              <a:buChar char=""/>
              <a:defRPr/>
            </a:pPr>
            <a:r>
              <a:rPr lang="el-GR" dirty="0"/>
              <a:t>-Πηγή έμπνευσης η Λεσβία= σύμβολο ερωτικής ποιητικής έμπνευσης</a:t>
            </a:r>
          </a:p>
          <a:p>
            <a:pPr marL="274320" indent="-274320" fontAlgn="auto">
              <a:spcBef>
                <a:spcPts val="580"/>
              </a:spcBef>
              <a:spcAft>
                <a:spcPts val="0"/>
              </a:spcAft>
              <a:buFont typeface="Wingdings 2"/>
              <a:buChar char=""/>
              <a:defRPr/>
            </a:pPr>
            <a:r>
              <a:rPr lang="el-GR" dirty="0"/>
              <a:t>-Απαισιόδοξη ερωτική ποίηση</a:t>
            </a:r>
          </a:p>
          <a:p>
            <a:pPr marL="274320" indent="-274320" fontAlgn="auto">
              <a:spcBef>
                <a:spcPts val="580"/>
              </a:spcBef>
              <a:spcAft>
                <a:spcPts val="0"/>
              </a:spcAft>
              <a:buFont typeface="Wingdings 2"/>
              <a:buNone/>
              <a:defRPr/>
            </a:pPr>
            <a:r>
              <a:rPr lang="el-GR" dirty="0"/>
              <a:t>2. </a:t>
            </a:r>
            <a:r>
              <a:rPr lang="el-GR" u="sng" dirty="0" err="1"/>
              <a:t>Λουκρήτιος</a:t>
            </a:r>
            <a:r>
              <a:rPr lang="el-GR" dirty="0"/>
              <a:t> (επικούρειος επαναστάτης, υλιστής)</a:t>
            </a:r>
          </a:p>
          <a:p>
            <a:pPr marL="274320" indent="-274320" fontAlgn="auto">
              <a:spcBef>
                <a:spcPts val="580"/>
              </a:spcBef>
              <a:spcAft>
                <a:spcPts val="0"/>
              </a:spcAft>
              <a:buFont typeface="Wingdings 2"/>
              <a:buChar char=""/>
              <a:defRPr/>
            </a:pPr>
            <a:r>
              <a:rPr lang="el-GR" dirty="0"/>
              <a:t>- Σκοτεινό Φιλοσοφικό έπος: «Για τη φύση των πραγμάτων» (</a:t>
            </a:r>
            <a:r>
              <a:rPr lang="el-GR" dirty="0" err="1"/>
              <a:t>De</a:t>
            </a:r>
            <a:r>
              <a:rPr lang="el-GR" dirty="0"/>
              <a:t> </a:t>
            </a:r>
            <a:r>
              <a:rPr lang="el-GR" dirty="0" err="1"/>
              <a:t>rerum</a:t>
            </a:r>
            <a:r>
              <a:rPr lang="el-GR" dirty="0"/>
              <a:t> </a:t>
            </a:r>
            <a:r>
              <a:rPr lang="el-GR" dirty="0" err="1"/>
              <a:t>natura</a:t>
            </a:r>
            <a:r>
              <a:rPr lang="el-GR" dirty="0"/>
              <a:t>).</a:t>
            </a:r>
          </a:p>
          <a:p>
            <a:pPr marL="274320" indent="-274320" fontAlgn="auto">
              <a:spcBef>
                <a:spcPts val="580"/>
              </a:spcBef>
              <a:spcAft>
                <a:spcPts val="0"/>
              </a:spcAft>
              <a:buFont typeface="Wingdings 2"/>
              <a:buChar char=""/>
              <a:defRPr/>
            </a:pPr>
            <a:r>
              <a:rPr lang="el-GR" dirty="0"/>
              <a:t>-Νεωτερικές αρετές (-συντομίας), κοσμολογικό περιεχόμενο, κήρυγμα εναντίον της δεισιδαιμονίας..., ύμνος στον έρωτα</a:t>
            </a:r>
          </a:p>
          <a:p>
            <a:pPr marL="274320" indent="-274320" fontAlgn="auto">
              <a:spcBef>
                <a:spcPts val="580"/>
              </a:spcBef>
              <a:spcAft>
                <a:spcPts val="0"/>
              </a:spcAft>
              <a:buFont typeface="Wingdings 2"/>
              <a:buNone/>
              <a:defRPr/>
            </a:pPr>
            <a:r>
              <a:rPr lang="el-GR" dirty="0"/>
              <a:t>3. </a:t>
            </a:r>
            <a:r>
              <a:rPr lang="el-GR" u="sng" dirty="0" err="1"/>
              <a:t>Βάρρων</a:t>
            </a:r>
            <a:r>
              <a:rPr lang="el-GR" dirty="0"/>
              <a:t> : </a:t>
            </a:r>
            <a:r>
              <a:rPr lang="el-GR" dirty="0" err="1"/>
              <a:t>Μενίππειες</a:t>
            </a:r>
            <a:r>
              <a:rPr lang="el-GR" dirty="0"/>
              <a:t> σάτιρες (</a:t>
            </a:r>
            <a:r>
              <a:rPr lang="el-GR" dirty="0" err="1"/>
              <a:t>Saturae</a:t>
            </a:r>
            <a:r>
              <a:rPr lang="el-GR" dirty="0"/>
              <a:t> </a:t>
            </a:r>
            <a:r>
              <a:rPr lang="el-GR" dirty="0" err="1"/>
              <a:t>Menippeae</a:t>
            </a:r>
            <a:r>
              <a:rPr lang="el-GR" dirty="0"/>
              <a:t>), συνδυασμός ποιητικού-πεζού λόγου</a:t>
            </a:r>
          </a:p>
        </p:txBody>
      </p:sp>
      <p:cxnSp>
        <p:nvCxnSpPr>
          <p:cNvPr id="5" name="4 - Ευθύγραμμο βέλος σύνδεσης"/>
          <p:cNvCxnSpPr/>
          <p:nvPr/>
        </p:nvCxnSpPr>
        <p:spPr>
          <a:xfrm>
            <a:off x="6858000" y="2571750"/>
            <a:ext cx="1428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1 - Τίτλος"/>
          <p:cNvSpPr>
            <a:spLocks noGrp="1"/>
          </p:cNvSpPr>
          <p:nvPr>
            <p:ph type="title"/>
          </p:nvPr>
        </p:nvSpPr>
        <p:spPr/>
        <p:txBody>
          <a:bodyPr/>
          <a:lstStyle/>
          <a:p>
            <a:r>
              <a:rPr lang="el-GR" b="1" u="sng">
                <a:latin typeface="Palatino Linotype" pitchFamily="18" charset="0"/>
              </a:rPr>
              <a:t>β. Αυγούστειοι χρόνοι:</a:t>
            </a:r>
            <a:endParaRPr lang="en-US"/>
          </a:p>
        </p:txBody>
      </p:sp>
      <p:sp>
        <p:nvSpPr>
          <p:cNvPr id="3" name="2 - Θέση περιεχομένου"/>
          <p:cNvSpPr>
            <a:spLocks noGrp="1"/>
          </p:cNvSpPr>
          <p:nvPr>
            <p:ph sz="quarter" idx="1"/>
          </p:nvPr>
        </p:nvSpPr>
        <p:spPr/>
        <p:txBody>
          <a:bodyPr>
            <a:normAutofit fontScale="92500"/>
          </a:bodyPr>
          <a:lstStyle/>
          <a:p>
            <a:pPr marL="274320" indent="-274320" fontAlgn="auto">
              <a:spcBef>
                <a:spcPts val="580"/>
              </a:spcBef>
              <a:spcAft>
                <a:spcPts val="0"/>
              </a:spcAft>
              <a:buFont typeface="Wingdings 2"/>
              <a:buNone/>
              <a:defRPr/>
            </a:pPr>
            <a:endParaRPr lang="en-US" dirty="0"/>
          </a:p>
          <a:p>
            <a:pPr marL="274320" indent="-274320" fontAlgn="auto">
              <a:spcBef>
                <a:spcPts val="580"/>
              </a:spcBef>
              <a:spcAft>
                <a:spcPts val="0"/>
              </a:spcAft>
              <a:buFont typeface="Wingdings 2"/>
              <a:buNone/>
              <a:defRPr/>
            </a:pPr>
            <a:r>
              <a:rPr lang="el-GR" dirty="0"/>
              <a:t> 1. Παραγωγή από τη ρωμαϊκή Μούσα κατεξοχήν κλασικών προϊόντων.</a:t>
            </a:r>
          </a:p>
          <a:p>
            <a:pPr marL="274320" indent="-274320" fontAlgn="auto">
              <a:spcBef>
                <a:spcPts val="580"/>
              </a:spcBef>
              <a:spcAft>
                <a:spcPts val="0"/>
              </a:spcAft>
              <a:buFont typeface="Wingdings 2"/>
              <a:buNone/>
              <a:defRPr/>
            </a:pPr>
            <a:r>
              <a:rPr lang="el-GR" dirty="0"/>
              <a:t>2. Ο Αύγουστος και ο Μαικήνας υποστηρίζουν οικονομικά και συσπειρώνουν σε</a:t>
            </a:r>
            <a:r>
              <a:rPr lang="en-US" dirty="0"/>
              <a:t> </a:t>
            </a:r>
            <a:r>
              <a:rPr lang="el-GR" dirty="0"/>
              <a:t>λογοτεχνικούς κύκλους κορυφαία ταλέντα («</a:t>
            </a:r>
            <a:r>
              <a:rPr lang="el-GR" dirty="0" err="1"/>
              <a:t>πατρωνεία</a:t>
            </a:r>
            <a:r>
              <a:rPr lang="el-GR" dirty="0"/>
              <a:t>»).</a:t>
            </a:r>
          </a:p>
          <a:p>
            <a:pPr marL="274320" indent="-274320" fontAlgn="auto">
              <a:spcBef>
                <a:spcPts val="580"/>
              </a:spcBef>
              <a:spcAft>
                <a:spcPts val="0"/>
              </a:spcAft>
              <a:buFont typeface="Wingdings 2"/>
              <a:buNone/>
              <a:defRPr/>
            </a:pPr>
            <a:r>
              <a:rPr lang="el-GR" dirty="0"/>
              <a:t>3. Το κέντρο βάρους μετατοπίζεται στην ποιητική δημιουργία. Απουσία ρητορικής (θάνατος Κικέρωνα δολοφονία). Κύριοι εκπρόσωποι της ποίησης: </a:t>
            </a:r>
            <a:r>
              <a:rPr lang="el-GR" dirty="0" err="1"/>
              <a:t>Βεργίλιος</a:t>
            </a:r>
            <a:r>
              <a:rPr lang="el-GR" dirty="0"/>
              <a:t>, Οράτιος, </a:t>
            </a:r>
            <a:r>
              <a:rPr lang="el-GR" dirty="0" err="1"/>
              <a:t>Τίβουλλος</a:t>
            </a:r>
            <a:r>
              <a:rPr lang="el-GR" dirty="0"/>
              <a:t>, </a:t>
            </a:r>
            <a:r>
              <a:rPr lang="el-GR" dirty="0" err="1"/>
              <a:t>Προπέρτιος</a:t>
            </a:r>
            <a:r>
              <a:rPr lang="el-GR" dirty="0"/>
              <a:t>, Οβίδιος.</a:t>
            </a:r>
          </a:p>
          <a:p>
            <a:pPr marL="274320" indent="-274320" fontAlgn="auto">
              <a:spcBef>
                <a:spcPts val="580"/>
              </a:spcBef>
              <a:spcAft>
                <a:spcPts val="0"/>
              </a:spcAft>
              <a:buFont typeface="Wingdings 2"/>
              <a:buNone/>
              <a:defRPr/>
            </a:pPr>
            <a:r>
              <a:rPr lang="el-GR" dirty="0"/>
              <a:t>4. Πεζός λόγος: </a:t>
            </a:r>
            <a:r>
              <a:rPr lang="el-GR" dirty="0" err="1"/>
              <a:t>Λίβιος</a:t>
            </a:r>
            <a:r>
              <a:rPr lang="el-GR"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fontAlgn="auto">
              <a:spcAft>
                <a:spcPts val="0"/>
              </a:spcAft>
              <a:defRPr/>
            </a:pPr>
            <a:r>
              <a:rPr lang="el-GR" dirty="0"/>
              <a:t>Κύριοι εκπρόσωποι – σημαντικά έργα </a:t>
            </a:r>
          </a:p>
        </p:txBody>
      </p:sp>
      <p:sp>
        <p:nvSpPr>
          <p:cNvPr id="3" name="2 - Θέση περιεχομένου"/>
          <p:cNvSpPr>
            <a:spLocks noGrp="1"/>
          </p:cNvSpPr>
          <p:nvPr>
            <p:ph sz="quarter" idx="1"/>
          </p:nvPr>
        </p:nvSpPr>
        <p:spPr/>
        <p:txBody>
          <a:bodyPr>
            <a:normAutofit fontScale="92500" lnSpcReduction="20000"/>
          </a:bodyPr>
          <a:lstStyle/>
          <a:p>
            <a:pPr marL="274320" indent="-274320" fontAlgn="auto">
              <a:spcBef>
                <a:spcPts val="580"/>
              </a:spcBef>
              <a:spcAft>
                <a:spcPts val="0"/>
              </a:spcAft>
              <a:buFont typeface="Wingdings 2"/>
              <a:buChar char=""/>
              <a:defRPr/>
            </a:pPr>
            <a:r>
              <a:rPr lang="el-GR" b="1" dirty="0"/>
              <a:t>Ποίηση</a:t>
            </a:r>
          </a:p>
          <a:p>
            <a:pPr marL="514350" indent="-514350" fontAlgn="auto">
              <a:spcBef>
                <a:spcPts val="580"/>
              </a:spcBef>
              <a:spcAft>
                <a:spcPts val="0"/>
              </a:spcAft>
              <a:buFont typeface="Wingdings 2"/>
              <a:buAutoNum type="arabicPeriod"/>
              <a:defRPr/>
            </a:pPr>
            <a:r>
              <a:rPr lang="el-GR" u="sng" dirty="0"/>
              <a:t>Πόπλιος </a:t>
            </a:r>
            <a:r>
              <a:rPr lang="el-GR" u="sng" dirty="0" err="1"/>
              <a:t>Βεργίλιος</a:t>
            </a:r>
            <a:r>
              <a:rPr lang="el-GR" u="sng" dirty="0"/>
              <a:t> Μάρων </a:t>
            </a:r>
            <a:r>
              <a:rPr lang="el-GR" dirty="0"/>
              <a:t>(70-19 </a:t>
            </a:r>
            <a:r>
              <a:rPr lang="el-GR" dirty="0" err="1"/>
              <a:t>π.Χ.</a:t>
            </a:r>
            <a:r>
              <a:rPr lang="el-GR" dirty="0"/>
              <a:t>): ο «εθνικός ποιητής» των Ρωμαίων με μεγάλη επίδραση στους λογοτέχνες της Ύστερης Αρχαιότητας, του Μεσαίωνα και των Νεότερων Χρόνων.</a:t>
            </a:r>
            <a:endParaRPr lang="en-US" dirty="0"/>
          </a:p>
          <a:p>
            <a:pPr marL="514350" indent="-514350" fontAlgn="auto">
              <a:spcBef>
                <a:spcPts val="580"/>
              </a:spcBef>
              <a:spcAft>
                <a:spcPts val="0"/>
              </a:spcAft>
              <a:buFont typeface="Wingdings 2"/>
              <a:buNone/>
              <a:defRPr/>
            </a:pPr>
            <a:r>
              <a:rPr lang="el-GR" dirty="0"/>
              <a:t>• </a:t>
            </a:r>
            <a:r>
              <a:rPr lang="el-GR" dirty="0" err="1"/>
              <a:t>Αινειάδα</a:t>
            </a:r>
            <a:r>
              <a:rPr lang="el-GR" dirty="0"/>
              <a:t>, (</a:t>
            </a:r>
            <a:r>
              <a:rPr lang="el-GR" dirty="0" err="1"/>
              <a:t>Aeneis</a:t>
            </a:r>
            <a:r>
              <a:rPr lang="el-GR" dirty="0"/>
              <a:t>): το εθνικό έπος των Ρωμαίων, κλασικό έργο ολόκληρης της ευρωπαϊκής</a:t>
            </a:r>
            <a:r>
              <a:rPr lang="en-US" dirty="0"/>
              <a:t> </a:t>
            </a:r>
            <a:r>
              <a:rPr lang="el-GR" dirty="0"/>
              <a:t>λογοτεχνίας, ένας πολύπλοκος και πολυδιάστατος συνδυασμός της Οδύσσειας και της </a:t>
            </a:r>
            <a:r>
              <a:rPr lang="el-GR" dirty="0" err="1"/>
              <a:t>Ιλιάδας</a:t>
            </a:r>
            <a:r>
              <a:rPr lang="el-GR" dirty="0"/>
              <a:t> σε </a:t>
            </a:r>
            <a:r>
              <a:rPr lang="el-GR" dirty="0" err="1"/>
              <a:t>καλλιμαχικές</a:t>
            </a:r>
            <a:r>
              <a:rPr lang="el-GR" dirty="0"/>
              <a:t> διαστάσεις.</a:t>
            </a:r>
          </a:p>
          <a:p>
            <a:pPr marL="274320" indent="-274320" fontAlgn="auto">
              <a:spcBef>
                <a:spcPts val="580"/>
              </a:spcBef>
              <a:spcAft>
                <a:spcPts val="0"/>
              </a:spcAft>
              <a:buFont typeface="Wingdings 2"/>
              <a:buNone/>
              <a:defRPr/>
            </a:pPr>
            <a:r>
              <a:rPr lang="el-GR" dirty="0"/>
              <a:t>•Δέκα βουκολικές Εκλογές (</a:t>
            </a:r>
            <a:r>
              <a:rPr lang="el-GR" dirty="0" err="1"/>
              <a:t>Eclogae</a:t>
            </a:r>
            <a:r>
              <a:rPr lang="el-GR" dirty="0"/>
              <a:t>) : πρότυπό του τα Ειδύλλια του </a:t>
            </a:r>
            <a:r>
              <a:rPr lang="el-GR" dirty="0" err="1"/>
              <a:t>Θεοκρίτου</a:t>
            </a:r>
            <a:r>
              <a:rPr lang="el-GR" dirty="0"/>
              <a:t>.</a:t>
            </a:r>
            <a:endParaRPr lang="en-US" dirty="0"/>
          </a:p>
          <a:p>
            <a:pPr marL="274320" indent="-274320" fontAlgn="auto">
              <a:spcBef>
                <a:spcPts val="580"/>
              </a:spcBef>
              <a:spcAft>
                <a:spcPts val="0"/>
              </a:spcAft>
              <a:buFont typeface="Wingdings 2"/>
              <a:buNone/>
              <a:defRPr/>
            </a:pPr>
            <a:r>
              <a:rPr lang="el-GR" dirty="0"/>
              <a:t>• Γεωργικά (</a:t>
            </a:r>
            <a:r>
              <a:rPr lang="el-GR" dirty="0" err="1"/>
              <a:t>Georgica</a:t>
            </a:r>
            <a:r>
              <a:rPr lang="el-GR" dirty="0"/>
              <a:t>): πρότυπο το Έργα και </a:t>
            </a:r>
            <a:r>
              <a:rPr lang="el-GR" dirty="0" err="1"/>
              <a:t>Ημέραι</a:t>
            </a:r>
            <a:r>
              <a:rPr lang="el-GR" dirty="0"/>
              <a:t> του Ησιόδου.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7500" lnSpcReduction="20000"/>
          </a:bodyPr>
          <a:lstStyle/>
          <a:p>
            <a:pPr marL="274320" indent="-274320" fontAlgn="auto">
              <a:spcBef>
                <a:spcPts val="580"/>
              </a:spcBef>
              <a:spcAft>
                <a:spcPts val="0"/>
              </a:spcAft>
              <a:buFont typeface="Wingdings 2"/>
              <a:buNone/>
              <a:defRPr/>
            </a:pPr>
            <a:r>
              <a:rPr lang="el-GR" dirty="0"/>
              <a:t>2. </a:t>
            </a:r>
            <a:r>
              <a:rPr lang="el-GR" u="sng" dirty="0" err="1"/>
              <a:t>Κόιντος</a:t>
            </a:r>
            <a:r>
              <a:rPr lang="el-GR" u="sng" dirty="0"/>
              <a:t> Οράτιος </a:t>
            </a:r>
            <a:r>
              <a:rPr lang="el-GR" u="sng" dirty="0" err="1"/>
              <a:t>Φλακκος</a:t>
            </a:r>
            <a:r>
              <a:rPr lang="el-GR" u="sng" dirty="0"/>
              <a:t> </a:t>
            </a:r>
            <a:r>
              <a:rPr lang="el-GR" dirty="0"/>
              <a:t>(65 </a:t>
            </a:r>
            <a:r>
              <a:rPr lang="el-GR" dirty="0" err="1"/>
              <a:t>π.Χ.</a:t>
            </a:r>
            <a:r>
              <a:rPr lang="el-GR" dirty="0"/>
              <a:t>- 8 μ.Χ.)</a:t>
            </a:r>
          </a:p>
          <a:p>
            <a:pPr marL="274320" indent="-274320" fontAlgn="auto">
              <a:spcBef>
                <a:spcPts val="580"/>
              </a:spcBef>
              <a:spcAft>
                <a:spcPts val="0"/>
              </a:spcAft>
              <a:buFont typeface="Wingdings 2"/>
              <a:buChar char=""/>
              <a:defRPr/>
            </a:pPr>
            <a:r>
              <a:rPr lang="el-GR" dirty="0"/>
              <a:t>Τολμητίας των λέξεων</a:t>
            </a:r>
          </a:p>
          <a:p>
            <a:pPr marL="274320" indent="-274320" fontAlgn="auto">
              <a:spcBef>
                <a:spcPts val="580"/>
              </a:spcBef>
              <a:spcAft>
                <a:spcPts val="0"/>
              </a:spcAft>
              <a:buFont typeface="Wingdings 2"/>
              <a:buChar char=""/>
              <a:defRPr/>
            </a:pPr>
            <a:r>
              <a:rPr lang="el-GR" dirty="0"/>
              <a:t>Μετέφερε «Αιολικό άσμα» στη Ρώμη</a:t>
            </a:r>
          </a:p>
          <a:p>
            <a:pPr marL="274320" indent="-274320" fontAlgn="auto">
              <a:spcBef>
                <a:spcPts val="580"/>
              </a:spcBef>
              <a:spcAft>
                <a:spcPts val="0"/>
              </a:spcAft>
              <a:buFont typeface="Wingdings 2"/>
              <a:buNone/>
              <a:defRPr/>
            </a:pPr>
            <a:r>
              <a:rPr lang="el-GR" dirty="0"/>
              <a:t>• Επωδοί (</a:t>
            </a:r>
            <a:r>
              <a:rPr lang="el-GR" dirty="0" err="1"/>
              <a:t>Epodi</a:t>
            </a:r>
            <a:r>
              <a:rPr lang="el-GR" dirty="0"/>
              <a:t>): πρότυπο ο ιαμβογράφος Αρχίλοχος.</a:t>
            </a:r>
          </a:p>
          <a:p>
            <a:pPr marL="274320" indent="-274320" fontAlgn="auto">
              <a:spcBef>
                <a:spcPts val="580"/>
              </a:spcBef>
              <a:spcAft>
                <a:spcPts val="0"/>
              </a:spcAft>
              <a:buFont typeface="Wingdings 2"/>
              <a:buNone/>
              <a:defRPr/>
            </a:pPr>
            <a:r>
              <a:rPr lang="el-GR" dirty="0"/>
              <a:t>• Ωδές (</a:t>
            </a:r>
            <a:r>
              <a:rPr lang="el-GR" dirty="0" err="1"/>
              <a:t>Carmina</a:t>
            </a:r>
            <a:r>
              <a:rPr lang="el-GR" dirty="0"/>
              <a:t>): πρότυπα οι λυρικοί Αλκαίος, Ανακρέοντας, Πίνδαρος, Σαπφώ κ.ά.</a:t>
            </a:r>
          </a:p>
          <a:p>
            <a:pPr marL="274320" indent="-274320" fontAlgn="auto">
              <a:spcBef>
                <a:spcPts val="580"/>
              </a:spcBef>
              <a:spcAft>
                <a:spcPts val="0"/>
              </a:spcAft>
              <a:buFont typeface="Wingdings 2"/>
              <a:buNone/>
              <a:defRPr/>
            </a:pPr>
            <a:r>
              <a:rPr lang="el-GR" dirty="0"/>
              <a:t>• «Σάτιρα» </a:t>
            </a:r>
            <a:r>
              <a:rPr lang="el-GR" dirty="0" err="1"/>
              <a:t>Sermones</a:t>
            </a:r>
            <a:r>
              <a:rPr lang="el-GR" dirty="0"/>
              <a:t> : οδηγεί τη ρωμαϊκή σάτιρα στην πλήρη της ωρίμανση.</a:t>
            </a:r>
          </a:p>
          <a:p>
            <a:pPr marL="274320" indent="-274320" fontAlgn="auto">
              <a:spcBef>
                <a:spcPts val="580"/>
              </a:spcBef>
              <a:spcAft>
                <a:spcPts val="0"/>
              </a:spcAft>
              <a:buFont typeface="Wingdings 2"/>
              <a:buNone/>
              <a:defRPr/>
            </a:pPr>
            <a:r>
              <a:rPr lang="el-GR" dirty="0"/>
              <a:t>• «Ποιητικές επιστολές»: </a:t>
            </a:r>
            <a:r>
              <a:rPr lang="el-GR" dirty="0" err="1"/>
              <a:t>Epistulae</a:t>
            </a:r>
            <a:r>
              <a:rPr lang="el-GR" dirty="0"/>
              <a:t> : είδος της ποιητικής επιστολής ως κλασική ρωμαϊκή δημιουργία. Διάσημη η τεχνοκριτική επιστολή, η γνωστή ως Ποιητική Τέχνη (</a:t>
            </a:r>
            <a:r>
              <a:rPr lang="el-GR" dirty="0" err="1"/>
              <a:t>Ars</a:t>
            </a:r>
            <a:r>
              <a:rPr lang="el-GR" dirty="0"/>
              <a:t> </a:t>
            </a:r>
            <a:r>
              <a:rPr lang="el-GR" dirty="0" err="1"/>
              <a:t>Poetica</a:t>
            </a:r>
            <a:r>
              <a:rPr lang="el-GR" dirty="0"/>
              <a:t>).</a:t>
            </a:r>
          </a:p>
          <a:p>
            <a:pPr marL="274320" indent="-274320" fontAlgn="auto">
              <a:spcBef>
                <a:spcPts val="580"/>
              </a:spcBef>
              <a:spcAft>
                <a:spcPts val="0"/>
              </a:spcAft>
              <a:buFont typeface="Wingdings 2"/>
              <a:buNone/>
              <a:defRPr/>
            </a:pPr>
            <a:r>
              <a:rPr lang="el-GR" dirty="0"/>
              <a:t>• Ύμνος της Εκατονταετίας (</a:t>
            </a:r>
            <a:r>
              <a:rPr lang="el-GR" dirty="0" err="1"/>
              <a:t>Carmen</a:t>
            </a:r>
            <a:r>
              <a:rPr lang="el-GR" dirty="0"/>
              <a:t> </a:t>
            </a:r>
            <a:r>
              <a:rPr lang="el-GR" dirty="0" err="1"/>
              <a:t>Saeculare</a:t>
            </a:r>
            <a:r>
              <a:rPr lang="el-GR" dirty="0"/>
              <a:t>): για την επίσημη έναρξη της «</a:t>
            </a:r>
            <a:r>
              <a:rPr lang="el-GR" dirty="0" err="1"/>
              <a:t>pax</a:t>
            </a:r>
            <a:r>
              <a:rPr lang="el-GR" dirty="0"/>
              <a:t> </a:t>
            </a:r>
            <a:r>
              <a:rPr lang="el-GR" dirty="0" err="1"/>
              <a:t>Augusta</a:t>
            </a:r>
            <a:r>
              <a:rPr lang="el-GR" dirty="0"/>
              <a:t>» (</a:t>
            </a:r>
            <a:r>
              <a:rPr lang="el-GR" dirty="0" err="1"/>
              <a:t>Αυγούστειας</a:t>
            </a:r>
            <a:r>
              <a:rPr lang="el-GR" dirty="0"/>
              <a:t> Ειρήνης) το 17 </a:t>
            </a:r>
            <a:r>
              <a:rPr lang="el-GR" dirty="0" err="1"/>
              <a:t>π.Χ.</a:t>
            </a:r>
            <a:r>
              <a:rPr lang="el-GR" dirty="0"/>
              <a:t> Πολλά σύντομα ποιήματα του Οράτιου αποτελούν κομψοτεχνήματα ποιητικής μικροτεχνίας.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0000" lnSpcReduction="20000"/>
          </a:bodyPr>
          <a:lstStyle/>
          <a:p>
            <a:pPr marL="274320" indent="-274320" fontAlgn="auto">
              <a:spcBef>
                <a:spcPts val="580"/>
              </a:spcBef>
              <a:spcAft>
                <a:spcPts val="0"/>
              </a:spcAft>
              <a:buFont typeface="Wingdings 2"/>
              <a:buChar char=""/>
              <a:defRPr/>
            </a:pPr>
            <a:r>
              <a:rPr lang="el-GR" u="sng" dirty="0" err="1"/>
              <a:t>Τίβουλος</a:t>
            </a:r>
            <a:r>
              <a:rPr lang="el-GR" dirty="0"/>
              <a:t> (50-19 </a:t>
            </a:r>
            <a:r>
              <a:rPr lang="el-GR" dirty="0" err="1"/>
              <a:t>π.Χ.</a:t>
            </a:r>
            <a:r>
              <a:rPr lang="el-GR" dirty="0"/>
              <a:t>), </a:t>
            </a:r>
            <a:r>
              <a:rPr lang="el-GR" u="sng" dirty="0" err="1"/>
              <a:t>Προπέρτιος</a:t>
            </a:r>
            <a:r>
              <a:rPr lang="el-GR" dirty="0"/>
              <a:t> (50 π.Χ.-γέννηση του Χριστού), </a:t>
            </a:r>
            <a:r>
              <a:rPr lang="el-GR" u="sng" dirty="0"/>
              <a:t>Οβίδιος</a:t>
            </a:r>
            <a:r>
              <a:rPr lang="el-GR" dirty="0"/>
              <a:t> (43 π.Χ.-17 μ.Χ.)</a:t>
            </a:r>
          </a:p>
          <a:p>
            <a:pPr marL="274320" indent="-274320" fontAlgn="auto">
              <a:spcBef>
                <a:spcPts val="580"/>
              </a:spcBef>
              <a:spcAft>
                <a:spcPts val="0"/>
              </a:spcAft>
              <a:buFont typeface="Wingdings 2"/>
              <a:buChar char=""/>
              <a:defRPr/>
            </a:pPr>
            <a:r>
              <a:rPr lang="el-GR" dirty="0"/>
              <a:t>-Μεταμόρφωσαν πλήρως την ελληνική ελεγεία, την οδήγησαν σε τέτοιο ύψος </a:t>
            </a:r>
          </a:p>
          <a:p>
            <a:pPr marL="274320" indent="-274320" fontAlgn="auto">
              <a:spcBef>
                <a:spcPts val="580"/>
              </a:spcBef>
              <a:spcAft>
                <a:spcPts val="0"/>
              </a:spcAft>
              <a:buFont typeface="Wingdings 2"/>
              <a:buNone/>
              <a:defRPr/>
            </a:pPr>
            <a:r>
              <a:rPr lang="el-GR" dirty="0"/>
              <a:t>«προκαλούν» τους Έλληνες</a:t>
            </a:r>
          </a:p>
          <a:p>
            <a:pPr marL="274320" indent="-274320" fontAlgn="auto">
              <a:spcBef>
                <a:spcPts val="580"/>
              </a:spcBef>
              <a:spcAft>
                <a:spcPts val="0"/>
              </a:spcAft>
              <a:buFont typeface="Wingdings 2"/>
              <a:buChar char=""/>
              <a:defRPr/>
            </a:pPr>
            <a:r>
              <a:rPr lang="el-GR" dirty="0"/>
              <a:t>-Εμπνέονται απ’ τη «</a:t>
            </a:r>
            <a:r>
              <a:rPr lang="el-GR" dirty="0" err="1"/>
              <a:t>λεπταλέη</a:t>
            </a:r>
            <a:r>
              <a:rPr lang="el-GR" dirty="0"/>
              <a:t> Μούσα» και από τις αγαπημένες τους (με ψευδώνυμο)</a:t>
            </a:r>
          </a:p>
          <a:p>
            <a:pPr marL="274320" indent="-274320" fontAlgn="auto">
              <a:spcBef>
                <a:spcPts val="580"/>
              </a:spcBef>
              <a:spcAft>
                <a:spcPts val="0"/>
              </a:spcAft>
              <a:buFont typeface="Wingdings 2"/>
              <a:buChar char=""/>
              <a:defRPr/>
            </a:pPr>
            <a:r>
              <a:rPr lang="el-GR" dirty="0"/>
              <a:t>-Λογοτεχνική σύμβαση με γνήσιο βίωμα</a:t>
            </a:r>
          </a:p>
          <a:p>
            <a:pPr marL="274320" indent="-274320" fontAlgn="auto">
              <a:spcBef>
                <a:spcPts val="580"/>
              </a:spcBef>
              <a:spcAft>
                <a:spcPts val="0"/>
              </a:spcAft>
              <a:buFont typeface="Wingdings 2"/>
              <a:buNone/>
              <a:defRPr/>
            </a:pPr>
            <a:r>
              <a:rPr lang="el-GR" dirty="0"/>
              <a:t>3. Ο </a:t>
            </a:r>
            <a:r>
              <a:rPr lang="el-GR" dirty="0" err="1"/>
              <a:t>Τίβουλλος</a:t>
            </a:r>
            <a:r>
              <a:rPr lang="el-GR" dirty="0"/>
              <a:t> (περίπου 50- 19 </a:t>
            </a:r>
            <a:r>
              <a:rPr lang="el-GR" dirty="0" err="1"/>
              <a:t>π.Χ.</a:t>
            </a:r>
            <a:r>
              <a:rPr lang="el-GR" dirty="0"/>
              <a:t>): καθαρότητα και κομψότητα</a:t>
            </a:r>
          </a:p>
          <a:p>
            <a:pPr marL="274320" indent="-274320" fontAlgn="auto">
              <a:spcBef>
                <a:spcPts val="580"/>
              </a:spcBef>
              <a:spcAft>
                <a:spcPts val="0"/>
              </a:spcAft>
              <a:buFont typeface="Wingdings 2"/>
              <a:buNone/>
              <a:defRPr/>
            </a:pPr>
            <a:r>
              <a:rPr lang="el-GR" dirty="0"/>
              <a:t>4. Ο </a:t>
            </a:r>
            <a:r>
              <a:rPr lang="el-GR" dirty="0" err="1"/>
              <a:t>Προπέρτιος</a:t>
            </a:r>
            <a:r>
              <a:rPr lang="el-GR" dirty="0"/>
              <a:t> (περίπου 50π.Χ.- γέννηση Χριστού): πρωτοτυπία και σκοτεινότητα.</a:t>
            </a:r>
          </a:p>
          <a:p>
            <a:pPr marL="274320" indent="-274320" fontAlgn="auto">
              <a:spcBef>
                <a:spcPts val="580"/>
              </a:spcBef>
              <a:spcAft>
                <a:spcPts val="0"/>
              </a:spcAft>
              <a:buFont typeface="Wingdings 2"/>
              <a:buNone/>
              <a:defRPr/>
            </a:pPr>
            <a:r>
              <a:rPr lang="el-GR" dirty="0"/>
              <a:t>5. Ο Οβίδιος (43 </a:t>
            </a:r>
            <a:r>
              <a:rPr lang="el-GR" dirty="0" err="1"/>
              <a:t>π.Χ.</a:t>
            </a:r>
            <a:r>
              <a:rPr lang="el-GR" dirty="0"/>
              <a:t>- 17 μ.Χ.): πνευματώδης και ελευθερόστομος.</a:t>
            </a:r>
          </a:p>
          <a:p>
            <a:pPr marL="274320" indent="-274320" fontAlgn="auto">
              <a:spcBef>
                <a:spcPts val="580"/>
              </a:spcBef>
              <a:spcAft>
                <a:spcPts val="0"/>
              </a:spcAft>
              <a:buFont typeface="Wingdings 2"/>
              <a:buChar char=""/>
              <a:defRPr/>
            </a:pPr>
            <a:r>
              <a:rPr lang="el-GR" dirty="0"/>
              <a:t> Ηρωίδες (</a:t>
            </a:r>
            <a:r>
              <a:rPr lang="el-GR" dirty="0" err="1"/>
              <a:t>Heroides</a:t>
            </a:r>
            <a:r>
              <a:rPr lang="el-GR" dirty="0"/>
              <a:t>): πλαστή ποιητική μυθολογική επιστολή.</a:t>
            </a:r>
          </a:p>
          <a:p>
            <a:pPr marL="274320" indent="-274320" fontAlgn="auto">
              <a:spcBef>
                <a:spcPts val="580"/>
              </a:spcBef>
              <a:spcAft>
                <a:spcPts val="0"/>
              </a:spcAft>
              <a:buFont typeface="Wingdings 2"/>
              <a:buChar char=""/>
              <a:defRPr/>
            </a:pPr>
            <a:r>
              <a:rPr lang="el-GR" dirty="0"/>
              <a:t> Καλλυντικά του προσώπου (</a:t>
            </a:r>
            <a:r>
              <a:rPr lang="el-GR" dirty="0" err="1"/>
              <a:t>Medicamina</a:t>
            </a:r>
            <a:r>
              <a:rPr lang="el-GR" dirty="0"/>
              <a:t> </a:t>
            </a:r>
            <a:r>
              <a:rPr lang="el-GR" dirty="0" err="1"/>
              <a:t>faciei</a:t>
            </a:r>
            <a:r>
              <a:rPr lang="el-GR" dirty="0"/>
              <a:t>): καλλωπιστικό έπος.</a:t>
            </a:r>
          </a:p>
          <a:p>
            <a:pPr marL="274320" indent="-274320" fontAlgn="auto">
              <a:spcBef>
                <a:spcPts val="580"/>
              </a:spcBef>
              <a:spcAft>
                <a:spcPts val="0"/>
              </a:spcAft>
              <a:buFont typeface="Wingdings 2"/>
              <a:buChar char=""/>
              <a:defRPr/>
            </a:pPr>
            <a:r>
              <a:rPr lang="el-GR" dirty="0" err="1"/>
              <a:t>Ars</a:t>
            </a:r>
            <a:r>
              <a:rPr lang="el-GR" dirty="0"/>
              <a:t> </a:t>
            </a:r>
            <a:r>
              <a:rPr lang="el-GR" dirty="0" err="1"/>
              <a:t>amatoria</a:t>
            </a:r>
            <a:r>
              <a:rPr lang="el-GR" dirty="0"/>
              <a:t> : Ερωτική τέχνη. Ποίημα που φαίνεται να έπαιξε σημαντικό ρόλο στην απόφαση του Αυγούστου να εξορίσει τον ποιητή,</a:t>
            </a:r>
          </a:p>
        </p:txBody>
      </p:sp>
      <p:cxnSp>
        <p:nvCxnSpPr>
          <p:cNvPr id="5" name="4 - Ευθύγραμμο βέλος σύνδεσης"/>
          <p:cNvCxnSpPr/>
          <p:nvPr/>
        </p:nvCxnSpPr>
        <p:spPr>
          <a:xfrm>
            <a:off x="8072438" y="2071688"/>
            <a:ext cx="21431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7500" lnSpcReduction="20000"/>
          </a:bodyPr>
          <a:lstStyle/>
          <a:p>
            <a:pPr marL="274320" indent="-274320" fontAlgn="auto">
              <a:spcBef>
                <a:spcPts val="580"/>
              </a:spcBef>
              <a:spcAft>
                <a:spcPts val="0"/>
              </a:spcAft>
              <a:buFont typeface="Wingdings 2"/>
              <a:buChar char=""/>
              <a:defRPr/>
            </a:pPr>
            <a:r>
              <a:rPr lang="el-GR" dirty="0" err="1"/>
              <a:t>Fasti</a:t>
            </a:r>
            <a:r>
              <a:rPr lang="el-GR" dirty="0"/>
              <a:t>: «αιτιολογικό» εορτολόγιο. Το "Ημερολόγιο" (</a:t>
            </a:r>
            <a:r>
              <a:rPr lang="el-GR" dirty="0" err="1"/>
              <a:t>Fasti</a:t>
            </a:r>
            <a:r>
              <a:rPr lang="el-GR" dirty="0"/>
              <a:t>) είναι ένα έργο που η πρόθεση του είναι να παρουσιάσει τους μύθους, τα έθιμα και τις θρησκευτικές γιορτές του ρωμαϊκού έτους</a:t>
            </a:r>
          </a:p>
          <a:p>
            <a:pPr marL="274320" indent="-274320" fontAlgn="auto">
              <a:spcBef>
                <a:spcPts val="580"/>
              </a:spcBef>
              <a:spcAft>
                <a:spcPts val="0"/>
              </a:spcAft>
              <a:buFont typeface="Wingdings 2"/>
              <a:buChar char=""/>
              <a:defRPr/>
            </a:pPr>
            <a:r>
              <a:rPr lang="el-GR" dirty="0" err="1"/>
              <a:t>Ibis</a:t>
            </a:r>
            <a:r>
              <a:rPr lang="el-GR" dirty="0"/>
              <a:t> : Ίβις είναι ένα μακροσκελές και περίτεχνο ανάθεμα ενάντια σε κάθε ανώνυμο εχθρό.</a:t>
            </a:r>
          </a:p>
          <a:p>
            <a:pPr marL="274320" indent="-274320" fontAlgn="auto">
              <a:spcBef>
                <a:spcPts val="580"/>
              </a:spcBef>
              <a:spcAft>
                <a:spcPts val="0"/>
              </a:spcAft>
              <a:buFont typeface="Wingdings 2"/>
              <a:buChar char=""/>
              <a:defRPr/>
            </a:pPr>
            <a:r>
              <a:rPr lang="el-GR" dirty="0"/>
              <a:t>Θλιβερά (</a:t>
            </a:r>
            <a:r>
              <a:rPr lang="el-GR" dirty="0" err="1"/>
              <a:t>Tristia</a:t>
            </a:r>
            <a:r>
              <a:rPr lang="el-GR" dirty="0"/>
              <a:t>): ποίηση της εξορίας.</a:t>
            </a:r>
          </a:p>
          <a:p>
            <a:pPr marL="274320" indent="-274320" fontAlgn="auto">
              <a:spcBef>
                <a:spcPts val="580"/>
              </a:spcBef>
              <a:spcAft>
                <a:spcPts val="0"/>
              </a:spcAft>
              <a:buFont typeface="Wingdings 2"/>
              <a:buChar char=""/>
              <a:defRPr/>
            </a:pPr>
            <a:r>
              <a:rPr lang="el-GR" dirty="0"/>
              <a:t>Επιστολές από τον Πόντο (</a:t>
            </a:r>
            <a:r>
              <a:rPr lang="el-GR" dirty="0" err="1"/>
              <a:t>Epistulae</a:t>
            </a:r>
            <a:r>
              <a:rPr lang="el-GR" dirty="0"/>
              <a:t> </a:t>
            </a:r>
            <a:r>
              <a:rPr lang="el-GR" dirty="0" err="1"/>
              <a:t>ex</a:t>
            </a:r>
            <a:r>
              <a:rPr lang="el-GR" dirty="0"/>
              <a:t> </a:t>
            </a:r>
            <a:r>
              <a:rPr lang="el-GR" dirty="0" err="1"/>
              <a:t>Ponto</a:t>
            </a:r>
            <a:r>
              <a:rPr lang="el-GR" dirty="0"/>
              <a:t>): ποίηση της εξορίας.</a:t>
            </a:r>
          </a:p>
          <a:p>
            <a:pPr marL="274320" indent="-274320" fontAlgn="auto">
              <a:spcBef>
                <a:spcPts val="580"/>
              </a:spcBef>
              <a:spcAft>
                <a:spcPts val="0"/>
              </a:spcAft>
              <a:buFont typeface="Wingdings 2"/>
              <a:buChar char=""/>
              <a:defRPr/>
            </a:pPr>
            <a:r>
              <a:rPr lang="el-GR" dirty="0"/>
              <a:t>Μεταμορφώσεις (</a:t>
            </a:r>
            <a:r>
              <a:rPr lang="el-GR" dirty="0" err="1"/>
              <a:t>Metamorphoseon</a:t>
            </a:r>
            <a:r>
              <a:rPr lang="el-GR" dirty="0"/>
              <a:t> </a:t>
            </a:r>
            <a:r>
              <a:rPr lang="el-GR" dirty="0" err="1"/>
              <a:t>libri</a:t>
            </a:r>
            <a:r>
              <a:rPr lang="el-GR" dirty="0"/>
              <a:t>): έπος 15 βιβλίων και 12000 στίχων, ένα καλλιτεχνικό μωσαϊκό περίπου 250 μυθολογικών ψηφίδων με στοιχεία από την ιστορία, την ελεγεία, τη ρητορεία, την τραγωδία, το </a:t>
            </a:r>
            <a:r>
              <a:rPr lang="el-GR" dirty="0" err="1"/>
              <a:t>επύλλιο</a:t>
            </a:r>
            <a:r>
              <a:rPr lang="el-GR" dirty="0"/>
              <a:t>, την παρωδία και τη φιλοσοφία.</a:t>
            </a:r>
          </a:p>
          <a:p>
            <a:pPr marL="274320" indent="-274320" fontAlgn="auto">
              <a:spcBef>
                <a:spcPts val="580"/>
              </a:spcBef>
              <a:spcAft>
                <a:spcPts val="0"/>
              </a:spcAft>
              <a:buFont typeface="Wingdings 2"/>
              <a:buChar char=""/>
              <a:defRPr/>
            </a:pPr>
            <a:r>
              <a:rPr lang="el-GR" dirty="0"/>
              <a:t>Ο </a:t>
            </a:r>
            <a:r>
              <a:rPr lang="el-GR" dirty="0" err="1"/>
              <a:t>Τίβουλλος</a:t>
            </a:r>
            <a:r>
              <a:rPr lang="el-GR" dirty="0"/>
              <a:t>, ο </a:t>
            </a:r>
            <a:r>
              <a:rPr lang="el-GR" dirty="0" err="1"/>
              <a:t>Προπέρτιος</a:t>
            </a:r>
            <a:r>
              <a:rPr lang="el-GR" dirty="0"/>
              <a:t> και ο Οβίδιος είναι οι κατεξοχήν εκπρόσωποι της ρωμαϊκής ελεγείας, η οποία λίγο μοιάζει με την αντίστοιχη ελληνική</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 Τίτλος"/>
          <p:cNvSpPr>
            <a:spLocks noGrp="1"/>
          </p:cNvSpPr>
          <p:nvPr>
            <p:ph type="title"/>
          </p:nvPr>
        </p:nvSpPr>
        <p:spPr/>
        <p:txBody>
          <a:bodyPr/>
          <a:lstStyle/>
          <a:p>
            <a:r>
              <a:rPr lang="el-GR"/>
              <a:t>Πεζογραφία</a:t>
            </a:r>
          </a:p>
        </p:txBody>
      </p:sp>
      <p:sp>
        <p:nvSpPr>
          <p:cNvPr id="28674" name="2 - Θέση περιεχομένου"/>
          <p:cNvSpPr>
            <a:spLocks noGrp="1"/>
          </p:cNvSpPr>
          <p:nvPr>
            <p:ph sz="quarter" idx="1"/>
          </p:nvPr>
        </p:nvSpPr>
        <p:spPr/>
        <p:txBody>
          <a:bodyPr/>
          <a:lstStyle/>
          <a:p>
            <a:pPr>
              <a:buFont typeface="Wingdings 2" pitchFamily="18" charset="2"/>
              <a:buNone/>
            </a:pPr>
            <a:r>
              <a:rPr lang="el-GR"/>
              <a:t>1. </a:t>
            </a:r>
            <a:r>
              <a:rPr lang="el-GR" u="sng"/>
              <a:t>Τίτος Λίβιος </a:t>
            </a:r>
            <a:r>
              <a:rPr lang="el-GR"/>
              <a:t>(59 π.Χ.- 17 μ.Χ.): </a:t>
            </a:r>
            <a:r>
              <a:rPr lang="en-US"/>
              <a:t>Ab urbe condita· </a:t>
            </a:r>
            <a:r>
              <a:rPr lang="el-GR"/>
              <a:t>η ιστορική διαδρομή της Ρώμης ως το 9 π.Χ. σε 142 βιβλία. Κεντρικά νοήματα: </a:t>
            </a:r>
            <a:r>
              <a:rPr lang="en-US"/>
              <a:t>mos maiorum (</a:t>
            </a:r>
            <a:r>
              <a:rPr lang="el-GR"/>
              <a:t>πάτριο ήθος), </a:t>
            </a:r>
            <a:r>
              <a:rPr lang="en-US"/>
              <a:t>pietas (</a:t>
            </a:r>
            <a:r>
              <a:rPr lang="el-GR"/>
              <a:t>ευσέβεια), </a:t>
            </a:r>
            <a:r>
              <a:rPr lang="en-US"/>
              <a:t>virtus (</a:t>
            </a:r>
            <a:r>
              <a:rPr lang="el-GR"/>
              <a:t>αρετή)</a:t>
            </a:r>
          </a:p>
          <a:p>
            <a:pPr>
              <a:buFont typeface="Wingdings 2" pitchFamily="18" charset="2"/>
              <a:buNone/>
            </a:pPr>
            <a:r>
              <a:rPr lang="el-GR"/>
              <a:t>2. Βιτρούβιος: </a:t>
            </a:r>
          </a:p>
          <a:p>
            <a:r>
              <a:rPr lang="el-GR"/>
              <a:t>Επιστήμονας λογοτέχνης</a:t>
            </a:r>
          </a:p>
          <a:p>
            <a:r>
              <a:rPr lang="el-GR"/>
              <a:t>Για την αρχιτεκτονική (</a:t>
            </a:r>
            <a:r>
              <a:rPr lang="en-US"/>
              <a:t>De architectura) : </a:t>
            </a:r>
            <a:r>
              <a:rPr lang="el-GR"/>
              <a:t>προχωρημένες αρχιτεκτονικές γνώσεις και</a:t>
            </a:r>
            <a:r>
              <a:rPr lang="en-US"/>
              <a:t> </a:t>
            </a:r>
            <a:r>
              <a:rPr lang="el-GR"/>
              <a:t>ευαισθησίες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 Τίτλος"/>
          <p:cNvSpPr>
            <a:spLocks noGrp="1"/>
          </p:cNvSpPr>
          <p:nvPr>
            <p:ph type="title"/>
          </p:nvPr>
        </p:nvSpPr>
        <p:spPr/>
        <p:txBody>
          <a:bodyPr/>
          <a:lstStyle/>
          <a:p>
            <a:r>
              <a:rPr lang="el-GR"/>
              <a:t>Μετακλασική</a:t>
            </a:r>
          </a:p>
        </p:txBody>
      </p:sp>
      <p:sp>
        <p:nvSpPr>
          <p:cNvPr id="3" name="2 - Θέση περιεχομένου"/>
          <p:cNvSpPr>
            <a:spLocks noGrp="1"/>
          </p:cNvSpPr>
          <p:nvPr>
            <p:ph sz="quarter" idx="1"/>
          </p:nvPr>
        </p:nvSpPr>
        <p:spPr/>
        <p:txBody>
          <a:bodyPr>
            <a:normAutofit fontScale="92500" lnSpcReduction="10000"/>
          </a:bodyPr>
          <a:lstStyle/>
          <a:p>
            <a:pPr marL="274320" indent="-274320" fontAlgn="auto">
              <a:spcBef>
                <a:spcPts val="580"/>
              </a:spcBef>
              <a:spcAft>
                <a:spcPts val="0"/>
              </a:spcAft>
              <a:buFont typeface="Wingdings 2"/>
              <a:buChar char=""/>
              <a:defRPr/>
            </a:pPr>
            <a:r>
              <a:rPr lang="el-GR" dirty="0"/>
              <a:t>Γενικά:</a:t>
            </a:r>
            <a:br>
              <a:rPr lang="el-GR" dirty="0"/>
            </a:br>
            <a:r>
              <a:rPr lang="el-GR" dirty="0"/>
              <a:t>Χρονολογική διαίρεση κλασικής περιόδου:</a:t>
            </a:r>
            <a:br>
              <a:rPr lang="el-GR" dirty="0"/>
            </a:br>
            <a:r>
              <a:rPr lang="el-GR" dirty="0"/>
              <a:t>• 14 </a:t>
            </a:r>
            <a:r>
              <a:rPr lang="el-GR" dirty="0" err="1"/>
              <a:t>π.Χ.</a:t>
            </a:r>
            <a:r>
              <a:rPr lang="el-GR" dirty="0"/>
              <a:t> – 117 μ.Χ. (θάνατος του Τραϊανού) – Εποχή Κλασικισμού.</a:t>
            </a:r>
            <a:br>
              <a:rPr lang="el-GR" dirty="0"/>
            </a:br>
            <a:r>
              <a:rPr lang="el-GR" dirty="0"/>
              <a:t>• 117 μ.Χ. – 3ος αιώνας μ.Χ. – Εποχή Αρχαϊσμού. </a:t>
            </a:r>
          </a:p>
          <a:p>
            <a:pPr marL="274320" indent="-274320" fontAlgn="auto">
              <a:spcBef>
                <a:spcPts val="580"/>
              </a:spcBef>
              <a:spcAft>
                <a:spcPts val="0"/>
              </a:spcAft>
              <a:buFont typeface="Wingdings 2"/>
              <a:buChar char=""/>
              <a:defRPr/>
            </a:pPr>
            <a:r>
              <a:rPr lang="el-GR" dirty="0"/>
              <a:t>α. Κλασικισμός:</a:t>
            </a:r>
            <a:br>
              <a:rPr lang="el-GR" dirty="0"/>
            </a:br>
            <a:r>
              <a:rPr lang="el-GR" dirty="0"/>
              <a:t>Κατά τη διάρκεια του κλασικιστικού αιώνα δεκάδες δεύτερης και τρίτης διαλογής λόγιοι και λογοτέχνες καταθέτουν τη συμβολή τους σε κάθε ειδολογική περιοχή. Κύριοι εκπρόσωποι: </a:t>
            </a:r>
            <a:r>
              <a:rPr lang="el-GR" dirty="0" err="1"/>
              <a:t>Λουκανός</a:t>
            </a:r>
            <a:r>
              <a:rPr lang="el-GR" dirty="0"/>
              <a:t>, Βαλέριος </a:t>
            </a:r>
            <a:r>
              <a:rPr lang="el-GR" dirty="0" err="1"/>
              <a:t>Φλάκκος</a:t>
            </a:r>
            <a:r>
              <a:rPr lang="el-GR" dirty="0"/>
              <a:t>, </a:t>
            </a:r>
            <a:r>
              <a:rPr lang="el-GR" dirty="0" err="1"/>
              <a:t>Στάτιος</a:t>
            </a:r>
            <a:r>
              <a:rPr lang="el-GR" dirty="0"/>
              <a:t>, </a:t>
            </a:r>
            <a:r>
              <a:rPr lang="el-GR" dirty="0" err="1"/>
              <a:t>Σίλιος</a:t>
            </a:r>
            <a:r>
              <a:rPr lang="el-GR" dirty="0"/>
              <a:t> Ιταλικός, Σενέκας ο Νεότερος, </a:t>
            </a:r>
            <a:r>
              <a:rPr lang="el-GR" dirty="0" err="1"/>
              <a:t>Πετρώνιος</a:t>
            </a:r>
            <a:r>
              <a:rPr lang="el-GR" dirty="0"/>
              <a:t>, </a:t>
            </a:r>
            <a:r>
              <a:rPr lang="el-GR" dirty="0" err="1"/>
              <a:t>Κοϊντιλιανός</a:t>
            </a:r>
            <a:r>
              <a:rPr lang="el-GR" dirty="0"/>
              <a:t>, Τάκιτος, Πλίνιος ο Νεότερος, Μαρτιάλης, </a:t>
            </a:r>
            <a:r>
              <a:rPr lang="el-GR" dirty="0" err="1"/>
              <a:t>Ιουβενάλης</a:t>
            </a:r>
            <a:r>
              <a:rPr lang="el-GR"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77500" lnSpcReduction="20000"/>
          </a:bodyPr>
          <a:lstStyle/>
          <a:p>
            <a:pPr marL="274320" indent="-274320" fontAlgn="auto">
              <a:spcBef>
                <a:spcPts val="580"/>
              </a:spcBef>
              <a:spcAft>
                <a:spcPts val="0"/>
              </a:spcAft>
              <a:buFont typeface="Wingdings 2"/>
              <a:buChar char=""/>
              <a:defRPr/>
            </a:pPr>
            <a:r>
              <a:rPr lang="el-GR" dirty="0"/>
              <a:t>β. Αρχαϊσμός:</a:t>
            </a:r>
            <a:br>
              <a:rPr lang="el-GR" dirty="0"/>
            </a:br>
            <a:r>
              <a:rPr lang="el-GR" dirty="0"/>
              <a:t>Ο αρχαϊσμός της Δεύτερης Σοφιστικής συμβαδίζει με την άνθηση του κράτους και της λογοτεχνίας. Κύριοι εκπρόσωποι: Σουητώνιος, Κορνήλιος </a:t>
            </a:r>
            <a:r>
              <a:rPr lang="el-GR" dirty="0" err="1"/>
              <a:t>Φρόντων</a:t>
            </a:r>
            <a:r>
              <a:rPr lang="el-GR" dirty="0"/>
              <a:t>, </a:t>
            </a:r>
            <a:r>
              <a:rPr lang="el-GR" dirty="0" err="1"/>
              <a:t>Απουλήιος</a:t>
            </a:r>
            <a:r>
              <a:rPr lang="el-GR" dirty="0"/>
              <a:t>, </a:t>
            </a:r>
            <a:r>
              <a:rPr lang="el-GR" dirty="0" err="1"/>
              <a:t>Αύλος</a:t>
            </a:r>
            <a:r>
              <a:rPr lang="el-GR" dirty="0"/>
              <a:t> </a:t>
            </a:r>
            <a:r>
              <a:rPr lang="el-GR" dirty="0" err="1"/>
              <a:t>Γέλλιος</a:t>
            </a:r>
            <a:r>
              <a:rPr lang="el-GR" dirty="0"/>
              <a:t>. Την εποχή αυτή κάνει την εμφάνισή της και η χριστιανική γραμματεία.</a:t>
            </a:r>
            <a:br>
              <a:rPr lang="el-GR" dirty="0"/>
            </a:br>
            <a:endParaRPr lang="el-GR" dirty="0"/>
          </a:p>
          <a:p>
            <a:pPr marL="274320" indent="-274320" fontAlgn="auto">
              <a:spcBef>
                <a:spcPts val="580"/>
              </a:spcBef>
              <a:spcAft>
                <a:spcPts val="0"/>
              </a:spcAft>
              <a:buFont typeface="Wingdings 2"/>
              <a:buChar char=""/>
              <a:defRPr/>
            </a:pPr>
            <a:r>
              <a:rPr lang="el-GR" dirty="0"/>
              <a:t>Ύστερη Αρχαιότητα</a:t>
            </a:r>
            <a:br>
              <a:rPr lang="el-GR" dirty="0"/>
            </a:br>
            <a:endParaRPr lang="el-GR" dirty="0"/>
          </a:p>
          <a:p>
            <a:pPr marL="274320" indent="-274320" fontAlgn="auto">
              <a:spcBef>
                <a:spcPts val="580"/>
              </a:spcBef>
              <a:spcAft>
                <a:spcPts val="0"/>
              </a:spcAft>
              <a:buFont typeface="Wingdings 2"/>
              <a:buChar char=""/>
              <a:defRPr/>
            </a:pPr>
            <a:r>
              <a:rPr lang="el-GR" dirty="0"/>
              <a:t>Η λατινική γραμματεία διαχωρίζεται σε εθνική και χριστιανική.</a:t>
            </a:r>
            <a:br>
              <a:rPr lang="el-GR" dirty="0"/>
            </a:br>
            <a:r>
              <a:rPr lang="el-GR" dirty="0"/>
              <a:t>Κύριοι εκπρόσωποι της εθνικής γραμματείας είναι: </a:t>
            </a:r>
            <a:r>
              <a:rPr lang="el-GR" dirty="0" err="1"/>
              <a:t>Αμμιανός</a:t>
            </a:r>
            <a:r>
              <a:rPr lang="el-GR" dirty="0"/>
              <a:t> </a:t>
            </a:r>
            <a:r>
              <a:rPr lang="el-GR" dirty="0" err="1"/>
              <a:t>Μαρκελλίνος</a:t>
            </a:r>
            <a:r>
              <a:rPr lang="el-GR" dirty="0"/>
              <a:t>, </a:t>
            </a:r>
            <a:r>
              <a:rPr lang="el-GR" dirty="0" err="1"/>
              <a:t>Μαρτιανός</a:t>
            </a:r>
            <a:r>
              <a:rPr lang="el-GR" dirty="0"/>
              <a:t> </a:t>
            </a:r>
            <a:r>
              <a:rPr lang="el-GR" dirty="0" err="1"/>
              <a:t>Καπέλλας</a:t>
            </a:r>
            <a:r>
              <a:rPr lang="el-GR" dirty="0"/>
              <a:t>, ο Σύμμαχος, ο </a:t>
            </a:r>
            <a:r>
              <a:rPr lang="el-GR" dirty="0" err="1"/>
              <a:t>Κασσιόδωρος</a:t>
            </a:r>
            <a:r>
              <a:rPr lang="el-GR" dirty="0"/>
              <a:t> και κυρίως ο Βοήθιος.</a:t>
            </a:r>
            <a:br>
              <a:rPr lang="el-GR" dirty="0"/>
            </a:br>
            <a:r>
              <a:rPr lang="el-GR" dirty="0"/>
              <a:t>Στη χριστιανική γραμματεία ανήκουν οι: </a:t>
            </a:r>
            <a:r>
              <a:rPr lang="el-GR" dirty="0" err="1"/>
              <a:t>Κομμοδιανός</a:t>
            </a:r>
            <a:r>
              <a:rPr lang="el-GR" dirty="0"/>
              <a:t>, </a:t>
            </a:r>
            <a:r>
              <a:rPr lang="el-GR" dirty="0" err="1"/>
              <a:t>Ιουβένκος</a:t>
            </a:r>
            <a:r>
              <a:rPr lang="el-GR" dirty="0"/>
              <a:t>, </a:t>
            </a:r>
            <a:r>
              <a:rPr lang="el-GR" dirty="0" err="1"/>
              <a:t>Προυδέντιος</a:t>
            </a:r>
            <a:r>
              <a:rPr lang="el-GR" dirty="0"/>
              <a:t>, Λακτάντιος, Αμβρόσιος Μεδιολάνων, Αυγουστίνος, Ιερώνυμος.</a:t>
            </a:r>
            <a:endParaRPr lang="el-GR"/>
          </a:p>
          <a:p>
            <a:pPr marL="274320" indent="-274320" fontAlgn="auto">
              <a:spcBef>
                <a:spcPts val="580"/>
              </a:spcBef>
              <a:spcAft>
                <a:spcPts val="0"/>
              </a:spcAft>
              <a:buFont typeface="Wingdings 2"/>
              <a:buChar char=""/>
              <a:defRPr/>
            </a:pP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 Τίτλος"/>
          <p:cNvSpPr>
            <a:spLocks noGrp="1"/>
          </p:cNvSpPr>
          <p:nvPr>
            <p:ph type="title"/>
          </p:nvPr>
        </p:nvSpPr>
        <p:spPr/>
        <p:txBody>
          <a:bodyPr/>
          <a:lstStyle/>
          <a:p>
            <a:r>
              <a:rPr lang="el-GR"/>
              <a:t>Εποχές της ρωμαϊκής λογοτεχνίας</a:t>
            </a:r>
          </a:p>
        </p:txBody>
      </p:sp>
      <p:sp>
        <p:nvSpPr>
          <p:cNvPr id="3" name="2 - Θέση περιεχομένου"/>
          <p:cNvSpPr>
            <a:spLocks noGrp="1"/>
          </p:cNvSpPr>
          <p:nvPr>
            <p:ph sz="quarter" idx="1"/>
          </p:nvPr>
        </p:nvSpPr>
        <p:spPr/>
        <p:txBody>
          <a:bodyPr>
            <a:normAutofit fontScale="62500" lnSpcReduction="20000"/>
          </a:bodyPr>
          <a:lstStyle/>
          <a:p>
            <a:pPr marL="274320" indent="-274320" fontAlgn="auto">
              <a:spcBef>
                <a:spcPts val="580"/>
              </a:spcBef>
              <a:spcAft>
                <a:spcPts val="0"/>
              </a:spcAft>
              <a:buFont typeface="Wingdings 2"/>
              <a:buNone/>
              <a:defRPr/>
            </a:pPr>
            <a:endParaRPr lang="el-GR" dirty="0"/>
          </a:p>
          <a:p>
            <a:pPr marL="274320" indent="-274320" fontAlgn="auto">
              <a:spcBef>
                <a:spcPts val="580"/>
              </a:spcBef>
              <a:spcAft>
                <a:spcPts val="0"/>
              </a:spcAft>
              <a:buFont typeface="Wingdings 2"/>
              <a:buChar char=""/>
              <a:defRPr/>
            </a:pPr>
            <a:r>
              <a:rPr lang="el-GR" b="1" dirty="0">
                <a:latin typeface="Palatino Linotype" pitchFamily="18" charset="0"/>
              </a:rPr>
              <a:t>Αριστοκρατική αξιολόγηση </a:t>
            </a:r>
            <a:r>
              <a:rPr lang="el-GR" dirty="0">
                <a:latin typeface="Palatino Linotype" pitchFamily="18" charset="0"/>
              </a:rPr>
              <a:t>(που σήμερα θεωρείται αντιεπιστημονική):</a:t>
            </a:r>
          </a:p>
          <a:p>
            <a:pPr marL="274320" indent="-274320" fontAlgn="auto">
              <a:spcBef>
                <a:spcPts val="580"/>
              </a:spcBef>
              <a:spcAft>
                <a:spcPts val="0"/>
              </a:spcAft>
              <a:buFont typeface="Wingdings 2"/>
              <a:buNone/>
              <a:defRPr/>
            </a:pPr>
            <a:r>
              <a:rPr lang="en-US" dirty="0">
                <a:latin typeface="Palatino Linotype" pitchFamily="18" charset="0"/>
              </a:rPr>
              <a:t>     </a:t>
            </a:r>
            <a:r>
              <a:rPr lang="el-GR" dirty="0"/>
              <a:t>Χρυσός αιώνας </a:t>
            </a:r>
            <a:endParaRPr lang="en-US" dirty="0"/>
          </a:p>
          <a:p>
            <a:pPr marL="274320" indent="-274320" fontAlgn="auto">
              <a:spcBef>
                <a:spcPts val="580"/>
              </a:spcBef>
              <a:spcAft>
                <a:spcPts val="0"/>
              </a:spcAft>
              <a:buFont typeface="Wingdings 2"/>
              <a:buNone/>
              <a:defRPr/>
            </a:pPr>
            <a:r>
              <a:rPr lang="en-US" dirty="0"/>
              <a:t>     </a:t>
            </a:r>
            <a:r>
              <a:rPr lang="el-GR" dirty="0"/>
              <a:t>Αργυρός αιώνας</a:t>
            </a:r>
            <a:endParaRPr lang="en-US" dirty="0"/>
          </a:p>
          <a:p>
            <a:pPr marL="274320" indent="-274320" fontAlgn="auto">
              <a:spcBef>
                <a:spcPts val="580"/>
              </a:spcBef>
              <a:spcAft>
                <a:spcPts val="0"/>
              </a:spcAft>
              <a:buFont typeface="Wingdings 2"/>
              <a:buNone/>
              <a:defRPr/>
            </a:pPr>
            <a:r>
              <a:rPr lang="en-US" dirty="0"/>
              <a:t>     </a:t>
            </a:r>
            <a:r>
              <a:rPr lang="el-GR" dirty="0"/>
              <a:t>Χάλκινος (Κ.ά.)</a:t>
            </a:r>
            <a:endParaRPr lang="en-US" dirty="0"/>
          </a:p>
          <a:p>
            <a:pPr marL="274320" indent="-274320" fontAlgn="auto">
              <a:spcBef>
                <a:spcPts val="580"/>
              </a:spcBef>
              <a:spcAft>
                <a:spcPts val="0"/>
              </a:spcAft>
              <a:buFont typeface="Wingdings 2"/>
              <a:buChar char=""/>
              <a:defRPr/>
            </a:pPr>
            <a:r>
              <a:rPr lang="el-GR" b="1" dirty="0">
                <a:latin typeface="Palatino Linotype" pitchFamily="18" charset="0"/>
              </a:rPr>
              <a:t>Σύμφωνα με την περιγραφική διαίρεση:</a:t>
            </a:r>
            <a:br>
              <a:rPr lang="el-GR" dirty="0"/>
            </a:br>
            <a:r>
              <a:rPr lang="el-GR" dirty="0"/>
              <a:t>1. Προκλασική ή αρχαϊκή εποχή (περίπου ως το 100 </a:t>
            </a:r>
            <a:r>
              <a:rPr lang="el-GR" dirty="0" err="1"/>
              <a:t>π.Χ.</a:t>
            </a:r>
            <a:r>
              <a:rPr lang="el-GR" dirty="0"/>
              <a:t>).</a:t>
            </a:r>
            <a:br>
              <a:rPr lang="el-GR" dirty="0"/>
            </a:br>
            <a:r>
              <a:rPr lang="el-GR" dirty="0"/>
              <a:t>2. Κλασική εποχή (περίπου ως το θάνατο του Αυγούστου, το 14 μ.Χ.).</a:t>
            </a:r>
            <a:br>
              <a:rPr lang="el-GR" dirty="0"/>
            </a:br>
            <a:r>
              <a:rPr lang="el-GR" dirty="0"/>
              <a:t>3. Μετακλασική εποχή (ως τα μέσα του 3ου αιώνα μ.Χ.).</a:t>
            </a:r>
            <a:br>
              <a:rPr lang="el-GR" dirty="0"/>
            </a:br>
            <a:r>
              <a:rPr lang="el-GR" dirty="0"/>
              <a:t>4. Ύστερη Αρχαιότητα (ως τον 6ο αιώνα μ.Χ.).</a:t>
            </a:r>
          </a:p>
          <a:p>
            <a:pPr marL="274320" indent="-274320" fontAlgn="auto">
              <a:spcBef>
                <a:spcPts val="580"/>
              </a:spcBef>
              <a:spcAft>
                <a:spcPts val="0"/>
              </a:spcAft>
              <a:buFont typeface="Wingdings 2"/>
              <a:buChar char=""/>
              <a:defRPr/>
            </a:pPr>
            <a:br>
              <a:rPr lang="el-GR" dirty="0"/>
            </a:br>
            <a:r>
              <a:rPr lang="el-GR" b="1" dirty="0">
                <a:latin typeface="Palatino Linotype" pitchFamily="18" charset="0"/>
              </a:rPr>
              <a:t>Σύμφωνα με τα ιστορικά κριτήρια:</a:t>
            </a:r>
            <a:br>
              <a:rPr lang="el-GR" dirty="0"/>
            </a:br>
            <a:r>
              <a:rPr lang="el-GR" dirty="0"/>
              <a:t>1. Δημοκρατική περίοδος (ως το 31 </a:t>
            </a:r>
            <a:r>
              <a:rPr lang="el-GR" dirty="0" err="1"/>
              <a:t>π.Χ.</a:t>
            </a:r>
            <a:r>
              <a:rPr lang="el-GR" dirty="0"/>
              <a:t> – Ναυμαχία του Ακτίου).</a:t>
            </a:r>
            <a:br>
              <a:rPr lang="el-GR" dirty="0"/>
            </a:br>
            <a:r>
              <a:rPr lang="el-GR" dirty="0"/>
              <a:t>2. </a:t>
            </a:r>
            <a:r>
              <a:rPr lang="el-GR" dirty="0" err="1"/>
              <a:t>Αυγούστεια</a:t>
            </a:r>
            <a:r>
              <a:rPr lang="el-GR" dirty="0"/>
              <a:t> περίοδος (ως το 14 μ.Χ.).</a:t>
            </a:r>
            <a:br>
              <a:rPr lang="el-GR" dirty="0"/>
            </a:br>
            <a:r>
              <a:rPr lang="el-GR" dirty="0"/>
              <a:t>3. Αυτοκρατορική περίοδος (πρώιμη, μέση, ύστερη) – (ως τον 6ο αιώνα μ.Χ.).</a:t>
            </a:r>
            <a:br>
              <a:rPr lang="el-GR" dirty="0"/>
            </a:br>
            <a:r>
              <a:rPr lang="el-GR" dirty="0"/>
              <a:t>Σε κάθε περίπτωση το τέλος της αρχαίας ρωμαϊκής λογοτεχνίας τοποθετείται στον 6ο αιώνα μ.Χ., οπότε και αρχίζει ο Λατινικός Μεσαίωνας.</a:t>
            </a:r>
          </a:p>
          <a:p>
            <a:pPr marL="274320" indent="-274320" fontAlgn="auto">
              <a:spcBef>
                <a:spcPts val="580"/>
              </a:spcBef>
              <a:spcAft>
                <a:spcPts val="0"/>
              </a:spcAft>
              <a:buFont typeface="Wingdings 2"/>
              <a:buChar char=""/>
              <a:defRPr/>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fontAlgn="auto">
              <a:spcAft>
                <a:spcPts val="0"/>
              </a:spcAft>
              <a:defRPr/>
            </a:pPr>
            <a:r>
              <a:rPr lang="el-GR" dirty="0"/>
              <a:t>Γενικά χαρακτηριστικά της ρωμαϊκής λογοτεχνίας</a:t>
            </a:r>
          </a:p>
        </p:txBody>
      </p:sp>
      <p:sp>
        <p:nvSpPr>
          <p:cNvPr id="3" name="2 - Θέση περιεχομένου"/>
          <p:cNvSpPr>
            <a:spLocks noGrp="1"/>
          </p:cNvSpPr>
          <p:nvPr>
            <p:ph sz="quarter" idx="1"/>
          </p:nvPr>
        </p:nvSpPr>
        <p:spPr/>
        <p:txBody>
          <a:bodyPr>
            <a:normAutofit fontScale="62500" lnSpcReduction="20000"/>
          </a:bodyPr>
          <a:lstStyle/>
          <a:p>
            <a:pPr marL="274320" indent="-274320" fontAlgn="auto">
              <a:spcBef>
                <a:spcPts val="580"/>
              </a:spcBef>
              <a:spcAft>
                <a:spcPts val="0"/>
              </a:spcAft>
              <a:buFont typeface="Wingdings 2"/>
              <a:buNone/>
              <a:defRPr/>
            </a:pPr>
            <a:r>
              <a:rPr lang="el-GR" dirty="0"/>
              <a:t>• Στενή συνάφεια με την ελληνική γλώσσα και γραμματεία</a:t>
            </a:r>
          </a:p>
          <a:p>
            <a:pPr marL="274320" indent="-274320" fontAlgn="auto">
              <a:spcBef>
                <a:spcPts val="580"/>
              </a:spcBef>
              <a:spcAft>
                <a:spcPts val="0"/>
              </a:spcAft>
              <a:buFont typeface="Wingdings 2"/>
              <a:buNone/>
              <a:defRPr/>
            </a:pPr>
            <a:r>
              <a:rPr lang="el-GR" dirty="0"/>
              <a:t>Ελληνικά πρότυπα γονιμοποιούν ρωμαϊκά ταλέντα</a:t>
            </a:r>
          </a:p>
          <a:p>
            <a:pPr marL="274320" indent="-274320" fontAlgn="auto">
              <a:spcBef>
                <a:spcPts val="580"/>
              </a:spcBef>
              <a:spcAft>
                <a:spcPts val="0"/>
              </a:spcAft>
              <a:buFont typeface="Wingdings 2"/>
              <a:buNone/>
              <a:defRPr/>
            </a:pPr>
            <a:r>
              <a:rPr lang="el-GR" dirty="0"/>
              <a:t>• Σχέση ρωμαίου λογοτέχνη με ελληνικό πρότυπο : δημιουργική πρόσληψη και </a:t>
            </a:r>
          </a:p>
          <a:p>
            <a:pPr marL="274320" indent="-274320" fontAlgn="auto">
              <a:spcBef>
                <a:spcPts val="580"/>
              </a:spcBef>
              <a:spcAft>
                <a:spcPts val="0"/>
              </a:spcAft>
              <a:buFont typeface="Wingdings 2"/>
              <a:buNone/>
              <a:defRPr/>
            </a:pPr>
            <a:r>
              <a:rPr lang="el-GR" dirty="0"/>
              <a:t>ανταγωνισμός</a:t>
            </a:r>
          </a:p>
          <a:p>
            <a:pPr marL="274320" indent="-274320" fontAlgn="auto">
              <a:spcBef>
                <a:spcPts val="580"/>
              </a:spcBef>
              <a:spcAft>
                <a:spcPts val="0"/>
              </a:spcAft>
              <a:buFont typeface="Wingdings 2"/>
              <a:buNone/>
              <a:defRPr/>
            </a:pPr>
            <a:r>
              <a:rPr lang="el-GR" dirty="0"/>
              <a:t>• Ανάμειξη διαφορετικών χρονικά προτύπων</a:t>
            </a:r>
            <a:r>
              <a:rPr lang="en-US" dirty="0"/>
              <a:t>     </a:t>
            </a:r>
            <a:r>
              <a:rPr lang="el-GR" dirty="0"/>
              <a:t>ιδιόρρυθμη εξέλιξη των </a:t>
            </a:r>
          </a:p>
          <a:p>
            <a:pPr marL="274320" indent="-274320" fontAlgn="auto">
              <a:spcBef>
                <a:spcPts val="580"/>
              </a:spcBef>
              <a:spcAft>
                <a:spcPts val="0"/>
              </a:spcAft>
              <a:buFont typeface="Wingdings 2"/>
              <a:buNone/>
              <a:defRPr/>
            </a:pPr>
            <a:r>
              <a:rPr lang="el-GR" dirty="0"/>
              <a:t>λογοτεχνικών ειδών (τελευταίο Ελλήνων) ωριμάζει πρώτο, έπος (πρώτο Ελλήνων) </a:t>
            </a:r>
          </a:p>
          <a:p>
            <a:pPr marL="274320" indent="-274320" fontAlgn="auto">
              <a:spcBef>
                <a:spcPts val="580"/>
              </a:spcBef>
              <a:spcAft>
                <a:spcPts val="0"/>
              </a:spcAft>
              <a:buFont typeface="Wingdings 2"/>
              <a:buNone/>
              <a:defRPr/>
            </a:pPr>
            <a:r>
              <a:rPr lang="el-GR" dirty="0"/>
              <a:t>ωριμάζει τελευταίο</a:t>
            </a:r>
          </a:p>
          <a:p>
            <a:pPr marL="274320" indent="-274320" fontAlgn="auto">
              <a:spcBef>
                <a:spcPts val="580"/>
              </a:spcBef>
              <a:spcAft>
                <a:spcPts val="0"/>
              </a:spcAft>
              <a:buFont typeface="Wingdings 2"/>
              <a:buNone/>
              <a:defRPr/>
            </a:pPr>
            <a:r>
              <a:rPr lang="el-GR" dirty="0"/>
              <a:t>• Αλλοίωση ή μεταμόρφωση των ελληνικών ειδών ή παραγωγή νέων ειδών π.χ. </a:t>
            </a:r>
          </a:p>
          <a:p>
            <a:pPr marL="274320" indent="-274320" fontAlgn="auto">
              <a:spcBef>
                <a:spcPts val="580"/>
              </a:spcBef>
              <a:spcAft>
                <a:spcPts val="0"/>
              </a:spcAft>
              <a:buFont typeface="Wingdings 2"/>
              <a:buNone/>
              <a:defRPr/>
            </a:pPr>
            <a:r>
              <a:rPr lang="el-GR" dirty="0"/>
              <a:t>ελεγεία, σάτιρα</a:t>
            </a:r>
          </a:p>
          <a:p>
            <a:pPr marL="274320" indent="-274320" fontAlgn="auto">
              <a:spcBef>
                <a:spcPts val="580"/>
              </a:spcBef>
              <a:spcAft>
                <a:spcPts val="0"/>
              </a:spcAft>
              <a:buFont typeface="Wingdings 2"/>
              <a:buNone/>
              <a:defRPr/>
            </a:pPr>
            <a:r>
              <a:rPr lang="el-GR" dirty="0"/>
              <a:t>• Προοδευτική εξειδίκευση του ρωμαίου λογοτέχνη σε στενότερο ειδολογικό εύρος συμφυρμός ειδών</a:t>
            </a:r>
          </a:p>
          <a:p>
            <a:pPr marL="274320" indent="-274320" fontAlgn="auto">
              <a:spcBef>
                <a:spcPts val="580"/>
              </a:spcBef>
              <a:spcAft>
                <a:spcPts val="0"/>
              </a:spcAft>
              <a:buFont typeface="Wingdings 2"/>
              <a:buNone/>
              <a:defRPr/>
            </a:pPr>
            <a:r>
              <a:rPr lang="el-GR" dirty="0"/>
              <a:t>• Συνεχής καλλιέργεια αισθητική αρτιότητα</a:t>
            </a:r>
          </a:p>
          <a:p>
            <a:pPr marL="274320" indent="-274320" fontAlgn="auto">
              <a:spcBef>
                <a:spcPts val="580"/>
              </a:spcBef>
              <a:spcAft>
                <a:spcPts val="0"/>
              </a:spcAft>
              <a:buFont typeface="Wingdings 2"/>
              <a:buNone/>
              <a:defRPr/>
            </a:pPr>
            <a:r>
              <a:rPr lang="el-GR" dirty="0"/>
              <a:t>• Η ρωμαϊκή λογοτεχνία εκφράζει-προβάλλει τον ιδιάζοντα ιδεολογικό πλούτο της </a:t>
            </a:r>
          </a:p>
          <a:p>
            <a:pPr marL="274320" indent="-274320" fontAlgn="auto">
              <a:spcBef>
                <a:spcPts val="580"/>
              </a:spcBef>
              <a:spcAft>
                <a:spcPts val="0"/>
              </a:spcAft>
              <a:buFont typeface="Wingdings 2"/>
              <a:buNone/>
              <a:defRPr/>
            </a:pPr>
            <a:r>
              <a:rPr lang="el-GR" dirty="0"/>
              <a:t>ρωμαϊκής κοινωνίας: πάτρια ήθη, υποδείγματα, πολιτεία, θρησκεία, οικογένεια...</a:t>
            </a:r>
          </a:p>
          <a:p>
            <a:pPr marL="274320" indent="-274320" fontAlgn="auto">
              <a:spcBef>
                <a:spcPts val="580"/>
              </a:spcBef>
              <a:spcAft>
                <a:spcPts val="0"/>
              </a:spcAft>
              <a:buFont typeface="Wingdings 2"/>
              <a:buNone/>
              <a:defRPr/>
            </a:pPr>
            <a:r>
              <a:rPr lang="el-GR" dirty="0"/>
              <a:t>• Στιβαρότητα, λογική συντακτική οργάνωση, λιτότητα (φυσικά στοιχεία της </a:t>
            </a:r>
          </a:p>
          <a:p>
            <a:pPr marL="274320" indent="-274320" fontAlgn="auto">
              <a:spcBef>
                <a:spcPts val="580"/>
              </a:spcBef>
              <a:spcAft>
                <a:spcPts val="0"/>
              </a:spcAft>
              <a:buFont typeface="Wingdings 2"/>
              <a:buNone/>
              <a:defRPr/>
            </a:pPr>
            <a:r>
              <a:rPr lang="el-GR" dirty="0"/>
              <a:t>λατινικής) + επίκτητα καλολογικά στοιχεία  </a:t>
            </a:r>
            <a:r>
              <a:rPr lang="en-US" dirty="0"/>
              <a:t>   </a:t>
            </a:r>
            <a:r>
              <a:rPr lang="el-GR" dirty="0"/>
              <a:t>κατάλληλη η λατινική για την </a:t>
            </a:r>
          </a:p>
          <a:p>
            <a:pPr marL="274320" indent="-274320" fontAlgn="auto">
              <a:spcBef>
                <a:spcPts val="580"/>
              </a:spcBef>
              <a:spcAft>
                <a:spcPts val="0"/>
              </a:spcAft>
              <a:buFont typeface="Wingdings 2"/>
              <a:buNone/>
              <a:defRPr/>
            </a:pPr>
            <a:r>
              <a:rPr lang="el-GR" dirty="0"/>
              <a:t>παγκόσμια πολιτισμική επικοινωνία, μεγάλος ο βαθμός ωριμότητάς της</a:t>
            </a:r>
          </a:p>
          <a:p>
            <a:pPr marL="274320" indent="-274320" fontAlgn="auto">
              <a:spcBef>
                <a:spcPts val="580"/>
              </a:spcBef>
              <a:spcAft>
                <a:spcPts val="0"/>
              </a:spcAft>
              <a:buFont typeface="Wingdings 2"/>
              <a:buChar char=""/>
              <a:defRPr/>
            </a:pPr>
            <a:endParaRPr lang="el-GR" dirty="0"/>
          </a:p>
        </p:txBody>
      </p:sp>
      <p:cxnSp>
        <p:nvCxnSpPr>
          <p:cNvPr id="5" name="4 - Ευθύγραμμο βέλος σύνδεσης"/>
          <p:cNvCxnSpPr/>
          <p:nvPr/>
        </p:nvCxnSpPr>
        <p:spPr>
          <a:xfrm>
            <a:off x="4929188" y="2643188"/>
            <a:ext cx="14287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 Ευθύγραμμο βέλος σύνδεσης"/>
          <p:cNvCxnSpPr/>
          <p:nvPr/>
        </p:nvCxnSpPr>
        <p:spPr>
          <a:xfrm>
            <a:off x="1071563" y="4214813"/>
            <a:ext cx="142875"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4786313" y="5572125"/>
            <a:ext cx="1428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 Τίτλος"/>
          <p:cNvSpPr>
            <a:spLocks noGrp="1"/>
          </p:cNvSpPr>
          <p:nvPr>
            <p:ph type="title"/>
          </p:nvPr>
        </p:nvSpPr>
        <p:spPr/>
        <p:txBody>
          <a:bodyPr/>
          <a:lstStyle/>
          <a:p>
            <a:r>
              <a:rPr lang="el-GR"/>
              <a:t>Κλασική</a:t>
            </a:r>
            <a:r>
              <a:rPr lang="en-US"/>
              <a:t> </a:t>
            </a:r>
            <a:r>
              <a:rPr lang="el-GR"/>
              <a:t>εποχή</a:t>
            </a:r>
          </a:p>
        </p:txBody>
      </p:sp>
      <p:sp>
        <p:nvSpPr>
          <p:cNvPr id="3" name="2 - Θέση περιεχομένου"/>
          <p:cNvSpPr>
            <a:spLocks noGrp="1"/>
          </p:cNvSpPr>
          <p:nvPr>
            <p:ph sz="quarter" idx="1"/>
          </p:nvPr>
        </p:nvSpPr>
        <p:spPr/>
        <p:txBody>
          <a:bodyPr>
            <a:normAutofit fontScale="62500" lnSpcReduction="20000"/>
          </a:bodyPr>
          <a:lstStyle/>
          <a:p>
            <a:pPr marL="274320" indent="-274320" fontAlgn="auto">
              <a:spcBef>
                <a:spcPts val="580"/>
              </a:spcBef>
              <a:spcAft>
                <a:spcPts val="0"/>
              </a:spcAft>
              <a:buFont typeface="Wingdings 2"/>
              <a:buChar char=""/>
              <a:defRPr/>
            </a:pPr>
            <a:r>
              <a:rPr lang="el-GR" dirty="0"/>
              <a:t>Γενικά:</a:t>
            </a:r>
            <a:endParaRPr lang="en-US" dirty="0"/>
          </a:p>
          <a:p>
            <a:pPr marL="274320" indent="-274320" fontAlgn="auto">
              <a:spcBef>
                <a:spcPts val="580"/>
              </a:spcBef>
              <a:spcAft>
                <a:spcPts val="0"/>
              </a:spcAft>
              <a:buFont typeface="Wingdings 2"/>
              <a:buNone/>
              <a:defRPr/>
            </a:pPr>
            <a:r>
              <a:rPr lang="el-GR" dirty="0"/>
              <a:t>1. Η λατινική γλώσσα έχει τώρα πια διαμορφωθεί σε όργανο κατάλληλο να</a:t>
            </a:r>
          </a:p>
          <a:p>
            <a:pPr marL="274320" indent="-274320" fontAlgn="auto">
              <a:spcBef>
                <a:spcPts val="580"/>
              </a:spcBef>
              <a:spcAft>
                <a:spcPts val="0"/>
              </a:spcAft>
              <a:buFont typeface="Wingdings 2"/>
              <a:buNone/>
              <a:defRPr/>
            </a:pPr>
            <a:r>
              <a:rPr lang="el-GR" dirty="0"/>
              <a:t>διατυπώσει υψηλής τάξεως έντεχνο λόγο.</a:t>
            </a:r>
          </a:p>
          <a:p>
            <a:pPr marL="274320" indent="-274320" fontAlgn="auto">
              <a:spcBef>
                <a:spcPts val="580"/>
              </a:spcBef>
              <a:spcAft>
                <a:spcPts val="0"/>
              </a:spcAft>
              <a:buFont typeface="Wingdings 2"/>
              <a:buNone/>
              <a:defRPr/>
            </a:pPr>
            <a:r>
              <a:rPr lang="el-GR" dirty="0"/>
              <a:t>2. Η λατινική λογοτεχνία προχωρεί σταθερά στη φάση της υψηλής δημιουργίας και </a:t>
            </a:r>
          </a:p>
          <a:p>
            <a:pPr marL="274320" indent="-274320" fontAlgn="auto">
              <a:spcBef>
                <a:spcPts val="580"/>
              </a:spcBef>
              <a:spcAft>
                <a:spcPts val="0"/>
              </a:spcAft>
              <a:buFont typeface="Wingdings 2"/>
              <a:buNone/>
              <a:defRPr/>
            </a:pPr>
            <a:r>
              <a:rPr lang="el-GR" dirty="0"/>
              <a:t>της καλλιτεχνικής εκλέπτυνσης:</a:t>
            </a:r>
          </a:p>
          <a:p>
            <a:pPr marL="274320" indent="-274320" fontAlgn="auto">
              <a:spcBef>
                <a:spcPts val="580"/>
              </a:spcBef>
              <a:spcAft>
                <a:spcPts val="0"/>
              </a:spcAft>
              <a:buFont typeface="Wingdings 2"/>
              <a:buNone/>
              <a:defRPr/>
            </a:pPr>
            <a:r>
              <a:rPr lang="el-GR" dirty="0"/>
              <a:t>• Επιδιώκονται η αρμονική σύζευξη μορφής και περιεχομένου, πλασματικού και </a:t>
            </a:r>
          </a:p>
          <a:p>
            <a:pPr marL="274320" indent="-274320" fontAlgn="auto">
              <a:spcBef>
                <a:spcPts val="580"/>
              </a:spcBef>
              <a:spcAft>
                <a:spcPts val="0"/>
              </a:spcAft>
              <a:buFont typeface="Wingdings 2"/>
              <a:buNone/>
              <a:defRPr/>
            </a:pPr>
            <a:r>
              <a:rPr lang="el-GR" dirty="0"/>
              <a:t>πραγματικού, η εξειδίκευση και το βάθος.</a:t>
            </a:r>
          </a:p>
          <a:p>
            <a:pPr marL="274320" indent="-274320" fontAlgn="auto">
              <a:spcBef>
                <a:spcPts val="580"/>
              </a:spcBef>
              <a:spcAft>
                <a:spcPts val="0"/>
              </a:spcAft>
              <a:buFont typeface="Wingdings 2"/>
              <a:buNone/>
              <a:defRPr/>
            </a:pPr>
            <a:r>
              <a:rPr lang="el-GR" dirty="0"/>
              <a:t>• Η δημιουργική κατάκτηση των ελληνικών προτύπων ολοκληρώνεται προς κάθε </a:t>
            </a:r>
          </a:p>
          <a:p>
            <a:pPr marL="274320" indent="-274320" fontAlgn="auto">
              <a:spcBef>
                <a:spcPts val="580"/>
              </a:spcBef>
              <a:spcAft>
                <a:spcPts val="0"/>
              </a:spcAft>
              <a:buFont typeface="Wingdings 2"/>
              <a:buNone/>
              <a:defRPr/>
            </a:pPr>
            <a:r>
              <a:rPr lang="el-GR" dirty="0"/>
              <a:t>κατεύθυνση  </a:t>
            </a:r>
            <a:r>
              <a:rPr lang="en-US" dirty="0"/>
              <a:t>  </a:t>
            </a:r>
            <a:r>
              <a:rPr lang="el-GR" dirty="0"/>
              <a:t>Ο Ρωμαίος καλλιτέχνης τολμά να ανταγωνιστεί με αποτελεσματικό</a:t>
            </a:r>
          </a:p>
          <a:p>
            <a:pPr marL="274320" indent="-274320" fontAlgn="auto">
              <a:spcBef>
                <a:spcPts val="580"/>
              </a:spcBef>
              <a:spcAft>
                <a:spcPts val="0"/>
              </a:spcAft>
              <a:buFont typeface="Wingdings 2"/>
              <a:buNone/>
              <a:defRPr/>
            </a:pPr>
            <a:r>
              <a:rPr lang="el-GR" dirty="0"/>
              <a:t>τρόπο τους Έλληνες κολοσσούς των ελληνιστικών, κλασικών και αρχαϊκών χρόνων.</a:t>
            </a:r>
          </a:p>
          <a:p>
            <a:pPr marL="274320" indent="-274320" fontAlgn="auto">
              <a:spcBef>
                <a:spcPts val="580"/>
              </a:spcBef>
              <a:spcAft>
                <a:spcPts val="0"/>
              </a:spcAft>
              <a:buFont typeface="Wingdings 2"/>
              <a:buNone/>
              <a:defRPr/>
            </a:pPr>
            <a:r>
              <a:rPr lang="el-GR" dirty="0"/>
              <a:t>Μετά το 90 </a:t>
            </a:r>
            <a:r>
              <a:rPr lang="el-GR" dirty="0" err="1"/>
              <a:t>π.Χ.</a:t>
            </a:r>
            <a:r>
              <a:rPr lang="el-GR" dirty="0"/>
              <a:t>: εμφάνιση πολλών ταλέντων </a:t>
            </a:r>
            <a:r>
              <a:rPr lang="en-US" dirty="0"/>
              <a:t>   </a:t>
            </a:r>
            <a:r>
              <a:rPr lang="el-GR" dirty="0"/>
              <a:t>έργα κλασικά</a:t>
            </a:r>
            <a:endParaRPr lang="en-US" dirty="0"/>
          </a:p>
          <a:p>
            <a:pPr marL="274320" indent="-274320" fontAlgn="auto">
              <a:spcBef>
                <a:spcPts val="580"/>
              </a:spcBef>
              <a:spcAft>
                <a:spcPts val="0"/>
              </a:spcAft>
              <a:buFont typeface="Wingdings 2"/>
              <a:buNone/>
              <a:defRPr/>
            </a:pPr>
            <a:br>
              <a:rPr lang="el-GR" dirty="0"/>
            </a:br>
            <a:endParaRPr lang="el-GR" dirty="0"/>
          </a:p>
        </p:txBody>
      </p:sp>
      <p:cxnSp>
        <p:nvCxnSpPr>
          <p:cNvPr id="7" name="6 - Ευθύγραμμο βέλος σύνδεσης"/>
          <p:cNvCxnSpPr/>
          <p:nvPr/>
        </p:nvCxnSpPr>
        <p:spPr>
          <a:xfrm>
            <a:off x="2143125" y="3714750"/>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5000625" y="4286250"/>
            <a:ext cx="7143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fontAlgn="auto">
              <a:spcAft>
                <a:spcPts val="0"/>
              </a:spcAft>
              <a:defRPr/>
            </a:pPr>
            <a:r>
              <a:rPr lang="el-GR" dirty="0"/>
              <a:t>Χρονολογική διαίρεση κλασικής περιόδου:</a:t>
            </a:r>
          </a:p>
        </p:txBody>
      </p:sp>
      <p:sp>
        <p:nvSpPr>
          <p:cNvPr id="17410" name="2 - Θέση περιεχομένου"/>
          <p:cNvSpPr>
            <a:spLocks noGrp="1"/>
          </p:cNvSpPr>
          <p:nvPr>
            <p:ph sz="quarter" idx="1"/>
          </p:nvPr>
        </p:nvSpPr>
        <p:spPr/>
        <p:txBody>
          <a:bodyPr/>
          <a:lstStyle/>
          <a:p>
            <a:pPr>
              <a:buFont typeface="Wingdings 2" pitchFamily="18" charset="2"/>
              <a:buNone/>
            </a:pPr>
            <a:br>
              <a:rPr lang="el-GR"/>
            </a:br>
            <a:r>
              <a:rPr lang="el-GR"/>
              <a:t>• Οι χρόνοι του Κικέρωνα (περίπου 133 – 40 π.Χ.) – δεσπόζει η πεζογραφία.</a:t>
            </a:r>
            <a:br>
              <a:rPr lang="el-GR"/>
            </a:br>
            <a:r>
              <a:rPr lang="el-GR"/>
              <a:t>• Οι αυγούστειοι χρόνοι (περίπου 40 π.Χ. – 14 μ.Χ.) – δεσπόζει η ποίηση</a:t>
            </a:r>
            <a:endParaRPr lang="en-US"/>
          </a:p>
          <a:p>
            <a:pPr algn="just">
              <a:buFont typeface="Wingdings 2" pitchFamily="18" charset="2"/>
              <a:buNone/>
            </a:pPr>
            <a:r>
              <a:rPr lang="el-GR" sz="1800"/>
              <a:t>Λογοτεχνική αναγέννηση: με το «κίνημα των Νεωτέρων»: πολύ καλοδουλεμένα </a:t>
            </a:r>
            <a:r>
              <a:rPr lang="en-US" sz="1800"/>
              <a:t>,</a:t>
            </a:r>
            <a:r>
              <a:rPr lang="el-GR" sz="1800"/>
              <a:t>ποιήματα, σύντομα, με σκοτεινό και υπαινικτικό ύφος, εκλέπτυνση και λογιότητα. Λυρική και ελεγειακή ποίηση, επύλλια και επιγράμματα. Με το θάνατο του Αυγούστου αρχίζουν ο επιγονισμός και οι εσωστρεφείς αναγεννήσεις κάτι που δε συνεπάγεται βέβαια απαραίτητα και έκπτωση της ποιότητας ή απουσία ταλέντων</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 Τίτλος"/>
          <p:cNvSpPr>
            <a:spLocks noGrp="1"/>
          </p:cNvSpPr>
          <p:nvPr>
            <p:ph type="title"/>
          </p:nvPr>
        </p:nvSpPr>
        <p:spPr/>
        <p:txBody>
          <a:bodyPr/>
          <a:lstStyle/>
          <a:p>
            <a:r>
              <a:rPr lang="el-GR"/>
              <a:t>Αναλυτικότερα</a:t>
            </a:r>
          </a:p>
        </p:txBody>
      </p:sp>
      <p:sp>
        <p:nvSpPr>
          <p:cNvPr id="3" name="2 - Θέση περιεχομένου"/>
          <p:cNvSpPr>
            <a:spLocks noGrp="1"/>
          </p:cNvSpPr>
          <p:nvPr>
            <p:ph sz="quarter" idx="1"/>
          </p:nvPr>
        </p:nvSpPr>
        <p:spPr/>
        <p:txBody>
          <a:bodyPr>
            <a:normAutofit fontScale="70000" lnSpcReduction="20000"/>
          </a:bodyPr>
          <a:lstStyle/>
          <a:p>
            <a:pPr marL="274320" indent="-274320" fontAlgn="auto">
              <a:spcBef>
                <a:spcPts val="580"/>
              </a:spcBef>
              <a:spcAft>
                <a:spcPts val="0"/>
              </a:spcAft>
              <a:buFont typeface="Wingdings 2"/>
              <a:buChar char=""/>
              <a:defRPr/>
            </a:pPr>
            <a:r>
              <a:rPr lang="el-GR" b="1" u="sng" dirty="0">
                <a:latin typeface="Palatino Linotype" pitchFamily="18" charset="0"/>
              </a:rPr>
              <a:t>α. Οι χρόνοι του Κικέρωνα:</a:t>
            </a:r>
            <a:br>
              <a:rPr lang="el-GR" dirty="0"/>
            </a:br>
            <a:r>
              <a:rPr lang="el-GR" dirty="0"/>
              <a:t> Η εποχή χαρακτηρίζεται από πολέμους και εξωτερικές κατακτήσεις της Ρωμαϊκής</a:t>
            </a:r>
            <a:r>
              <a:rPr lang="en-US" dirty="0"/>
              <a:t> </a:t>
            </a:r>
            <a:r>
              <a:rPr lang="el-GR" dirty="0"/>
              <a:t>Αυτοκρατορίας και από εξοντωτικές έριδες για την εξουσία. Δύο γεγονότα δεσπόζουν</a:t>
            </a:r>
            <a:r>
              <a:rPr lang="en-US" dirty="0"/>
              <a:t> </a:t>
            </a:r>
            <a:r>
              <a:rPr lang="el-GR" dirty="0"/>
              <a:t>και σημαδεύουν τις εξελίξεις:</a:t>
            </a:r>
          </a:p>
          <a:p>
            <a:pPr marL="274320" indent="-274320" fontAlgn="auto">
              <a:spcBef>
                <a:spcPts val="580"/>
              </a:spcBef>
              <a:spcAft>
                <a:spcPts val="0"/>
              </a:spcAft>
              <a:buFont typeface="Wingdings 2"/>
              <a:buNone/>
              <a:defRPr/>
            </a:pPr>
            <a:r>
              <a:rPr lang="el-GR" dirty="0"/>
              <a:t>• Η δικτατορία του </a:t>
            </a:r>
            <a:r>
              <a:rPr lang="el-GR" dirty="0" err="1"/>
              <a:t>Σύλλα</a:t>
            </a:r>
            <a:r>
              <a:rPr lang="el-GR" dirty="0"/>
              <a:t> (82-79 </a:t>
            </a:r>
            <a:r>
              <a:rPr lang="el-GR" dirty="0" err="1"/>
              <a:t>π.Χ.</a:t>
            </a:r>
            <a:r>
              <a:rPr lang="el-GR" dirty="0"/>
              <a:t>) και</a:t>
            </a:r>
          </a:p>
          <a:p>
            <a:pPr marL="274320" indent="-274320" fontAlgn="auto">
              <a:spcBef>
                <a:spcPts val="580"/>
              </a:spcBef>
              <a:spcAft>
                <a:spcPts val="0"/>
              </a:spcAft>
              <a:buFont typeface="Wingdings 2"/>
              <a:buNone/>
              <a:defRPr/>
            </a:pPr>
            <a:r>
              <a:rPr lang="el-GR" dirty="0"/>
              <a:t>• Η δολοφονία του Καίσαρα το 44 </a:t>
            </a:r>
            <a:r>
              <a:rPr lang="el-GR" dirty="0" err="1"/>
              <a:t>π.Χ.</a:t>
            </a:r>
            <a:r>
              <a:rPr lang="el-GR" dirty="0"/>
              <a:t> </a:t>
            </a:r>
          </a:p>
          <a:p>
            <a:pPr marL="274320" indent="-274320" fontAlgn="auto">
              <a:spcBef>
                <a:spcPts val="580"/>
              </a:spcBef>
              <a:spcAft>
                <a:spcPts val="0"/>
              </a:spcAft>
              <a:buFont typeface="Wingdings 2"/>
              <a:buChar char=""/>
              <a:defRPr/>
            </a:pPr>
            <a:r>
              <a:rPr lang="el-GR" u="sng" dirty="0"/>
              <a:t>Ο Ρωμαίος λογοτέχνης </a:t>
            </a:r>
            <a:r>
              <a:rPr lang="el-GR" dirty="0"/>
              <a:t>:</a:t>
            </a:r>
          </a:p>
          <a:p>
            <a:pPr marL="274320" indent="-274320" fontAlgn="auto">
              <a:spcBef>
                <a:spcPts val="580"/>
              </a:spcBef>
              <a:spcAft>
                <a:spcPts val="0"/>
              </a:spcAft>
              <a:buFont typeface="Wingdings 2"/>
              <a:buNone/>
              <a:defRPr/>
            </a:pPr>
            <a:r>
              <a:rPr lang="el-GR" dirty="0"/>
              <a:t>• Επικεντρώνει το ενδιαφέρον του στη ρωμαϊκή ιστορία, παρελθούσα και σύγχρονη, στη γλώσσα και τη γραμματεία, το δίκαιο και τον πολιτισμό του.</a:t>
            </a:r>
          </a:p>
          <a:p>
            <a:pPr marL="274320" indent="-274320" fontAlgn="auto">
              <a:spcBef>
                <a:spcPts val="580"/>
              </a:spcBef>
              <a:spcAft>
                <a:spcPts val="0"/>
              </a:spcAft>
              <a:buFont typeface="Wingdings 2"/>
              <a:buNone/>
              <a:defRPr/>
            </a:pPr>
            <a:r>
              <a:rPr lang="el-GR" dirty="0"/>
              <a:t>• Η έντονη συμμετοχή του στα εσωτερικά τεκταινόμενα αποτυπώνεται σε ρητορικούς λόγους προσανατολισμένους στα πρότυπα των αττικών ρητόρων.</a:t>
            </a:r>
            <a:endParaRPr lang="en-US" dirty="0"/>
          </a:p>
          <a:p>
            <a:pPr marL="274320" indent="-274320" fontAlgn="auto">
              <a:spcBef>
                <a:spcPts val="580"/>
              </a:spcBef>
              <a:spcAft>
                <a:spcPts val="0"/>
              </a:spcAft>
              <a:buFont typeface="Wingdings 2"/>
              <a:buNone/>
              <a:defRPr/>
            </a:pPr>
            <a:r>
              <a:rPr lang="el-GR" dirty="0"/>
              <a:t>• Η έντονη απογοήτευση που δημιουργεί το γεγονός αυτό ωθεί τους συγγραφείς σε μια φιλοσοφική φυγή από την πραγματικότητα, φανερή σε όλα σχεδόν τα</a:t>
            </a:r>
            <a:r>
              <a:rPr lang="en-US" dirty="0"/>
              <a:t> </a:t>
            </a:r>
            <a:r>
              <a:rPr lang="el-GR" dirty="0"/>
              <a:t>λογοτεχνικά</a:t>
            </a:r>
            <a:r>
              <a:rPr lang="en-US" dirty="0"/>
              <a:t> </a:t>
            </a:r>
            <a:r>
              <a:rPr lang="el-GR" dirty="0"/>
              <a:t>γένη.</a:t>
            </a:r>
            <a:r>
              <a:rPr lang="en-US" dirty="0"/>
              <a:t> </a:t>
            </a:r>
            <a:r>
              <a:rPr lang="el-GR" dirty="0"/>
              <a:t>Αυτονόμηση από τα ελληνικά πρότυπα </a:t>
            </a:r>
            <a:r>
              <a:rPr lang="en-US" dirty="0"/>
              <a:t>  </a:t>
            </a:r>
            <a:r>
              <a:rPr lang="el-GR" dirty="0"/>
              <a:t> προσωπικές επιλογές και</a:t>
            </a:r>
            <a:r>
              <a:rPr lang="en-US" dirty="0"/>
              <a:t> </a:t>
            </a:r>
            <a:r>
              <a:rPr lang="el-GR" dirty="0"/>
              <a:t>κατακτήσεις σε όλα τα λογοτεχνικά είδη</a:t>
            </a:r>
          </a:p>
        </p:txBody>
      </p:sp>
      <p:cxnSp>
        <p:nvCxnSpPr>
          <p:cNvPr id="5" name="4 - Ευθύγραμμο βέλος σύνδεσης"/>
          <p:cNvCxnSpPr/>
          <p:nvPr/>
        </p:nvCxnSpPr>
        <p:spPr>
          <a:xfrm>
            <a:off x="5214938" y="4572000"/>
            <a:ext cx="1428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 Τίτλος"/>
          <p:cNvSpPr>
            <a:spLocks noGrp="1"/>
          </p:cNvSpPr>
          <p:nvPr>
            <p:ph type="title"/>
          </p:nvPr>
        </p:nvSpPr>
        <p:spPr/>
        <p:txBody>
          <a:bodyPr/>
          <a:lstStyle/>
          <a:p>
            <a:r>
              <a:rPr lang="el-GR"/>
              <a:t>Οι λογοτέχνες αυτής της περιόδου</a:t>
            </a:r>
          </a:p>
        </p:txBody>
      </p:sp>
      <p:sp>
        <p:nvSpPr>
          <p:cNvPr id="3" name="2 - Θέση περιεχομένου"/>
          <p:cNvSpPr>
            <a:spLocks noGrp="1"/>
          </p:cNvSpPr>
          <p:nvPr>
            <p:ph sz="quarter" idx="1"/>
          </p:nvPr>
        </p:nvSpPr>
        <p:spPr/>
        <p:txBody>
          <a:bodyPr>
            <a:normAutofit fontScale="62500" lnSpcReduction="20000"/>
          </a:bodyPr>
          <a:lstStyle/>
          <a:p>
            <a:pPr marL="274320" indent="-274320" fontAlgn="auto">
              <a:spcBef>
                <a:spcPts val="580"/>
              </a:spcBef>
              <a:spcAft>
                <a:spcPts val="0"/>
              </a:spcAft>
              <a:buFont typeface="Wingdings 2"/>
              <a:buNone/>
              <a:defRPr/>
            </a:pPr>
            <a:r>
              <a:rPr lang="el-GR" dirty="0"/>
              <a:t>1. </a:t>
            </a:r>
            <a:r>
              <a:rPr lang="el-GR" u="sng" dirty="0"/>
              <a:t>Μάρκος </a:t>
            </a:r>
            <a:r>
              <a:rPr lang="el-GR" u="sng" dirty="0" err="1"/>
              <a:t>Τύλλιος</a:t>
            </a:r>
            <a:r>
              <a:rPr lang="el-GR" u="sng" dirty="0"/>
              <a:t> Κικέρων (</a:t>
            </a:r>
            <a:r>
              <a:rPr lang="el-GR" u="sng" dirty="0" err="1"/>
              <a:t>Marcus</a:t>
            </a:r>
            <a:r>
              <a:rPr lang="el-GR" u="sng" dirty="0"/>
              <a:t> </a:t>
            </a:r>
            <a:r>
              <a:rPr lang="el-GR" u="sng" dirty="0" err="1"/>
              <a:t>Tullius</a:t>
            </a:r>
            <a:r>
              <a:rPr lang="el-GR" u="sng" dirty="0"/>
              <a:t> </a:t>
            </a:r>
            <a:r>
              <a:rPr lang="el-GR" u="sng" dirty="0" err="1"/>
              <a:t>Cicero</a:t>
            </a:r>
            <a:r>
              <a:rPr lang="el-GR" u="sng" dirty="0"/>
              <a:t>- 106-44 </a:t>
            </a:r>
            <a:r>
              <a:rPr lang="el-GR" u="sng" dirty="0" err="1"/>
              <a:t>π.Χ.</a:t>
            </a:r>
            <a:r>
              <a:rPr lang="el-GR" u="sng" dirty="0"/>
              <a:t>)</a:t>
            </a:r>
          </a:p>
          <a:p>
            <a:pPr marL="274320" indent="-274320" fontAlgn="auto">
              <a:spcBef>
                <a:spcPts val="580"/>
              </a:spcBef>
              <a:spcAft>
                <a:spcPts val="0"/>
              </a:spcAft>
              <a:buFont typeface="Wingdings 2"/>
              <a:buChar char=""/>
              <a:defRPr/>
            </a:pPr>
            <a:r>
              <a:rPr lang="el-GR" dirty="0"/>
              <a:t>Το έργο του (και μερικούς λόγους και διαλόγους)</a:t>
            </a:r>
          </a:p>
          <a:p>
            <a:pPr marL="274320" indent="-274320" fontAlgn="auto">
              <a:spcBef>
                <a:spcPts val="580"/>
              </a:spcBef>
              <a:spcAft>
                <a:spcPts val="0"/>
              </a:spcAft>
              <a:buFont typeface="Wingdings 2"/>
              <a:buNone/>
              <a:defRPr/>
            </a:pPr>
            <a:r>
              <a:rPr lang="el-GR" dirty="0"/>
              <a:t>• Ρητορική: ένας από τους σημαντικότερους ρήτορες της αρχαιότητας. Θεωρητική πραγμάτευση ζητημάτων σχετικών με τη ρητορεία και το ρήτορα.</a:t>
            </a:r>
          </a:p>
          <a:p>
            <a:pPr marL="274320" indent="-274320" fontAlgn="auto">
              <a:spcBef>
                <a:spcPts val="580"/>
              </a:spcBef>
              <a:spcAft>
                <a:spcPts val="0"/>
              </a:spcAft>
              <a:buFont typeface="Wingdings 2"/>
              <a:buNone/>
              <a:defRPr/>
            </a:pPr>
            <a:r>
              <a:rPr lang="el-GR" dirty="0"/>
              <a:t>• Θερμός θαυμαστής του Πλάτωνα (εκλεκτικός οπαδός και άλλων φιλοσοφικών</a:t>
            </a:r>
            <a:r>
              <a:rPr lang="en-US" dirty="0"/>
              <a:t> </a:t>
            </a:r>
            <a:r>
              <a:rPr lang="el-GR" dirty="0"/>
              <a:t>ρευμάτων δημιουργεί μία σειρά από υπέροχους φιλοσοφικούς διαλόγους.</a:t>
            </a:r>
          </a:p>
          <a:p>
            <a:pPr marL="274320" indent="-274320" fontAlgn="auto">
              <a:spcBef>
                <a:spcPts val="580"/>
              </a:spcBef>
              <a:spcAft>
                <a:spcPts val="0"/>
              </a:spcAft>
              <a:buFont typeface="Wingdings 2"/>
              <a:buNone/>
              <a:defRPr/>
            </a:pPr>
            <a:r>
              <a:rPr lang="el-GR" dirty="0"/>
              <a:t>Χαρακτηριστικά του έργου του είναι η καθαρότητα της έκφρασης, η κομψότητα και η</a:t>
            </a:r>
          </a:p>
          <a:p>
            <a:pPr marL="274320" indent="-274320" fontAlgn="auto">
              <a:spcBef>
                <a:spcPts val="580"/>
              </a:spcBef>
              <a:spcAft>
                <a:spcPts val="0"/>
              </a:spcAft>
              <a:buFont typeface="Wingdings 2"/>
              <a:buNone/>
              <a:defRPr/>
            </a:pPr>
            <a:r>
              <a:rPr lang="el-GR" dirty="0"/>
              <a:t>καλλιέπεια, η ζωηρότητα και το υφολογικό του ύψος. Κορυφαίο υπόδειγμα λατινικού</a:t>
            </a:r>
            <a:endParaRPr lang="en-US" dirty="0"/>
          </a:p>
          <a:p>
            <a:pPr marL="274320" indent="-274320" fontAlgn="auto">
              <a:spcBef>
                <a:spcPts val="580"/>
              </a:spcBef>
              <a:spcAft>
                <a:spcPts val="0"/>
              </a:spcAft>
              <a:buFont typeface="Wingdings 2"/>
              <a:buNone/>
              <a:defRPr/>
            </a:pPr>
            <a:r>
              <a:rPr lang="el-GR" dirty="0"/>
              <a:t>λόγου.</a:t>
            </a:r>
          </a:p>
          <a:p>
            <a:pPr marL="274320" indent="-274320" fontAlgn="auto">
              <a:spcBef>
                <a:spcPts val="580"/>
              </a:spcBef>
              <a:spcAft>
                <a:spcPts val="0"/>
              </a:spcAft>
              <a:buFont typeface="Wingdings 2"/>
              <a:buChar char=""/>
              <a:defRPr/>
            </a:pPr>
            <a:r>
              <a:rPr lang="el-GR" dirty="0"/>
              <a:t>-Μεγάλος ρήτορας, πάνω από 100 λόγοι πολιτικοί και δικανικοί</a:t>
            </a:r>
          </a:p>
          <a:p>
            <a:pPr marL="274320" indent="-274320" fontAlgn="auto">
              <a:spcBef>
                <a:spcPts val="580"/>
              </a:spcBef>
              <a:spcAft>
                <a:spcPts val="0"/>
              </a:spcAft>
              <a:buFont typeface="Wingdings 2"/>
              <a:buChar char=""/>
              <a:defRPr/>
            </a:pPr>
            <a:r>
              <a:rPr lang="el-GR" dirty="0"/>
              <a:t>-Θεωρητική πραγμάτευση ζητημάτων ρητορικής</a:t>
            </a:r>
          </a:p>
          <a:p>
            <a:pPr marL="274320" indent="-274320" fontAlgn="auto">
              <a:spcBef>
                <a:spcPts val="580"/>
              </a:spcBef>
              <a:spcAft>
                <a:spcPts val="0"/>
              </a:spcAft>
              <a:buFont typeface="Wingdings 2"/>
              <a:buChar char=""/>
              <a:defRPr/>
            </a:pPr>
            <a:r>
              <a:rPr lang="el-GR" dirty="0"/>
              <a:t>-Δημιουργός φιλοσοφικών διαλόγων</a:t>
            </a:r>
          </a:p>
          <a:p>
            <a:pPr marL="274320" indent="-274320" fontAlgn="auto">
              <a:spcBef>
                <a:spcPts val="580"/>
              </a:spcBef>
              <a:spcAft>
                <a:spcPts val="0"/>
              </a:spcAft>
              <a:buFont typeface="Wingdings 2"/>
              <a:buChar char=""/>
              <a:defRPr/>
            </a:pPr>
            <a:r>
              <a:rPr lang="el-GR" dirty="0"/>
              <a:t>-800 επιστολές</a:t>
            </a:r>
          </a:p>
          <a:p>
            <a:pPr marL="274320" indent="-274320" fontAlgn="auto">
              <a:spcBef>
                <a:spcPts val="580"/>
              </a:spcBef>
              <a:spcAft>
                <a:spcPts val="0"/>
              </a:spcAft>
              <a:buFont typeface="Wingdings 2"/>
              <a:buChar char=""/>
              <a:defRPr/>
            </a:pPr>
            <a:r>
              <a:rPr lang="el-GR" dirty="0"/>
              <a:t>-Υπόδειγμα λατινικού λόγου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fontScale="92500" lnSpcReduction="10000"/>
          </a:bodyPr>
          <a:lstStyle/>
          <a:p>
            <a:pPr marL="274320" indent="-274320" fontAlgn="auto">
              <a:spcBef>
                <a:spcPts val="580"/>
              </a:spcBef>
              <a:spcAft>
                <a:spcPts val="0"/>
              </a:spcAft>
              <a:buFont typeface="Wingdings 2"/>
              <a:buNone/>
              <a:defRPr/>
            </a:pPr>
            <a:r>
              <a:rPr lang="el-GR" dirty="0"/>
              <a:t>2. </a:t>
            </a:r>
            <a:r>
              <a:rPr lang="el-GR" u="sng" dirty="0" err="1"/>
              <a:t>Βάρων</a:t>
            </a:r>
            <a:r>
              <a:rPr lang="el-GR" u="sng" dirty="0"/>
              <a:t> ο </a:t>
            </a:r>
            <a:r>
              <a:rPr lang="el-GR" u="sng" dirty="0" err="1"/>
              <a:t>Ρεατίνος</a:t>
            </a:r>
            <a:r>
              <a:rPr lang="el-GR" u="sng" dirty="0"/>
              <a:t> (116-27π.Χ.)</a:t>
            </a:r>
          </a:p>
          <a:p>
            <a:pPr marL="274320" indent="-274320" fontAlgn="auto">
              <a:spcBef>
                <a:spcPts val="580"/>
              </a:spcBef>
              <a:spcAft>
                <a:spcPts val="0"/>
              </a:spcAft>
              <a:buFont typeface="Wingdings 2"/>
              <a:buChar char=""/>
              <a:defRPr/>
            </a:pPr>
            <a:r>
              <a:rPr lang="el-GR" dirty="0"/>
              <a:t>-Από τους πιο καλλιεργημένους</a:t>
            </a:r>
          </a:p>
          <a:p>
            <a:pPr marL="274320" indent="-274320" fontAlgn="auto">
              <a:spcBef>
                <a:spcPts val="580"/>
              </a:spcBef>
              <a:spcAft>
                <a:spcPts val="0"/>
              </a:spcAft>
              <a:buFont typeface="Wingdings 2"/>
              <a:buChar char=""/>
              <a:defRPr/>
            </a:pPr>
            <a:r>
              <a:rPr lang="el-GR" dirty="0"/>
              <a:t>-Δεινός γνώστης της λατινικής γλώσσας</a:t>
            </a:r>
          </a:p>
          <a:p>
            <a:pPr marL="274320" indent="-274320" fontAlgn="auto">
              <a:spcBef>
                <a:spcPts val="580"/>
              </a:spcBef>
              <a:spcAft>
                <a:spcPts val="0"/>
              </a:spcAft>
              <a:buFont typeface="Wingdings 2"/>
              <a:buChar char=""/>
              <a:defRPr/>
            </a:pPr>
            <a:r>
              <a:rPr lang="el-GR" dirty="0"/>
              <a:t>-600 βιβλία για ποικίλα θέματα</a:t>
            </a:r>
          </a:p>
          <a:p>
            <a:pPr marL="274320" indent="-274320" fontAlgn="auto">
              <a:spcBef>
                <a:spcPts val="580"/>
              </a:spcBef>
              <a:spcAft>
                <a:spcPts val="0"/>
              </a:spcAft>
              <a:buFont typeface="Wingdings 2"/>
              <a:buChar char=""/>
              <a:defRPr/>
            </a:pPr>
            <a:r>
              <a:rPr lang="el-GR" dirty="0"/>
              <a:t>Αντίθετα με τον </a:t>
            </a:r>
            <a:r>
              <a:rPr lang="el-GR" dirty="0" err="1"/>
              <a:t>Βάρωνα</a:t>
            </a:r>
            <a:r>
              <a:rPr lang="el-GR" dirty="0"/>
              <a:t>, οι υπόλοιποι εξειδικεύονται στην ιστοριογραφία</a:t>
            </a:r>
          </a:p>
          <a:p>
            <a:pPr marL="274320" indent="-274320" fontAlgn="auto">
              <a:spcBef>
                <a:spcPts val="580"/>
              </a:spcBef>
              <a:spcAft>
                <a:spcPts val="0"/>
              </a:spcAft>
              <a:buFont typeface="Wingdings 2"/>
              <a:buChar char=""/>
              <a:defRPr/>
            </a:pPr>
            <a:r>
              <a:rPr lang="el-GR" dirty="0"/>
              <a:t>Εγκυκλοπαιδιστής, γραμματολόγος, αρχαιοδίφης- ιστορικός, νομομαθής, τεχνοκρίτης </a:t>
            </a:r>
          </a:p>
          <a:p>
            <a:pPr marL="274320" indent="-274320" fontAlgn="auto">
              <a:spcBef>
                <a:spcPts val="580"/>
              </a:spcBef>
              <a:spcAft>
                <a:spcPts val="0"/>
              </a:spcAft>
              <a:buFont typeface="Wingdings 2"/>
              <a:buChar char=""/>
              <a:defRPr/>
            </a:pPr>
            <a:r>
              <a:rPr lang="el-GR" dirty="0"/>
              <a:t>και φιλόσοφος. Έγραψε βιβλία σχετικά με τη ρωμαϊκή και την παγκόσμια ιστορία, τη θρησκεία, τον πολιτισμό, τις καλές τέχνες, το θέατρο, τους νόμους, την παιδαγωγική, τις επιστήμες, τη γλώσσα, τη γεωργία)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 Τίτλος"/>
          <p:cNvSpPr>
            <a:spLocks noGrp="1"/>
          </p:cNvSpPr>
          <p:nvPr>
            <p:ph type="title"/>
          </p:nvPr>
        </p:nvSpPr>
        <p:spPr/>
        <p:txBody>
          <a:bodyPr/>
          <a:lstStyle/>
          <a:p>
            <a:r>
              <a:rPr lang="el-GR" b="1"/>
              <a:t>Ιστοριογραφία</a:t>
            </a:r>
          </a:p>
        </p:txBody>
      </p:sp>
      <p:sp>
        <p:nvSpPr>
          <p:cNvPr id="21506" name="2 - Θέση περιεχομένου"/>
          <p:cNvSpPr>
            <a:spLocks noGrp="1"/>
          </p:cNvSpPr>
          <p:nvPr>
            <p:ph sz="quarter" idx="1"/>
          </p:nvPr>
        </p:nvSpPr>
        <p:spPr/>
        <p:txBody>
          <a:bodyPr/>
          <a:lstStyle/>
          <a:p>
            <a:pPr>
              <a:buFont typeface="Wingdings 2" pitchFamily="18" charset="2"/>
              <a:buNone/>
            </a:pPr>
            <a:r>
              <a:rPr lang="el-GR"/>
              <a:t>1</a:t>
            </a:r>
            <a:r>
              <a:rPr lang="el-GR" u="sng"/>
              <a:t>. Ιούλιος Καίσαρ </a:t>
            </a:r>
            <a:r>
              <a:rPr lang="el-GR"/>
              <a:t>(απομνημονεύματα: στρατιωτικές αναμνήσεις διατυπωμένες σε καθαρά και λιτά λατινικά, σε ύφος που ανακαλεί τον Ξενοφώντα).</a:t>
            </a:r>
            <a:endParaRPr lang="en-US"/>
          </a:p>
          <a:p>
            <a:pPr>
              <a:buFont typeface="Wingdings 2" pitchFamily="18" charset="2"/>
              <a:buNone/>
            </a:pPr>
            <a:r>
              <a:rPr lang="el-GR"/>
              <a:t>2. </a:t>
            </a:r>
            <a:r>
              <a:rPr lang="el-GR" u="sng"/>
              <a:t>Κορνήλιος Νέπως </a:t>
            </a:r>
            <a:r>
              <a:rPr lang="el-GR"/>
              <a:t>(ιστορική βιογραφία).</a:t>
            </a:r>
          </a:p>
          <a:p>
            <a:pPr>
              <a:buFont typeface="Wingdings 2" pitchFamily="18" charset="2"/>
              <a:buNone/>
            </a:pPr>
            <a:r>
              <a:rPr lang="el-GR"/>
              <a:t>3. </a:t>
            </a:r>
            <a:r>
              <a:rPr lang="el-GR" u="sng"/>
              <a:t>Σαλλούστιος Κρίσπος </a:t>
            </a:r>
            <a:r>
              <a:rPr lang="el-GR"/>
              <a:t>(θουκυδίδεια ιστοριογραφία ή ιστορική μονογραφία, Η συνωμοσία του Κατιλίνα: De Catilinae coniuratione)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86</TotalTime>
  <Words>2040</Words>
  <Application>Microsoft Office PowerPoint</Application>
  <PresentationFormat>On-screen Show (4:3)</PresentationFormat>
  <Paragraphs>134</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Cambria</vt:lpstr>
      <vt:lpstr>Franklin Gothic Book</vt:lpstr>
      <vt:lpstr>Palatino Linotype</vt:lpstr>
      <vt:lpstr>Perpetua</vt:lpstr>
      <vt:lpstr>Wingdings 2</vt:lpstr>
      <vt:lpstr>Δικαιοσύνη</vt:lpstr>
      <vt:lpstr>Η γένεση της ρωμαϊκής λογοτεχνίας</vt:lpstr>
      <vt:lpstr>Εποχές της ρωμαϊκής λογοτεχνίας</vt:lpstr>
      <vt:lpstr>Γενικά χαρακτηριστικά της ρωμαϊκής λογοτεχνίας</vt:lpstr>
      <vt:lpstr>Κλασική εποχή</vt:lpstr>
      <vt:lpstr>Χρονολογική διαίρεση κλασικής περιόδου:</vt:lpstr>
      <vt:lpstr>Αναλυτικότερα</vt:lpstr>
      <vt:lpstr>Οι λογοτέχνες αυτής της περιόδου</vt:lpstr>
      <vt:lpstr>PowerPoint Presentation</vt:lpstr>
      <vt:lpstr>Ιστοριογραφία</vt:lpstr>
      <vt:lpstr>Ποίηση</vt:lpstr>
      <vt:lpstr>β. Αυγούστειοι χρόνοι:</vt:lpstr>
      <vt:lpstr>Κύριοι εκπρόσωποι – σημαντικά έργα </vt:lpstr>
      <vt:lpstr>PowerPoint Presentation</vt:lpstr>
      <vt:lpstr>PowerPoint Presentation</vt:lpstr>
      <vt:lpstr>PowerPoint Presentation</vt:lpstr>
      <vt:lpstr>Πεζογραφία</vt:lpstr>
      <vt:lpstr>Μετακλασική</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γένεση της ρωμαϊκής λογοτεχνίας</dc:title>
  <dc:creator>Κωνσταντίνος</dc:creator>
  <cp:lastModifiedBy>marina pappa</cp:lastModifiedBy>
  <cp:revision>12</cp:revision>
  <dcterms:created xsi:type="dcterms:W3CDTF">2013-09-23T13:47:31Z</dcterms:created>
  <dcterms:modified xsi:type="dcterms:W3CDTF">2020-12-01T07:43:06Z</dcterms:modified>
</cp:coreProperties>
</file>