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83" r:id="rId10"/>
    <p:sldId id="285"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48" autoAdjust="0"/>
    <p:restoredTop sz="94660"/>
  </p:normalViewPr>
  <p:slideViewPr>
    <p:cSldViewPr snapToGrid="0">
      <p:cViewPr varScale="1">
        <p:scale>
          <a:sx n="60" d="100"/>
          <a:sy n="60" d="100"/>
        </p:scale>
        <p:origin x="1388" y="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8E1798A-8D1F-4298-A59B-9340CDFD45B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l-GR"/>
          </a:p>
        </p:txBody>
      </p:sp>
      <p:sp>
        <p:nvSpPr>
          <p:cNvPr id="3075" name="Rectangle 3">
            <a:extLst>
              <a:ext uri="{FF2B5EF4-FFF2-40B4-BE49-F238E27FC236}">
                <a16:creationId xmlns:a16="http://schemas.microsoft.com/office/drawing/2014/main" id="{9DC6108C-1614-45BB-B9F5-C7AAC3008B69}"/>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l-GR"/>
          </a:p>
        </p:txBody>
      </p:sp>
      <p:sp>
        <p:nvSpPr>
          <p:cNvPr id="3076" name="Rectangle 4">
            <a:extLst>
              <a:ext uri="{FF2B5EF4-FFF2-40B4-BE49-F238E27FC236}">
                <a16:creationId xmlns:a16="http://schemas.microsoft.com/office/drawing/2014/main" id="{5639F7BF-2042-43C9-9908-C740010473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FB0660D5-2100-46C8-A170-25CAE63D56D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3078" name="Rectangle 6">
            <a:extLst>
              <a:ext uri="{FF2B5EF4-FFF2-40B4-BE49-F238E27FC236}">
                <a16:creationId xmlns:a16="http://schemas.microsoft.com/office/drawing/2014/main" id="{6FEE8BE7-F71F-46E2-AF5F-4D6113EDFE6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l-GR"/>
          </a:p>
        </p:txBody>
      </p:sp>
      <p:sp>
        <p:nvSpPr>
          <p:cNvPr id="3079" name="Rectangle 7">
            <a:extLst>
              <a:ext uri="{FF2B5EF4-FFF2-40B4-BE49-F238E27FC236}">
                <a16:creationId xmlns:a16="http://schemas.microsoft.com/office/drawing/2014/main" id="{94714765-CE65-4B4F-8487-9E155FC6D7B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4AF1F1-DB09-46A9-88BB-DF34AE1003E7}" type="slidenum">
              <a:rPr lang="en-US" altLang="el-GR"/>
              <a:pPr/>
              <a:t>‹#›</a:t>
            </a:fld>
            <a:endParaRPr lang="en-US" alt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a:t>
            </a:fld>
            <a:endParaRPr lang="en-US" altLang="el-GR"/>
          </a:p>
        </p:txBody>
      </p:sp>
    </p:spTree>
    <p:extLst>
      <p:ext uri="{BB962C8B-B14F-4D97-AF65-F5344CB8AC3E}">
        <p14:creationId xmlns:p14="http://schemas.microsoft.com/office/powerpoint/2010/main" val="474357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10</a:t>
            </a:fld>
            <a:endParaRPr lang="en-US" altLang="el-GR"/>
          </a:p>
        </p:txBody>
      </p:sp>
    </p:spTree>
    <p:extLst>
      <p:ext uri="{BB962C8B-B14F-4D97-AF65-F5344CB8AC3E}">
        <p14:creationId xmlns:p14="http://schemas.microsoft.com/office/powerpoint/2010/main" val="3050603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11</a:t>
            </a:fld>
            <a:endParaRPr lang="en-US" altLang="el-GR"/>
          </a:p>
        </p:txBody>
      </p:sp>
    </p:spTree>
    <p:extLst>
      <p:ext uri="{BB962C8B-B14F-4D97-AF65-F5344CB8AC3E}">
        <p14:creationId xmlns:p14="http://schemas.microsoft.com/office/powerpoint/2010/main" val="1372281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12</a:t>
            </a:fld>
            <a:endParaRPr lang="en-US" altLang="el-GR"/>
          </a:p>
        </p:txBody>
      </p:sp>
    </p:spTree>
    <p:extLst>
      <p:ext uri="{BB962C8B-B14F-4D97-AF65-F5344CB8AC3E}">
        <p14:creationId xmlns:p14="http://schemas.microsoft.com/office/powerpoint/2010/main" val="5397043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13</a:t>
            </a:fld>
            <a:endParaRPr lang="en-US" altLang="el-GR"/>
          </a:p>
        </p:txBody>
      </p:sp>
    </p:spTree>
    <p:extLst>
      <p:ext uri="{BB962C8B-B14F-4D97-AF65-F5344CB8AC3E}">
        <p14:creationId xmlns:p14="http://schemas.microsoft.com/office/powerpoint/2010/main" val="130422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14</a:t>
            </a:fld>
            <a:endParaRPr lang="en-US" altLang="el-GR"/>
          </a:p>
        </p:txBody>
      </p:sp>
    </p:spTree>
    <p:extLst>
      <p:ext uri="{BB962C8B-B14F-4D97-AF65-F5344CB8AC3E}">
        <p14:creationId xmlns:p14="http://schemas.microsoft.com/office/powerpoint/2010/main" val="21376903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15</a:t>
            </a:fld>
            <a:endParaRPr lang="el-GR" altLang="el-GR"/>
          </a:p>
        </p:txBody>
      </p:sp>
    </p:spTree>
    <p:extLst>
      <p:ext uri="{BB962C8B-B14F-4D97-AF65-F5344CB8AC3E}">
        <p14:creationId xmlns:p14="http://schemas.microsoft.com/office/powerpoint/2010/main" val="161511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16</a:t>
            </a:fld>
            <a:endParaRPr lang="el-GR" altLang="el-GR"/>
          </a:p>
        </p:txBody>
      </p:sp>
    </p:spTree>
    <p:extLst>
      <p:ext uri="{BB962C8B-B14F-4D97-AF65-F5344CB8AC3E}">
        <p14:creationId xmlns:p14="http://schemas.microsoft.com/office/powerpoint/2010/main" val="7801236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17</a:t>
            </a:fld>
            <a:endParaRPr lang="el-GR" altLang="el-GR"/>
          </a:p>
        </p:txBody>
      </p:sp>
    </p:spTree>
    <p:extLst>
      <p:ext uri="{BB962C8B-B14F-4D97-AF65-F5344CB8AC3E}">
        <p14:creationId xmlns:p14="http://schemas.microsoft.com/office/powerpoint/2010/main" val="1812025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18</a:t>
            </a:fld>
            <a:endParaRPr lang="el-GR" altLang="el-GR"/>
          </a:p>
        </p:txBody>
      </p:sp>
    </p:spTree>
    <p:extLst>
      <p:ext uri="{BB962C8B-B14F-4D97-AF65-F5344CB8AC3E}">
        <p14:creationId xmlns:p14="http://schemas.microsoft.com/office/powerpoint/2010/main" val="580398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19</a:t>
            </a:fld>
            <a:endParaRPr lang="el-GR" altLang="el-GR"/>
          </a:p>
        </p:txBody>
      </p:sp>
    </p:spTree>
    <p:extLst>
      <p:ext uri="{BB962C8B-B14F-4D97-AF65-F5344CB8AC3E}">
        <p14:creationId xmlns:p14="http://schemas.microsoft.com/office/powerpoint/2010/main" val="3230464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2</a:t>
            </a:fld>
            <a:endParaRPr lang="en-US" altLang="el-GR"/>
          </a:p>
        </p:txBody>
      </p:sp>
    </p:spTree>
    <p:extLst>
      <p:ext uri="{BB962C8B-B14F-4D97-AF65-F5344CB8AC3E}">
        <p14:creationId xmlns:p14="http://schemas.microsoft.com/office/powerpoint/2010/main" val="25778188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20</a:t>
            </a:fld>
            <a:endParaRPr lang="el-GR" altLang="el-GR"/>
          </a:p>
        </p:txBody>
      </p:sp>
    </p:spTree>
    <p:extLst>
      <p:ext uri="{BB962C8B-B14F-4D97-AF65-F5344CB8AC3E}">
        <p14:creationId xmlns:p14="http://schemas.microsoft.com/office/powerpoint/2010/main" val="38144531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21</a:t>
            </a:fld>
            <a:endParaRPr lang="el-GR" altLang="el-GR"/>
          </a:p>
        </p:txBody>
      </p:sp>
    </p:spTree>
    <p:extLst>
      <p:ext uri="{BB962C8B-B14F-4D97-AF65-F5344CB8AC3E}">
        <p14:creationId xmlns:p14="http://schemas.microsoft.com/office/powerpoint/2010/main" val="32872047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22</a:t>
            </a:fld>
            <a:endParaRPr lang="el-GR" altLang="el-GR"/>
          </a:p>
        </p:txBody>
      </p:sp>
    </p:spTree>
    <p:extLst>
      <p:ext uri="{BB962C8B-B14F-4D97-AF65-F5344CB8AC3E}">
        <p14:creationId xmlns:p14="http://schemas.microsoft.com/office/powerpoint/2010/main" val="3857786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23</a:t>
            </a:fld>
            <a:endParaRPr lang="el-GR" altLang="el-GR"/>
          </a:p>
        </p:txBody>
      </p:sp>
    </p:spTree>
    <p:extLst>
      <p:ext uri="{BB962C8B-B14F-4D97-AF65-F5344CB8AC3E}">
        <p14:creationId xmlns:p14="http://schemas.microsoft.com/office/powerpoint/2010/main" val="11005616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24</a:t>
            </a:fld>
            <a:endParaRPr lang="el-GR" altLang="el-GR"/>
          </a:p>
        </p:txBody>
      </p:sp>
    </p:spTree>
    <p:extLst>
      <p:ext uri="{BB962C8B-B14F-4D97-AF65-F5344CB8AC3E}">
        <p14:creationId xmlns:p14="http://schemas.microsoft.com/office/powerpoint/2010/main" val="41959961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25</a:t>
            </a:fld>
            <a:endParaRPr lang="el-GR" altLang="el-GR"/>
          </a:p>
        </p:txBody>
      </p:sp>
    </p:spTree>
    <p:extLst>
      <p:ext uri="{BB962C8B-B14F-4D97-AF65-F5344CB8AC3E}">
        <p14:creationId xmlns:p14="http://schemas.microsoft.com/office/powerpoint/2010/main" val="6271541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26</a:t>
            </a:fld>
            <a:endParaRPr lang="el-GR" altLang="el-GR"/>
          </a:p>
        </p:txBody>
      </p:sp>
    </p:spTree>
    <p:extLst>
      <p:ext uri="{BB962C8B-B14F-4D97-AF65-F5344CB8AC3E}">
        <p14:creationId xmlns:p14="http://schemas.microsoft.com/office/powerpoint/2010/main" val="17708488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27</a:t>
            </a:fld>
            <a:endParaRPr lang="el-GR" altLang="el-GR"/>
          </a:p>
        </p:txBody>
      </p:sp>
    </p:spTree>
    <p:extLst>
      <p:ext uri="{BB962C8B-B14F-4D97-AF65-F5344CB8AC3E}">
        <p14:creationId xmlns:p14="http://schemas.microsoft.com/office/powerpoint/2010/main" val="6515274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28</a:t>
            </a:fld>
            <a:endParaRPr lang="el-GR" altLang="el-GR"/>
          </a:p>
        </p:txBody>
      </p:sp>
    </p:spTree>
    <p:extLst>
      <p:ext uri="{BB962C8B-B14F-4D97-AF65-F5344CB8AC3E}">
        <p14:creationId xmlns:p14="http://schemas.microsoft.com/office/powerpoint/2010/main" val="15981046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42681AE9-FAA4-4F1F-B60E-E1946AF0D7C4}" type="slidenum">
              <a:rPr lang="el-GR" altLang="el-GR" smtClean="0"/>
              <a:pPr/>
              <a:t>29</a:t>
            </a:fld>
            <a:endParaRPr lang="el-GR" altLang="el-GR"/>
          </a:p>
        </p:txBody>
      </p:sp>
    </p:spTree>
    <p:extLst>
      <p:ext uri="{BB962C8B-B14F-4D97-AF65-F5344CB8AC3E}">
        <p14:creationId xmlns:p14="http://schemas.microsoft.com/office/powerpoint/2010/main" val="1737504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3</a:t>
            </a:fld>
            <a:endParaRPr lang="en-US" altLang="el-GR"/>
          </a:p>
        </p:txBody>
      </p:sp>
    </p:spTree>
    <p:extLst>
      <p:ext uri="{BB962C8B-B14F-4D97-AF65-F5344CB8AC3E}">
        <p14:creationId xmlns:p14="http://schemas.microsoft.com/office/powerpoint/2010/main" val="174627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4</a:t>
            </a:fld>
            <a:endParaRPr lang="en-US" altLang="el-GR"/>
          </a:p>
        </p:txBody>
      </p:sp>
    </p:spTree>
    <p:extLst>
      <p:ext uri="{BB962C8B-B14F-4D97-AF65-F5344CB8AC3E}">
        <p14:creationId xmlns:p14="http://schemas.microsoft.com/office/powerpoint/2010/main" val="3858621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5</a:t>
            </a:fld>
            <a:endParaRPr lang="en-US" altLang="el-GR"/>
          </a:p>
        </p:txBody>
      </p:sp>
    </p:spTree>
    <p:extLst>
      <p:ext uri="{BB962C8B-B14F-4D97-AF65-F5344CB8AC3E}">
        <p14:creationId xmlns:p14="http://schemas.microsoft.com/office/powerpoint/2010/main" val="817631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6</a:t>
            </a:fld>
            <a:endParaRPr lang="en-US" altLang="el-GR"/>
          </a:p>
        </p:txBody>
      </p:sp>
    </p:spTree>
    <p:extLst>
      <p:ext uri="{BB962C8B-B14F-4D97-AF65-F5344CB8AC3E}">
        <p14:creationId xmlns:p14="http://schemas.microsoft.com/office/powerpoint/2010/main" val="2413834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7</a:t>
            </a:fld>
            <a:endParaRPr lang="en-US" altLang="el-GR"/>
          </a:p>
        </p:txBody>
      </p:sp>
    </p:spTree>
    <p:extLst>
      <p:ext uri="{BB962C8B-B14F-4D97-AF65-F5344CB8AC3E}">
        <p14:creationId xmlns:p14="http://schemas.microsoft.com/office/powerpoint/2010/main" val="222885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8</a:t>
            </a:fld>
            <a:endParaRPr lang="en-US" altLang="el-GR"/>
          </a:p>
        </p:txBody>
      </p:sp>
    </p:spTree>
    <p:extLst>
      <p:ext uri="{BB962C8B-B14F-4D97-AF65-F5344CB8AC3E}">
        <p14:creationId xmlns:p14="http://schemas.microsoft.com/office/powerpoint/2010/main" val="3144445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74AF1F1-DB09-46A9-88BB-DF34AE1003E7}" type="slidenum">
              <a:rPr lang="en-US" altLang="el-GR" smtClean="0"/>
              <a:pPr/>
              <a:t>9</a:t>
            </a:fld>
            <a:endParaRPr lang="en-US" altLang="el-GR"/>
          </a:p>
        </p:txBody>
      </p:sp>
    </p:spTree>
    <p:extLst>
      <p:ext uri="{BB962C8B-B14F-4D97-AF65-F5344CB8AC3E}">
        <p14:creationId xmlns:p14="http://schemas.microsoft.com/office/powerpoint/2010/main" val="28182282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F0960F09-1B72-436A-AACF-F59358DB9651}"/>
              </a:ext>
            </a:extLst>
          </p:cNvPr>
          <p:cNvSpPr>
            <a:spLocks noGrp="1" noChangeArrowheads="1"/>
          </p:cNvSpPr>
          <p:nvPr>
            <p:ph type="ctrTitle"/>
            <p:custDataLst>
              <p:tags r:id="rId1"/>
            </p:custDataLst>
          </p:nvPr>
        </p:nvSpPr>
        <p:spPr>
          <a:xfrm>
            <a:off x="2701925" y="2130425"/>
            <a:ext cx="4800600" cy="1470025"/>
          </a:xfrm>
        </p:spPr>
        <p:txBody>
          <a:bodyPr anchor="ctr"/>
          <a:lstStyle>
            <a:lvl1pPr>
              <a:defRPr/>
            </a:lvl1pPr>
          </a:lstStyle>
          <a:p>
            <a:pPr lvl="0"/>
            <a:r>
              <a:rPr lang="en-US" altLang="el-GR" noProof="0"/>
              <a:t>Click to edit Master title style</a:t>
            </a:r>
          </a:p>
        </p:txBody>
      </p:sp>
      <p:sp>
        <p:nvSpPr>
          <p:cNvPr id="57347" name="Rectangle 3">
            <a:extLst>
              <a:ext uri="{FF2B5EF4-FFF2-40B4-BE49-F238E27FC236}">
                <a16:creationId xmlns:a16="http://schemas.microsoft.com/office/drawing/2014/main" id="{8774AEF3-2A06-4183-8D62-7CC43FC2FBA3}"/>
              </a:ext>
            </a:extLst>
          </p:cNvPr>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pPr lvl="0"/>
            <a:r>
              <a:rPr lang="en-US" altLang="el-GR" noProof="0"/>
              <a:t>Click to edit Master subtitle style</a:t>
            </a:r>
          </a:p>
        </p:txBody>
      </p:sp>
      <p:sp>
        <p:nvSpPr>
          <p:cNvPr id="57348" name="Rectangle 4">
            <a:extLst>
              <a:ext uri="{FF2B5EF4-FFF2-40B4-BE49-F238E27FC236}">
                <a16:creationId xmlns:a16="http://schemas.microsoft.com/office/drawing/2014/main" id="{CF7F32CA-A9CF-4764-ADEF-DEE232B78CA3}"/>
              </a:ext>
            </a:extLst>
          </p:cNvPr>
          <p:cNvSpPr>
            <a:spLocks noGrp="1" noChangeArrowheads="1"/>
          </p:cNvSpPr>
          <p:nvPr>
            <p:ph type="dt" sz="half" idx="2"/>
          </p:nvPr>
        </p:nvSpPr>
        <p:spPr/>
        <p:txBody>
          <a:bodyPr/>
          <a:lstStyle>
            <a:lvl1pPr>
              <a:defRPr/>
            </a:lvl1pPr>
          </a:lstStyle>
          <a:p>
            <a:r>
              <a:rPr lang="el-GR" altLang="el-GR"/>
              <a:t>27/10/2009</a:t>
            </a:r>
            <a:endParaRPr lang="en-US" altLang="el-GR"/>
          </a:p>
        </p:txBody>
      </p:sp>
      <p:sp>
        <p:nvSpPr>
          <p:cNvPr id="57349" name="Rectangle 5">
            <a:extLst>
              <a:ext uri="{FF2B5EF4-FFF2-40B4-BE49-F238E27FC236}">
                <a16:creationId xmlns:a16="http://schemas.microsoft.com/office/drawing/2014/main" id="{DF943EAB-E384-46AE-8DFF-956089630EC2}"/>
              </a:ext>
            </a:extLst>
          </p:cNvPr>
          <p:cNvSpPr>
            <a:spLocks noGrp="1" noChangeArrowheads="1"/>
          </p:cNvSpPr>
          <p:nvPr>
            <p:ph type="ftr" sz="quarter" idx="3"/>
          </p:nvPr>
        </p:nvSpPr>
        <p:spPr/>
        <p:txBody>
          <a:bodyPr/>
          <a:lstStyle>
            <a:lvl1pPr>
              <a:defRPr/>
            </a:lvl1pPr>
          </a:lstStyle>
          <a:p>
            <a:r>
              <a:rPr lang="el-GR" altLang="el-GR"/>
              <a:t>Κ. Τσαγκαράκης</a:t>
            </a:r>
            <a:endParaRPr lang="en-US" altLang="el-GR"/>
          </a:p>
        </p:txBody>
      </p:sp>
      <p:sp>
        <p:nvSpPr>
          <p:cNvPr id="57350" name="Rectangle 6">
            <a:extLst>
              <a:ext uri="{FF2B5EF4-FFF2-40B4-BE49-F238E27FC236}">
                <a16:creationId xmlns:a16="http://schemas.microsoft.com/office/drawing/2014/main" id="{744B4795-3D75-4359-BC71-B99C1CF56FEC}"/>
              </a:ext>
            </a:extLst>
          </p:cNvPr>
          <p:cNvSpPr>
            <a:spLocks noGrp="1" noChangeArrowheads="1"/>
          </p:cNvSpPr>
          <p:nvPr>
            <p:ph type="sldNum" sz="quarter" idx="4"/>
          </p:nvPr>
        </p:nvSpPr>
        <p:spPr/>
        <p:txBody>
          <a:bodyPr/>
          <a:lstStyle>
            <a:lvl1pPr>
              <a:defRPr/>
            </a:lvl1pPr>
          </a:lstStyle>
          <a:p>
            <a:fld id="{D4DC1A56-7913-4D10-8CE1-B615D778F741}" type="slidenum">
              <a:rPr lang="en-US" altLang="el-GR"/>
              <a:pPr/>
              <a:t>‹#›</a:t>
            </a:fld>
            <a:endParaRPr lang="en-US" alt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C3A3A7-C8B6-473A-B689-57228DDECF26}"/>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6E23F122-39ED-45CC-B0F3-8271618F0B5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D8E69F5B-49A2-462C-AAB8-9675CA324C65}"/>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5" name="Θέση υποσέλιδου 4">
            <a:extLst>
              <a:ext uri="{FF2B5EF4-FFF2-40B4-BE49-F238E27FC236}">
                <a16:creationId xmlns:a16="http://schemas.microsoft.com/office/drawing/2014/main" id="{52D01A68-D5FE-4B31-B8B3-91550334E161}"/>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039BA6F2-15E5-40B5-96E2-8FFAEF7BF3C4}"/>
              </a:ext>
            </a:extLst>
          </p:cNvPr>
          <p:cNvSpPr>
            <a:spLocks noGrp="1"/>
          </p:cNvSpPr>
          <p:nvPr>
            <p:ph type="sldNum" sz="quarter" idx="12"/>
          </p:nvPr>
        </p:nvSpPr>
        <p:spPr/>
        <p:txBody>
          <a:bodyPr/>
          <a:lstStyle>
            <a:lvl1pPr>
              <a:defRPr/>
            </a:lvl1pPr>
          </a:lstStyle>
          <a:p>
            <a:fld id="{C3BE1719-6C79-46B1-AC5C-2FF1E51AED4C}" type="slidenum">
              <a:rPr lang="en-US" altLang="el-GR"/>
              <a:pPr/>
              <a:t>‹#›</a:t>
            </a:fld>
            <a:endParaRPr lang="en-US" altLang="el-GR"/>
          </a:p>
        </p:txBody>
      </p:sp>
    </p:spTree>
    <p:extLst>
      <p:ext uri="{BB962C8B-B14F-4D97-AF65-F5344CB8AC3E}">
        <p14:creationId xmlns:p14="http://schemas.microsoft.com/office/powerpoint/2010/main" val="110110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1124DF1-EECD-4092-9402-EA7BEBA5BF83}"/>
              </a:ext>
            </a:extLst>
          </p:cNvPr>
          <p:cNvSpPr>
            <a:spLocks noGrp="1"/>
          </p:cNvSpPr>
          <p:nvPr>
            <p:ph type="title" orient="vert"/>
          </p:nvPr>
        </p:nvSpPr>
        <p:spPr>
          <a:xfrm>
            <a:off x="7439025" y="274638"/>
            <a:ext cx="1581150" cy="5851525"/>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6513C695-E11E-420E-9471-58B239BEC738}"/>
              </a:ext>
            </a:extLst>
          </p:cNvPr>
          <p:cNvSpPr>
            <a:spLocks noGrp="1"/>
          </p:cNvSpPr>
          <p:nvPr>
            <p:ph type="body" orient="vert" idx="1"/>
          </p:nvPr>
        </p:nvSpPr>
        <p:spPr>
          <a:xfrm>
            <a:off x="2693988" y="274638"/>
            <a:ext cx="4592637"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63138C6E-F386-48E6-BDF6-90613BECA293}"/>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5" name="Θέση υποσέλιδου 4">
            <a:extLst>
              <a:ext uri="{FF2B5EF4-FFF2-40B4-BE49-F238E27FC236}">
                <a16:creationId xmlns:a16="http://schemas.microsoft.com/office/drawing/2014/main" id="{DDEDE9AD-2791-4EF4-9D04-65B281945846}"/>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41400862-8A7B-4AF8-AD93-711FD28A603D}"/>
              </a:ext>
            </a:extLst>
          </p:cNvPr>
          <p:cNvSpPr>
            <a:spLocks noGrp="1"/>
          </p:cNvSpPr>
          <p:nvPr>
            <p:ph type="sldNum" sz="quarter" idx="12"/>
          </p:nvPr>
        </p:nvSpPr>
        <p:spPr/>
        <p:txBody>
          <a:bodyPr/>
          <a:lstStyle>
            <a:lvl1pPr>
              <a:defRPr/>
            </a:lvl1pPr>
          </a:lstStyle>
          <a:p>
            <a:fld id="{3910100A-F53C-4129-A139-B986DD09AC0C}" type="slidenum">
              <a:rPr lang="en-US" altLang="el-GR"/>
              <a:pPr/>
              <a:t>‹#›</a:t>
            </a:fld>
            <a:endParaRPr lang="en-US" altLang="el-GR"/>
          </a:p>
        </p:txBody>
      </p:sp>
    </p:spTree>
    <p:extLst>
      <p:ext uri="{BB962C8B-B14F-4D97-AF65-F5344CB8AC3E}">
        <p14:creationId xmlns:p14="http://schemas.microsoft.com/office/powerpoint/2010/main" val="745303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DEA12E-EB40-44F1-9A33-DB834A69BC4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C604B251-6178-4138-9B58-C055A7D1D7ED}"/>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3786594C-CC94-4EFF-8107-05F5FB6F691C}"/>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5" name="Θέση υποσέλιδου 4">
            <a:extLst>
              <a:ext uri="{FF2B5EF4-FFF2-40B4-BE49-F238E27FC236}">
                <a16:creationId xmlns:a16="http://schemas.microsoft.com/office/drawing/2014/main" id="{37EE9A85-E92A-47B4-BB64-D417857C8529}"/>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377867D3-7D00-45E0-89A4-49647CD2D823}"/>
              </a:ext>
            </a:extLst>
          </p:cNvPr>
          <p:cNvSpPr>
            <a:spLocks noGrp="1"/>
          </p:cNvSpPr>
          <p:nvPr>
            <p:ph type="sldNum" sz="quarter" idx="12"/>
          </p:nvPr>
        </p:nvSpPr>
        <p:spPr/>
        <p:txBody>
          <a:bodyPr/>
          <a:lstStyle>
            <a:lvl1pPr>
              <a:defRPr/>
            </a:lvl1pPr>
          </a:lstStyle>
          <a:p>
            <a:fld id="{2F762A8F-4C82-430D-B5F6-10518C26285A}" type="slidenum">
              <a:rPr lang="en-US" altLang="el-GR"/>
              <a:pPr/>
              <a:t>‹#›</a:t>
            </a:fld>
            <a:endParaRPr lang="en-US" altLang="el-GR"/>
          </a:p>
        </p:txBody>
      </p:sp>
    </p:spTree>
    <p:extLst>
      <p:ext uri="{BB962C8B-B14F-4D97-AF65-F5344CB8AC3E}">
        <p14:creationId xmlns:p14="http://schemas.microsoft.com/office/powerpoint/2010/main" val="368953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35CF8A-BD09-4015-B71C-BC335C2DCE77}"/>
              </a:ext>
            </a:extLst>
          </p:cNvPr>
          <p:cNvSpPr>
            <a:spLocks noGrp="1"/>
          </p:cNvSpPr>
          <p:nvPr>
            <p:ph type="title"/>
          </p:nvPr>
        </p:nvSpPr>
        <p:spPr>
          <a:xfrm>
            <a:off x="623888" y="1709738"/>
            <a:ext cx="7886700" cy="2852737"/>
          </a:xfrm>
        </p:spPr>
        <p:txBody>
          <a:bodyPr/>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895C3A0C-D184-4840-83D5-0D08C096F20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78CE47D8-ED3D-4646-9E16-51E7F40DB911}"/>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5" name="Θέση υποσέλιδου 4">
            <a:extLst>
              <a:ext uri="{FF2B5EF4-FFF2-40B4-BE49-F238E27FC236}">
                <a16:creationId xmlns:a16="http://schemas.microsoft.com/office/drawing/2014/main" id="{6D8EAD63-9651-486C-B3CB-5DFF733B20A7}"/>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FF21A727-67AC-4EE2-A3B0-3D28B017CC9B}"/>
              </a:ext>
            </a:extLst>
          </p:cNvPr>
          <p:cNvSpPr>
            <a:spLocks noGrp="1"/>
          </p:cNvSpPr>
          <p:nvPr>
            <p:ph type="sldNum" sz="quarter" idx="12"/>
          </p:nvPr>
        </p:nvSpPr>
        <p:spPr/>
        <p:txBody>
          <a:bodyPr/>
          <a:lstStyle>
            <a:lvl1pPr>
              <a:defRPr/>
            </a:lvl1pPr>
          </a:lstStyle>
          <a:p>
            <a:fld id="{640EF249-BAC1-442A-B545-7D761F846058}" type="slidenum">
              <a:rPr lang="en-US" altLang="el-GR"/>
              <a:pPr/>
              <a:t>‹#›</a:t>
            </a:fld>
            <a:endParaRPr lang="en-US" altLang="el-GR"/>
          </a:p>
        </p:txBody>
      </p:sp>
    </p:spTree>
    <p:extLst>
      <p:ext uri="{BB962C8B-B14F-4D97-AF65-F5344CB8AC3E}">
        <p14:creationId xmlns:p14="http://schemas.microsoft.com/office/powerpoint/2010/main" val="593040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5C452C-930A-4802-B31C-5B7CB741DC8E}"/>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135A50F4-2379-43C1-91B7-86D64C228BC2}"/>
              </a:ext>
            </a:extLst>
          </p:cNvPr>
          <p:cNvSpPr>
            <a:spLocks noGrp="1"/>
          </p:cNvSpPr>
          <p:nvPr>
            <p:ph sz="half" idx="1"/>
          </p:nvPr>
        </p:nvSpPr>
        <p:spPr>
          <a:xfrm>
            <a:off x="2693988" y="1600200"/>
            <a:ext cx="30861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a:extLst>
              <a:ext uri="{FF2B5EF4-FFF2-40B4-BE49-F238E27FC236}">
                <a16:creationId xmlns:a16="http://schemas.microsoft.com/office/drawing/2014/main" id="{16F804BA-9B3A-4750-9BE5-3DED8EC8D5E0}"/>
              </a:ext>
            </a:extLst>
          </p:cNvPr>
          <p:cNvSpPr>
            <a:spLocks noGrp="1"/>
          </p:cNvSpPr>
          <p:nvPr>
            <p:ph sz="half" idx="2"/>
          </p:nvPr>
        </p:nvSpPr>
        <p:spPr>
          <a:xfrm>
            <a:off x="5932488" y="1600200"/>
            <a:ext cx="3087687"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a:extLst>
              <a:ext uri="{FF2B5EF4-FFF2-40B4-BE49-F238E27FC236}">
                <a16:creationId xmlns:a16="http://schemas.microsoft.com/office/drawing/2014/main" id="{7E855BDD-B7C5-400A-84C1-524F714D71BA}"/>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6" name="Θέση υποσέλιδου 5">
            <a:extLst>
              <a:ext uri="{FF2B5EF4-FFF2-40B4-BE49-F238E27FC236}">
                <a16:creationId xmlns:a16="http://schemas.microsoft.com/office/drawing/2014/main" id="{C80317D3-A120-4D2D-8BCB-D65646D04EB5}"/>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7" name="Θέση αριθμού διαφάνειας 6">
            <a:extLst>
              <a:ext uri="{FF2B5EF4-FFF2-40B4-BE49-F238E27FC236}">
                <a16:creationId xmlns:a16="http://schemas.microsoft.com/office/drawing/2014/main" id="{D4C9B72C-E69B-4283-9EBB-BD5B01D69445}"/>
              </a:ext>
            </a:extLst>
          </p:cNvPr>
          <p:cNvSpPr>
            <a:spLocks noGrp="1"/>
          </p:cNvSpPr>
          <p:nvPr>
            <p:ph type="sldNum" sz="quarter" idx="12"/>
          </p:nvPr>
        </p:nvSpPr>
        <p:spPr/>
        <p:txBody>
          <a:bodyPr/>
          <a:lstStyle>
            <a:lvl1pPr>
              <a:defRPr/>
            </a:lvl1pPr>
          </a:lstStyle>
          <a:p>
            <a:fld id="{A2EC0C05-4C5A-4439-AB06-2E086E71C0F3}" type="slidenum">
              <a:rPr lang="en-US" altLang="el-GR"/>
              <a:pPr/>
              <a:t>‹#›</a:t>
            </a:fld>
            <a:endParaRPr lang="en-US" altLang="el-GR"/>
          </a:p>
        </p:txBody>
      </p:sp>
    </p:spTree>
    <p:extLst>
      <p:ext uri="{BB962C8B-B14F-4D97-AF65-F5344CB8AC3E}">
        <p14:creationId xmlns:p14="http://schemas.microsoft.com/office/powerpoint/2010/main" val="573979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364865-ACFA-4097-BCD3-078EEBC29DC1}"/>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798AFBB7-EA88-4B53-B377-BC2628E1BAA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98332B67-6493-410F-A5F6-CFA95C60D3EE}"/>
              </a:ext>
            </a:extLst>
          </p:cNvPr>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a:extLst>
              <a:ext uri="{FF2B5EF4-FFF2-40B4-BE49-F238E27FC236}">
                <a16:creationId xmlns:a16="http://schemas.microsoft.com/office/drawing/2014/main" id="{33CA7431-9706-4753-94AB-09A7BCA0BCA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29554282-8BD9-4695-B45D-694D26DE7798}"/>
              </a:ext>
            </a:extLst>
          </p:cNvPr>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a:extLst>
              <a:ext uri="{FF2B5EF4-FFF2-40B4-BE49-F238E27FC236}">
                <a16:creationId xmlns:a16="http://schemas.microsoft.com/office/drawing/2014/main" id="{B2D3BC21-C306-4326-A126-C81CDCA061A0}"/>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8" name="Θέση υποσέλιδου 7">
            <a:extLst>
              <a:ext uri="{FF2B5EF4-FFF2-40B4-BE49-F238E27FC236}">
                <a16:creationId xmlns:a16="http://schemas.microsoft.com/office/drawing/2014/main" id="{D50D6F87-441A-477C-9722-CB13F1D39118}"/>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9" name="Θέση αριθμού διαφάνειας 8">
            <a:extLst>
              <a:ext uri="{FF2B5EF4-FFF2-40B4-BE49-F238E27FC236}">
                <a16:creationId xmlns:a16="http://schemas.microsoft.com/office/drawing/2014/main" id="{1E6B05CB-81BB-4FFE-B711-9B0C407C5AB9}"/>
              </a:ext>
            </a:extLst>
          </p:cNvPr>
          <p:cNvSpPr>
            <a:spLocks noGrp="1"/>
          </p:cNvSpPr>
          <p:nvPr>
            <p:ph type="sldNum" sz="quarter" idx="12"/>
          </p:nvPr>
        </p:nvSpPr>
        <p:spPr/>
        <p:txBody>
          <a:bodyPr/>
          <a:lstStyle>
            <a:lvl1pPr>
              <a:defRPr/>
            </a:lvl1pPr>
          </a:lstStyle>
          <a:p>
            <a:fld id="{AE66FF99-5A02-443E-A1D9-9D7F926EE143}" type="slidenum">
              <a:rPr lang="en-US" altLang="el-GR"/>
              <a:pPr/>
              <a:t>‹#›</a:t>
            </a:fld>
            <a:endParaRPr lang="en-US" altLang="el-GR"/>
          </a:p>
        </p:txBody>
      </p:sp>
    </p:spTree>
    <p:extLst>
      <p:ext uri="{BB962C8B-B14F-4D97-AF65-F5344CB8AC3E}">
        <p14:creationId xmlns:p14="http://schemas.microsoft.com/office/powerpoint/2010/main" val="343773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B9100-CC0A-4183-A608-73DCF278C847}"/>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B3B0AC5C-8BEE-4741-8726-0CA034B534FF}"/>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4" name="Θέση υποσέλιδου 3">
            <a:extLst>
              <a:ext uri="{FF2B5EF4-FFF2-40B4-BE49-F238E27FC236}">
                <a16:creationId xmlns:a16="http://schemas.microsoft.com/office/drawing/2014/main" id="{92FC95E6-C913-455E-905E-66C12ACF5BFD}"/>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CF850E49-2937-4184-9F22-14A7332F4954}"/>
              </a:ext>
            </a:extLst>
          </p:cNvPr>
          <p:cNvSpPr>
            <a:spLocks noGrp="1"/>
          </p:cNvSpPr>
          <p:nvPr>
            <p:ph type="sldNum" sz="quarter" idx="12"/>
          </p:nvPr>
        </p:nvSpPr>
        <p:spPr/>
        <p:txBody>
          <a:bodyPr/>
          <a:lstStyle>
            <a:lvl1pPr>
              <a:defRPr/>
            </a:lvl1pPr>
          </a:lstStyle>
          <a:p>
            <a:fld id="{B98EA4B5-B132-4F3F-B68C-0E3C1316959C}" type="slidenum">
              <a:rPr lang="en-US" altLang="el-GR"/>
              <a:pPr/>
              <a:t>‹#›</a:t>
            </a:fld>
            <a:endParaRPr lang="en-US" altLang="el-GR"/>
          </a:p>
        </p:txBody>
      </p:sp>
    </p:spTree>
    <p:extLst>
      <p:ext uri="{BB962C8B-B14F-4D97-AF65-F5344CB8AC3E}">
        <p14:creationId xmlns:p14="http://schemas.microsoft.com/office/powerpoint/2010/main" val="659750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23EE11A-A220-4CA3-A970-905BA67277E6}"/>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3" name="Θέση υποσέλιδου 2">
            <a:extLst>
              <a:ext uri="{FF2B5EF4-FFF2-40B4-BE49-F238E27FC236}">
                <a16:creationId xmlns:a16="http://schemas.microsoft.com/office/drawing/2014/main" id="{D61DFADF-88C2-49E4-9A0C-DBBE6D768884}"/>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4" name="Θέση αριθμού διαφάνειας 3">
            <a:extLst>
              <a:ext uri="{FF2B5EF4-FFF2-40B4-BE49-F238E27FC236}">
                <a16:creationId xmlns:a16="http://schemas.microsoft.com/office/drawing/2014/main" id="{AD341D95-74A1-450D-A073-E01A026BED3F}"/>
              </a:ext>
            </a:extLst>
          </p:cNvPr>
          <p:cNvSpPr>
            <a:spLocks noGrp="1"/>
          </p:cNvSpPr>
          <p:nvPr>
            <p:ph type="sldNum" sz="quarter" idx="12"/>
          </p:nvPr>
        </p:nvSpPr>
        <p:spPr/>
        <p:txBody>
          <a:bodyPr/>
          <a:lstStyle>
            <a:lvl1pPr>
              <a:defRPr/>
            </a:lvl1pPr>
          </a:lstStyle>
          <a:p>
            <a:fld id="{546DCA5D-0590-4625-BA1D-1995E03D3A1E}" type="slidenum">
              <a:rPr lang="en-US" altLang="el-GR"/>
              <a:pPr/>
              <a:t>‹#›</a:t>
            </a:fld>
            <a:endParaRPr lang="en-US" altLang="el-GR"/>
          </a:p>
        </p:txBody>
      </p:sp>
    </p:spTree>
    <p:extLst>
      <p:ext uri="{BB962C8B-B14F-4D97-AF65-F5344CB8AC3E}">
        <p14:creationId xmlns:p14="http://schemas.microsoft.com/office/powerpoint/2010/main" val="602607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E4AA77-EF10-43A8-9EF9-0863ED2B49E2}"/>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E4F11481-899A-4F09-B8C8-EDCC7405462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a:extLst>
              <a:ext uri="{FF2B5EF4-FFF2-40B4-BE49-F238E27FC236}">
                <a16:creationId xmlns:a16="http://schemas.microsoft.com/office/drawing/2014/main" id="{080C8848-B8D5-4010-A24C-3E94F65A8D2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5D0F51A9-3969-4558-962A-49BACFAC6F62}"/>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6" name="Θέση υποσέλιδου 5">
            <a:extLst>
              <a:ext uri="{FF2B5EF4-FFF2-40B4-BE49-F238E27FC236}">
                <a16:creationId xmlns:a16="http://schemas.microsoft.com/office/drawing/2014/main" id="{452F4FDF-9F65-4C0D-9471-D1EF170D356A}"/>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7" name="Θέση αριθμού διαφάνειας 6">
            <a:extLst>
              <a:ext uri="{FF2B5EF4-FFF2-40B4-BE49-F238E27FC236}">
                <a16:creationId xmlns:a16="http://schemas.microsoft.com/office/drawing/2014/main" id="{F24D2650-CFF1-4EEA-9645-FCE1F408B65F}"/>
              </a:ext>
            </a:extLst>
          </p:cNvPr>
          <p:cNvSpPr>
            <a:spLocks noGrp="1"/>
          </p:cNvSpPr>
          <p:nvPr>
            <p:ph type="sldNum" sz="quarter" idx="12"/>
          </p:nvPr>
        </p:nvSpPr>
        <p:spPr/>
        <p:txBody>
          <a:bodyPr/>
          <a:lstStyle>
            <a:lvl1pPr>
              <a:defRPr/>
            </a:lvl1pPr>
          </a:lstStyle>
          <a:p>
            <a:fld id="{7117BC3A-3F51-4A3E-BD24-E6D0336A27A3}" type="slidenum">
              <a:rPr lang="en-US" altLang="el-GR"/>
              <a:pPr/>
              <a:t>‹#›</a:t>
            </a:fld>
            <a:endParaRPr lang="en-US" altLang="el-GR"/>
          </a:p>
        </p:txBody>
      </p:sp>
    </p:spTree>
    <p:extLst>
      <p:ext uri="{BB962C8B-B14F-4D97-AF65-F5344CB8AC3E}">
        <p14:creationId xmlns:p14="http://schemas.microsoft.com/office/powerpoint/2010/main" val="372619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A3BBE5-5B10-43CB-93D6-D82446E40CBC}"/>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083AD159-356E-4509-8204-B45F78D06C0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58A5DBA4-0FA3-47E8-8606-CB704447DA0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6D376F59-A863-4804-A347-161E9561A249}"/>
              </a:ext>
            </a:extLst>
          </p:cNvPr>
          <p:cNvSpPr>
            <a:spLocks noGrp="1"/>
          </p:cNvSpPr>
          <p:nvPr>
            <p:ph type="dt" sz="half" idx="10"/>
          </p:nvPr>
        </p:nvSpPr>
        <p:spPr/>
        <p:txBody>
          <a:bodyPr/>
          <a:lstStyle>
            <a:lvl1pPr>
              <a:defRPr/>
            </a:lvl1pPr>
          </a:lstStyle>
          <a:p>
            <a:r>
              <a:rPr lang="el-GR" altLang="el-GR"/>
              <a:t>27/10/2009</a:t>
            </a:r>
            <a:endParaRPr lang="en-US" altLang="el-GR"/>
          </a:p>
        </p:txBody>
      </p:sp>
      <p:sp>
        <p:nvSpPr>
          <p:cNvPr id="6" name="Θέση υποσέλιδου 5">
            <a:extLst>
              <a:ext uri="{FF2B5EF4-FFF2-40B4-BE49-F238E27FC236}">
                <a16:creationId xmlns:a16="http://schemas.microsoft.com/office/drawing/2014/main" id="{C691DBD4-E349-4949-B77A-E97A4D903345}"/>
              </a:ext>
            </a:extLst>
          </p:cNvPr>
          <p:cNvSpPr>
            <a:spLocks noGrp="1"/>
          </p:cNvSpPr>
          <p:nvPr>
            <p:ph type="ftr" sz="quarter" idx="11"/>
          </p:nvPr>
        </p:nvSpPr>
        <p:spPr/>
        <p:txBody>
          <a:bodyPr/>
          <a:lstStyle>
            <a:lvl1pPr>
              <a:defRPr/>
            </a:lvl1pPr>
          </a:lstStyle>
          <a:p>
            <a:r>
              <a:rPr lang="el-GR" altLang="el-GR"/>
              <a:t>Κ. Τσαγκαράκης</a:t>
            </a:r>
            <a:endParaRPr lang="en-US" altLang="el-GR"/>
          </a:p>
        </p:txBody>
      </p:sp>
      <p:sp>
        <p:nvSpPr>
          <p:cNvPr id="7" name="Θέση αριθμού διαφάνειας 6">
            <a:extLst>
              <a:ext uri="{FF2B5EF4-FFF2-40B4-BE49-F238E27FC236}">
                <a16:creationId xmlns:a16="http://schemas.microsoft.com/office/drawing/2014/main" id="{C67855EC-C041-404E-96DE-980768BC118C}"/>
              </a:ext>
            </a:extLst>
          </p:cNvPr>
          <p:cNvSpPr>
            <a:spLocks noGrp="1"/>
          </p:cNvSpPr>
          <p:nvPr>
            <p:ph type="sldNum" sz="quarter" idx="12"/>
          </p:nvPr>
        </p:nvSpPr>
        <p:spPr/>
        <p:txBody>
          <a:bodyPr/>
          <a:lstStyle>
            <a:lvl1pPr>
              <a:defRPr/>
            </a:lvl1pPr>
          </a:lstStyle>
          <a:p>
            <a:fld id="{791A2C59-053D-4596-8FE6-77A85FB198BE}" type="slidenum">
              <a:rPr lang="en-US" altLang="el-GR"/>
              <a:pPr/>
              <a:t>‹#›</a:t>
            </a:fld>
            <a:endParaRPr lang="en-US" altLang="el-GR"/>
          </a:p>
        </p:txBody>
      </p:sp>
    </p:spTree>
    <p:extLst>
      <p:ext uri="{BB962C8B-B14F-4D97-AF65-F5344CB8AC3E}">
        <p14:creationId xmlns:p14="http://schemas.microsoft.com/office/powerpoint/2010/main" val="78385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8539AF6-FF33-42F2-93FA-FDCB6892AF30}"/>
              </a:ext>
            </a:extLst>
          </p:cNvPr>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l-GR"/>
              <a:t>Click to edit Master title style</a:t>
            </a:r>
          </a:p>
        </p:txBody>
      </p:sp>
      <p:sp>
        <p:nvSpPr>
          <p:cNvPr id="1027" name="Rectangle 3">
            <a:extLst>
              <a:ext uri="{FF2B5EF4-FFF2-40B4-BE49-F238E27FC236}">
                <a16:creationId xmlns:a16="http://schemas.microsoft.com/office/drawing/2014/main" id="{51CE816C-8727-4E53-B0EE-439D6A7A86F5}"/>
              </a:ext>
            </a:extLst>
          </p:cNvPr>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1028" name="Rectangle 4">
            <a:extLst>
              <a:ext uri="{FF2B5EF4-FFF2-40B4-BE49-F238E27FC236}">
                <a16:creationId xmlns:a16="http://schemas.microsoft.com/office/drawing/2014/main" id="{A7CDC06D-EE28-4C05-B970-C8FDB7B82D8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r>
              <a:rPr lang="el-GR" altLang="el-GR"/>
              <a:t>27/10/2009</a:t>
            </a:r>
            <a:endParaRPr lang="en-US" altLang="el-GR"/>
          </a:p>
        </p:txBody>
      </p:sp>
      <p:sp>
        <p:nvSpPr>
          <p:cNvPr id="1029" name="Rectangle 5">
            <a:extLst>
              <a:ext uri="{FF2B5EF4-FFF2-40B4-BE49-F238E27FC236}">
                <a16:creationId xmlns:a16="http://schemas.microsoft.com/office/drawing/2014/main" id="{0AE5C1AC-71F5-4BC7-AB84-9866A9E60F9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l-GR" altLang="el-GR"/>
              <a:t>Κ. Τσαγκαράκης</a:t>
            </a:r>
            <a:endParaRPr lang="en-US" altLang="el-GR"/>
          </a:p>
        </p:txBody>
      </p:sp>
      <p:sp>
        <p:nvSpPr>
          <p:cNvPr id="1030" name="Rectangle 6">
            <a:extLst>
              <a:ext uri="{FF2B5EF4-FFF2-40B4-BE49-F238E27FC236}">
                <a16:creationId xmlns:a16="http://schemas.microsoft.com/office/drawing/2014/main" id="{0EB14A2A-B5B9-4DA2-B55D-E25CBED3738A}"/>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C123FDF-FE9F-40D2-BDE6-4293B3ADC3BD}" type="slidenum">
              <a:rPr lang="en-US" altLang="el-GR"/>
              <a:pPr/>
              <a:t>‹#›</a:t>
            </a:fld>
            <a:endParaRPr lang="en-U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fontAlgn="base">
        <a:spcBef>
          <a:spcPct val="0"/>
        </a:spcBef>
        <a:spcAft>
          <a:spcPct val="0"/>
        </a:spcAft>
        <a:buClr>
          <a:srgbClr val="000000"/>
        </a:buClr>
        <a:buSzPct val="100000"/>
        <a:defRPr sz="3200" kern="1200">
          <a:solidFill>
            <a:srgbClr val="000000"/>
          </a:solidFill>
          <a:latin typeface="+mj-lt"/>
          <a:ea typeface="+mj-ea"/>
          <a:cs typeface="+mj-cs"/>
        </a:defRPr>
      </a:lvl1pPr>
      <a:lvl2pPr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2pPr>
      <a:lvl3pPr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3pPr>
      <a:lvl4pPr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4pPr>
      <a:lvl5pPr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5pPr>
      <a:lvl6pPr marL="457200"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6pPr>
      <a:lvl7pPr marL="914400"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7pPr>
      <a:lvl8pPr marL="1371600"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8pPr>
      <a:lvl9pPr marL="1828800" algn="l" rtl="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lr>
          <a:schemeClr val="tx1"/>
        </a:buClr>
        <a:buSzPct val="100000"/>
        <a:buChar char="•"/>
        <a:defRPr sz="2400" kern="1200">
          <a:solidFill>
            <a:srgbClr val="000000"/>
          </a:solidFill>
          <a:latin typeface="+mn-lt"/>
          <a:ea typeface="+mn-ea"/>
          <a:cs typeface="+mn-cs"/>
        </a:defRPr>
      </a:lvl1pPr>
      <a:lvl2pPr marL="742950" indent="-285750" algn="l" rtl="0" fontAlgn="base">
        <a:spcBef>
          <a:spcPct val="20000"/>
        </a:spcBef>
        <a:spcAft>
          <a:spcPct val="0"/>
        </a:spcAft>
        <a:buClr>
          <a:schemeClr val="tx1"/>
        </a:buClr>
        <a:buSzPct val="100000"/>
        <a:buChar char="–"/>
        <a:defRPr sz="2000" kern="1200">
          <a:solidFill>
            <a:srgbClr val="000000"/>
          </a:solidFill>
          <a:latin typeface="+mn-lt"/>
          <a:ea typeface="+mn-ea"/>
          <a:cs typeface="+mn-cs"/>
        </a:defRPr>
      </a:lvl2pPr>
      <a:lvl3pPr marL="1143000" indent="-228600" algn="l" rtl="0" fontAlgn="base">
        <a:spcBef>
          <a:spcPct val="20000"/>
        </a:spcBef>
        <a:spcAft>
          <a:spcPct val="0"/>
        </a:spcAft>
        <a:buClr>
          <a:schemeClr val="tx1"/>
        </a:buClr>
        <a:buSzPct val="100000"/>
        <a:buChar char="•"/>
        <a:defRPr sz="2000" kern="1200">
          <a:solidFill>
            <a:srgbClr val="000000"/>
          </a:solidFill>
          <a:latin typeface="+mn-lt"/>
          <a:ea typeface="+mn-ea"/>
          <a:cs typeface="+mn-cs"/>
        </a:defRPr>
      </a:lvl3pPr>
      <a:lvl4pPr marL="1600200" indent="-228600" algn="l" rtl="0" fontAlgn="base">
        <a:spcBef>
          <a:spcPct val="20000"/>
        </a:spcBef>
        <a:spcAft>
          <a:spcPct val="0"/>
        </a:spcAft>
        <a:buClr>
          <a:schemeClr val="tx1"/>
        </a:buClr>
        <a:buSzPct val="100000"/>
        <a:buChar char="–"/>
        <a:defRPr sz="2000" kern="1200">
          <a:solidFill>
            <a:srgbClr val="000000"/>
          </a:solidFill>
          <a:latin typeface="+mn-lt"/>
          <a:ea typeface="+mn-ea"/>
          <a:cs typeface="+mn-cs"/>
        </a:defRPr>
      </a:lvl4pPr>
      <a:lvl5pPr marL="2057400" indent="-228600" algn="l" rtl="0" fontAlgn="base">
        <a:spcBef>
          <a:spcPct val="20000"/>
        </a:spcBef>
        <a:spcAft>
          <a:spcPct val="0"/>
        </a:spcAft>
        <a:buClr>
          <a:schemeClr val="tx1"/>
        </a:buClr>
        <a:buSzPct val="100000"/>
        <a:buChar char="»"/>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21.xml"/><Relationship Id="rId4" Type="http://schemas.openxmlformats.org/officeDocument/2006/relationships/slide" Target="slide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20102009/Organosi_Tour_Grafeiou_20102009.pp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5">
            <a:extLst>
              <a:ext uri="{FF2B5EF4-FFF2-40B4-BE49-F238E27FC236}">
                <a16:creationId xmlns:a16="http://schemas.microsoft.com/office/drawing/2014/main" id="{AD47D815-7CFF-494B-853C-7E3FE7EB68E4}"/>
              </a:ext>
            </a:extLst>
          </p:cNvPr>
          <p:cNvSpPr>
            <a:spLocks noChangeArrowheads="1"/>
          </p:cNvSpPr>
          <p:nvPr/>
        </p:nvSpPr>
        <p:spPr bwMode="auto">
          <a:xfrm>
            <a:off x="1258888" y="2133600"/>
            <a:ext cx="7345362" cy="2332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2pPr>
            <a:lvl3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3pPr>
            <a:lvl4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4pPr>
            <a:lvl5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5pPr>
            <a:lvl6pPr marL="4572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6pPr>
            <a:lvl7pPr marL="9144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7pPr>
            <a:lvl8pPr marL="13716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8pPr>
            <a:lvl9pPr marL="18288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9pPr>
          </a:lstStyle>
          <a:p>
            <a:r>
              <a:rPr lang="en-GB" altLang="el-GR" sz="4400">
                <a:effectLst>
                  <a:outerShdw blurRad="38100" dist="38100" dir="2700000" algn="tl">
                    <a:srgbClr val="FFFFFF"/>
                  </a:outerShdw>
                </a:effectLst>
              </a:rPr>
              <a:t>ΟΡΓΑΝΩΣΗ &amp; ΛΕΙΤΟΥΡΓΙΑ ΤΟΥΡΙΣΤΙΚΟΥ ΓΡΑΦΕΙΟΥ</a:t>
            </a:r>
          </a:p>
        </p:txBody>
      </p:sp>
      <p:sp>
        <p:nvSpPr>
          <p:cNvPr id="58374" name="Rectangle 6">
            <a:extLst>
              <a:ext uri="{FF2B5EF4-FFF2-40B4-BE49-F238E27FC236}">
                <a16:creationId xmlns:a16="http://schemas.microsoft.com/office/drawing/2014/main" id="{22A4C42D-C794-4791-B14F-C180310473B5}"/>
              </a:ext>
            </a:extLst>
          </p:cNvPr>
          <p:cNvSpPr>
            <a:spLocks noGrp="1" noChangeArrowheads="1"/>
          </p:cNvSpPr>
          <p:nvPr>
            <p:ph type="subTitle" idx="1"/>
          </p:nvPr>
        </p:nvSpPr>
        <p:spPr>
          <a:xfrm>
            <a:off x="3200400" y="4941888"/>
            <a:ext cx="2971800" cy="1755775"/>
          </a:xfrm>
          <a:noFill/>
          <a:ln/>
          <a:extLs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p>
            <a:pPr marL="457200" lvl="1" indent="0" algn="ctr" defTabSz="457200">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l-GR"/>
              <a:t>Κ. Τσαγκαράκης</a:t>
            </a:r>
          </a:p>
        </p:txBody>
      </p:sp>
      <p:sp>
        <p:nvSpPr>
          <p:cNvPr id="5" name="Text Box 3">
            <a:extLst>
              <a:ext uri="{FF2B5EF4-FFF2-40B4-BE49-F238E27FC236}">
                <a16:creationId xmlns:a16="http://schemas.microsoft.com/office/drawing/2014/main" id="{7E0BC5F7-AB92-4F1E-A436-BFFD70F78941}"/>
              </a:ext>
            </a:extLst>
          </p:cNvPr>
          <p:cNvSpPr txBox="1">
            <a:spLocks noChangeArrowheads="1"/>
          </p:cNvSpPr>
          <p:nvPr/>
        </p:nvSpPr>
        <p:spPr bwMode="auto">
          <a:xfrm>
            <a:off x="1517588" y="295613"/>
            <a:ext cx="6337424" cy="106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lnSpc>
                <a:spcPct val="100000"/>
              </a:lnSpc>
              <a:spcBef>
                <a:spcPts val="1125"/>
              </a:spcBef>
              <a:buNone/>
            </a:pPr>
            <a:r>
              <a:rPr lang="el-GR" altLang="el-GR" sz="1800" dirty="0"/>
              <a:t>Τμήμα: Στέλεχος Διοίκησης και Οργάνωσης στον Τομέα του Τουρισμού (ΣΔΟΤ)</a:t>
            </a:r>
            <a:endParaRPr lang="en-US" altLang="el-GR" sz="1800" dirty="0"/>
          </a:p>
          <a:p>
            <a:pPr algn="ctr">
              <a:lnSpc>
                <a:spcPct val="100000"/>
              </a:lnSpc>
              <a:spcBef>
                <a:spcPts val="1125"/>
              </a:spcBef>
              <a:buNone/>
            </a:pPr>
            <a:r>
              <a:rPr lang="el-GR" altLang="el-GR" sz="1800" dirty="0"/>
              <a:t>΄Εξάμηνο: Ά</a:t>
            </a:r>
            <a:endParaRPr lang="en-US" altLang="el-G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21B564-D53A-4530-A3C2-71DFBA1DF1FE}"/>
              </a:ext>
            </a:extLst>
          </p:cNvPr>
          <p:cNvSpPr>
            <a:spLocks noGrp="1"/>
          </p:cNvSpPr>
          <p:nvPr>
            <p:ph type="title"/>
          </p:nvPr>
        </p:nvSpPr>
        <p:spPr/>
        <p:txBody>
          <a:bodyPr/>
          <a:lstStyle/>
          <a:p>
            <a:r>
              <a:rPr lang="el-GR" altLang="el-GR" dirty="0">
                <a:effectLst>
                  <a:outerShdw blurRad="38100" dist="38100" dir="2700000" algn="tl">
                    <a:srgbClr val="FFFFFF"/>
                  </a:outerShdw>
                </a:effectLst>
              </a:rPr>
              <a:t>Ενέργειες πριν από την Έναρξη της Τουριστικής Περιόδου</a:t>
            </a:r>
            <a:endParaRPr lang="en-US" dirty="0"/>
          </a:p>
        </p:txBody>
      </p:sp>
      <p:sp>
        <p:nvSpPr>
          <p:cNvPr id="3" name="Θέση περιεχομένου 2">
            <a:extLst>
              <a:ext uri="{FF2B5EF4-FFF2-40B4-BE49-F238E27FC236}">
                <a16:creationId xmlns:a16="http://schemas.microsoft.com/office/drawing/2014/main" id="{89D485EA-49C3-42BA-BF22-5141C6179775}"/>
              </a:ext>
            </a:extLst>
          </p:cNvPr>
          <p:cNvSpPr>
            <a:spLocks noGrp="1"/>
          </p:cNvSpPr>
          <p:nvPr>
            <p:ph idx="1"/>
          </p:nvPr>
        </p:nvSpPr>
        <p:spPr>
          <a:xfrm>
            <a:off x="2693988" y="1600200"/>
            <a:ext cx="6326187" cy="4525963"/>
          </a:xfrm>
        </p:spPr>
        <p:txBody>
          <a:bodyPr/>
          <a:lstStyle/>
          <a:p>
            <a:pPr marL="0" indent="0">
              <a:buNone/>
            </a:pPr>
            <a:r>
              <a:rPr lang="el-GR" dirty="0"/>
              <a:t>Τα φυλλάδια πρέπει να χαρακτηρίζονται από ειλικρίνεια, σαφήνεια, πειστικότητα, εντυπωσιασμό και σωστή ενημέρωση.</a:t>
            </a:r>
          </a:p>
          <a:p>
            <a:pPr marL="0" indent="0">
              <a:buNone/>
            </a:pPr>
            <a:r>
              <a:rPr lang="el-GR" dirty="0"/>
              <a:t>Τρεις παράγοντες πρέπει να ληφθούν υπ’ όψη στο σχεδιασμό και το περιεχόμενο του φυλλαδίου:</a:t>
            </a:r>
          </a:p>
          <a:p>
            <a:pPr marL="0" indent="0">
              <a:buNone/>
            </a:pPr>
            <a:r>
              <a:rPr lang="el-GR" dirty="0"/>
              <a:t>1.	Η αγορά στόχος για την οποία προορίζεται το φυλλάδιο.</a:t>
            </a:r>
          </a:p>
          <a:p>
            <a:pPr marL="0" indent="0">
              <a:buNone/>
            </a:pPr>
            <a:r>
              <a:rPr lang="el-GR" dirty="0"/>
              <a:t>2.	Ο σκοπός του φυλλαδίου να βρίσκεται σε άμεση συνάρτηση με στόχους του μάρκετινγκ και την αγορά για την οποία προορίζεται.</a:t>
            </a:r>
          </a:p>
          <a:p>
            <a:pPr marL="0" indent="0">
              <a:buNone/>
            </a:pPr>
            <a:r>
              <a:rPr lang="el-GR" dirty="0"/>
              <a:t>3.	Ο διαθέσιμος προϋπολογισμός για την παραγωγή του φυλλαδίου.</a:t>
            </a:r>
          </a:p>
          <a:p>
            <a:pPr marL="0" indent="0">
              <a:buNone/>
            </a:pPr>
            <a:endParaRPr lang="en-US" dirty="0"/>
          </a:p>
        </p:txBody>
      </p:sp>
      <p:sp>
        <p:nvSpPr>
          <p:cNvPr id="4" name="Θέση υποσέλιδου 3">
            <a:extLst>
              <a:ext uri="{FF2B5EF4-FFF2-40B4-BE49-F238E27FC236}">
                <a16:creationId xmlns:a16="http://schemas.microsoft.com/office/drawing/2014/main" id="{2351717A-5AD8-4FC8-A2A2-CA48B90815D2}"/>
              </a:ext>
            </a:extLst>
          </p:cNvPr>
          <p:cNvSpPr>
            <a:spLocks noGrp="1"/>
          </p:cNvSpPr>
          <p:nvPr>
            <p:ph type="ftr" sz="quarter" idx="11"/>
          </p:nvPr>
        </p:nvSpPr>
        <p:spPr/>
        <p:txBody>
          <a:bodyPr/>
          <a:lstStyle/>
          <a:p>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04AF64AA-6B2E-40A7-B175-B40DBA7A22E8}"/>
              </a:ext>
            </a:extLst>
          </p:cNvPr>
          <p:cNvSpPr>
            <a:spLocks noGrp="1"/>
          </p:cNvSpPr>
          <p:nvPr>
            <p:ph type="sldNum" sz="quarter" idx="12"/>
          </p:nvPr>
        </p:nvSpPr>
        <p:spPr/>
        <p:txBody>
          <a:bodyPr/>
          <a:lstStyle/>
          <a:p>
            <a:fld id="{2F762A8F-4C82-430D-B5F6-10518C26285A}" type="slidenum">
              <a:rPr lang="en-US" altLang="el-GR" smtClean="0"/>
              <a:pPr/>
              <a:t>10</a:t>
            </a:fld>
            <a:endParaRPr lang="en-US" altLang="el-GR"/>
          </a:p>
        </p:txBody>
      </p:sp>
    </p:spTree>
    <p:extLst>
      <p:ext uri="{BB962C8B-B14F-4D97-AF65-F5344CB8AC3E}">
        <p14:creationId xmlns:p14="http://schemas.microsoft.com/office/powerpoint/2010/main" val="172266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D81D87E9-CFA5-4E76-AE98-FF5BB2EC286F}"/>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F50289CD-7D9C-4A2D-AE77-48124A4390DD}"/>
              </a:ext>
            </a:extLst>
          </p:cNvPr>
          <p:cNvSpPr>
            <a:spLocks noGrp="1"/>
          </p:cNvSpPr>
          <p:nvPr>
            <p:ph type="sldNum" sz="quarter" idx="12"/>
          </p:nvPr>
        </p:nvSpPr>
        <p:spPr/>
        <p:txBody>
          <a:bodyPr/>
          <a:lstStyle/>
          <a:p>
            <a:fld id="{F7FBEC62-0772-400F-8520-2BE4E255C368}" type="slidenum">
              <a:rPr lang="en-US" altLang="el-GR"/>
              <a:pPr/>
              <a:t>11</a:t>
            </a:fld>
            <a:endParaRPr lang="en-US" altLang="el-GR"/>
          </a:p>
        </p:txBody>
      </p:sp>
      <p:sp>
        <p:nvSpPr>
          <p:cNvPr id="66562" name="Rectangle 2">
            <a:extLst>
              <a:ext uri="{FF2B5EF4-FFF2-40B4-BE49-F238E27FC236}">
                <a16:creationId xmlns:a16="http://schemas.microsoft.com/office/drawing/2014/main" id="{E8CD094A-7EAA-4525-9001-F79DBC39FCE8}"/>
              </a:ext>
            </a:extLst>
          </p:cNvPr>
          <p:cNvSpPr>
            <a:spLocks noGrp="1" noChangeArrowheads="1"/>
          </p:cNvSpPr>
          <p:nvPr>
            <p:ph type="title"/>
          </p:nvPr>
        </p:nvSpPr>
        <p:spPr>
          <a:xfrm>
            <a:off x="2682875" y="0"/>
            <a:ext cx="6316663" cy="1143000"/>
          </a:xfrm>
        </p:spPr>
        <p:txBody>
          <a:bodyPr/>
          <a:lstStyle/>
          <a:p>
            <a:pPr algn="ctr"/>
            <a:r>
              <a:rPr lang="el-GR" altLang="el-GR">
                <a:effectLst>
                  <a:outerShdw blurRad="38100" dist="38100" dir="2700000" algn="tl">
                    <a:srgbClr val="FFFFFF"/>
                  </a:outerShdw>
                </a:effectLst>
              </a:rPr>
              <a:t>Ενέργειες κατά τη διάρκεια της τουριστικής περιόδου</a:t>
            </a:r>
          </a:p>
        </p:txBody>
      </p:sp>
      <p:sp>
        <p:nvSpPr>
          <p:cNvPr id="66563" name="Rectangle 3">
            <a:extLst>
              <a:ext uri="{FF2B5EF4-FFF2-40B4-BE49-F238E27FC236}">
                <a16:creationId xmlns:a16="http://schemas.microsoft.com/office/drawing/2014/main" id="{1ACCE019-86BE-4E9C-98B5-CD491EBC0D2B}"/>
              </a:ext>
            </a:extLst>
          </p:cNvPr>
          <p:cNvSpPr>
            <a:spLocks noGrp="1" noChangeArrowheads="1"/>
          </p:cNvSpPr>
          <p:nvPr>
            <p:ph type="body" idx="1"/>
          </p:nvPr>
        </p:nvSpPr>
        <p:spPr>
          <a:xfrm>
            <a:off x="2693988" y="1600200"/>
            <a:ext cx="6326187" cy="5008563"/>
          </a:xfrm>
        </p:spPr>
        <p:txBody>
          <a:bodyPr/>
          <a:lstStyle/>
          <a:p>
            <a:pPr>
              <a:lnSpc>
                <a:spcPct val="90000"/>
              </a:lnSpc>
            </a:pPr>
            <a:r>
              <a:rPr lang="el-GR" altLang="el-GR"/>
              <a:t>Υποδοχή και παραλαβή </a:t>
            </a:r>
            <a:r>
              <a:rPr lang="en-US" altLang="el-GR"/>
              <a:t>(handling) </a:t>
            </a:r>
            <a:r>
              <a:rPr lang="el-GR" altLang="el-GR"/>
              <a:t>των αφιχθέντων πελατών, έλεγχος για μη αφιχθέντες (</a:t>
            </a:r>
            <a:r>
              <a:rPr lang="en-US" altLang="el-GR"/>
              <a:t>no-show), </a:t>
            </a:r>
            <a:r>
              <a:rPr lang="el-GR" altLang="el-GR"/>
              <a:t>μεταφορά στο ξενοδοχείο και τακτοποίηση της Υποδοχής </a:t>
            </a:r>
            <a:r>
              <a:rPr lang="en-US" altLang="el-GR"/>
              <a:t>(reception)</a:t>
            </a:r>
          </a:p>
          <a:p>
            <a:pPr>
              <a:lnSpc>
                <a:spcPct val="90000"/>
              </a:lnSpc>
            </a:pPr>
            <a:endParaRPr lang="el-GR" altLang="el-GR"/>
          </a:p>
          <a:p>
            <a:pPr>
              <a:lnSpc>
                <a:spcPct val="90000"/>
              </a:lnSpc>
            </a:pPr>
            <a:r>
              <a:rPr lang="el-GR" altLang="el-GR"/>
              <a:t>Επιβεβαιωση των εισιτηριων αναχώρησης και ανάρτηση ανακοίνωσης με τις ώρες συγκέντρωσης στην Υποδοχή για το αεροδρόμιο, παρουσία συνοδού</a:t>
            </a:r>
          </a:p>
          <a:p>
            <a:pPr>
              <a:lnSpc>
                <a:spcPct val="90000"/>
              </a:lnSpc>
            </a:pPr>
            <a:endParaRPr lang="el-GR" altLang="el-GR"/>
          </a:p>
          <a:p>
            <a:pPr>
              <a:lnSpc>
                <a:spcPct val="90000"/>
              </a:lnSpc>
            </a:pPr>
            <a:r>
              <a:rPr lang="el-GR" altLang="el-GR"/>
              <a:t>Το γραφείο ελέγχει αν όλοι οι λογαριασμοί έχουν εξοφληθει (π.χ: τηλέφωνα, </a:t>
            </a:r>
            <a:r>
              <a:rPr lang="en-US" altLang="el-GR"/>
              <a:t>room service, mini bar) </a:t>
            </a:r>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3B7F6177-1E70-489B-8BD0-8A8060FC5DDC}"/>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B785B42B-5EDB-42A8-9B2F-D6A263E9474D}"/>
              </a:ext>
            </a:extLst>
          </p:cNvPr>
          <p:cNvSpPr>
            <a:spLocks noGrp="1"/>
          </p:cNvSpPr>
          <p:nvPr>
            <p:ph type="sldNum" sz="quarter" idx="12"/>
          </p:nvPr>
        </p:nvSpPr>
        <p:spPr/>
        <p:txBody>
          <a:bodyPr/>
          <a:lstStyle/>
          <a:p>
            <a:fld id="{9D595AC2-8E16-40AA-A3B1-939E0F0C9511}" type="slidenum">
              <a:rPr lang="en-US" altLang="el-GR"/>
              <a:pPr/>
              <a:t>12</a:t>
            </a:fld>
            <a:endParaRPr lang="en-US" altLang="el-GR"/>
          </a:p>
        </p:txBody>
      </p:sp>
      <p:sp>
        <p:nvSpPr>
          <p:cNvPr id="67587" name="Rectangle 3">
            <a:extLst>
              <a:ext uri="{FF2B5EF4-FFF2-40B4-BE49-F238E27FC236}">
                <a16:creationId xmlns:a16="http://schemas.microsoft.com/office/drawing/2014/main" id="{F4BBD4A9-36D3-48CB-8109-ACA8779D845D}"/>
              </a:ext>
            </a:extLst>
          </p:cNvPr>
          <p:cNvSpPr>
            <a:spLocks noGrp="1" noChangeArrowheads="1"/>
          </p:cNvSpPr>
          <p:nvPr>
            <p:ph type="body" idx="1"/>
          </p:nvPr>
        </p:nvSpPr>
        <p:spPr/>
        <p:txBody>
          <a:bodyPr/>
          <a:lstStyle/>
          <a:p>
            <a:r>
              <a:rPr lang="el-GR" altLang="el-GR"/>
              <a:t>Καταμέτρηση των επιβατών και των αποσκευών τους</a:t>
            </a:r>
          </a:p>
          <a:p>
            <a:endParaRPr lang="el-GR" altLang="el-GR"/>
          </a:p>
          <a:p>
            <a:r>
              <a:rPr lang="el-GR" altLang="el-GR"/>
              <a:t>Βοηθεία προς τους επιβάτες με σοπό την ομαλή αναχώρησή τους</a:t>
            </a:r>
          </a:p>
          <a:p>
            <a:endParaRPr lang="el-GR" altLang="el-GR"/>
          </a:p>
          <a:p>
            <a:r>
              <a:rPr lang="el-GR" altLang="el-GR"/>
              <a:t>Στους ταξιδιώτες/τουρίστες δίνεται ερωτηματολόγιο σχετικά με τις υπηρεσίες του ξενοδοχείου, του γραφείου κα</a:t>
            </a:r>
          </a:p>
        </p:txBody>
      </p:sp>
      <p:sp>
        <p:nvSpPr>
          <p:cNvPr id="67588" name="Rectangle 4">
            <a:extLst>
              <a:ext uri="{FF2B5EF4-FFF2-40B4-BE49-F238E27FC236}">
                <a16:creationId xmlns:a16="http://schemas.microsoft.com/office/drawing/2014/main" id="{1D9B876F-A2E9-413B-A929-AB02DF12860B}"/>
              </a:ext>
            </a:extLst>
          </p:cNvPr>
          <p:cNvSpPr>
            <a:spLocks noGrp="1" noChangeArrowheads="1"/>
          </p:cNvSpPr>
          <p:nvPr>
            <p:ph type="title"/>
          </p:nvPr>
        </p:nvSpPr>
        <p:spPr>
          <a:xfrm>
            <a:off x="2682875" y="0"/>
            <a:ext cx="6316663" cy="1143000"/>
          </a:xfrm>
          <a:noFill/>
          <a:ln/>
        </p:spPr>
        <p:txBody>
          <a:bodyPr/>
          <a:lstStyle/>
          <a:p>
            <a:pPr algn="ctr"/>
            <a:r>
              <a:rPr lang="el-GR" altLang="el-GR">
                <a:effectLst>
                  <a:outerShdw blurRad="38100" dist="38100" dir="2700000" algn="tl">
                    <a:srgbClr val="FFFFFF"/>
                  </a:outerShdw>
                </a:effectLst>
              </a:rPr>
              <a:t>Ενέργειες κατά τη διάρκεια της τουριστικής περιόδου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C8F1C6D1-2A88-4BEB-9461-BB7586398665}"/>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AD7962C1-DA92-4AB1-A3A7-53B715EF1B41}"/>
              </a:ext>
            </a:extLst>
          </p:cNvPr>
          <p:cNvSpPr>
            <a:spLocks noGrp="1"/>
          </p:cNvSpPr>
          <p:nvPr>
            <p:ph type="sldNum" sz="quarter" idx="12"/>
          </p:nvPr>
        </p:nvSpPr>
        <p:spPr/>
        <p:txBody>
          <a:bodyPr/>
          <a:lstStyle/>
          <a:p>
            <a:fld id="{D72C56F7-8C72-4EE8-9C77-E35B9EA62ED7}" type="slidenum">
              <a:rPr lang="en-US" altLang="el-GR"/>
              <a:pPr/>
              <a:t>13</a:t>
            </a:fld>
            <a:endParaRPr lang="en-US" altLang="el-GR"/>
          </a:p>
        </p:txBody>
      </p:sp>
      <p:sp>
        <p:nvSpPr>
          <p:cNvPr id="68610" name="Rectangle 2">
            <a:extLst>
              <a:ext uri="{FF2B5EF4-FFF2-40B4-BE49-F238E27FC236}">
                <a16:creationId xmlns:a16="http://schemas.microsoft.com/office/drawing/2014/main" id="{FBD0034B-A643-4D69-B5EB-4D7EC8E17202}"/>
              </a:ext>
            </a:extLst>
          </p:cNvPr>
          <p:cNvSpPr>
            <a:spLocks noGrp="1" noChangeArrowheads="1"/>
          </p:cNvSpPr>
          <p:nvPr>
            <p:ph type="title"/>
          </p:nvPr>
        </p:nvSpPr>
        <p:spPr>
          <a:xfrm>
            <a:off x="2703513" y="0"/>
            <a:ext cx="6316662" cy="1143000"/>
          </a:xfrm>
        </p:spPr>
        <p:txBody>
          <a:bodyPr/>
          <a:lstStyle/>
          <a:p>
            <a:pPr algn="ctr"/>
            <a:r>
              <a:rPr lang="el-GR" altLang="el-GR">
                <a:effectLst>
                  <a:outerShdw blurRad="38100" dist="38100" dir="2700000" algn="tl">
                    <a:srgbClr val="FFFFFF"/>
                  </a:outerShdw>
                </a:effectLst>
              </a:rPr>
              <a:t>Ενέργειες μετά τη λήξη της τουριστικής Περιόδου</a:t>
            </a:r>
          </a:p>
        </p:txBody>
      </p:sp>
      <p:sp>
        <p:nvSpPr>
          <p:cNvPr id="68611" name="Rectangle 3">
            <a:extLst>
              <a:ext uri="{FF2B5EF4-FFF2-40B4-BE49-F238E27FC236}">
                <a16:creationId xmlns:a16="http://schemas.microsoft.com/office/drawing/2014/main" id="{36BA3D45-C885-41ED-8421-0A78CBF4FBD3}"/>
              </a:ext>
            </a:extLst>
          </p:cNvPr>
          <p:cNvSpPr>
            <a:spLocks noGrp="1" noChangeArrowheads="1"/>
          </p:cNvSpPr>
          <p:nvPr>
            <p:ph type="body" idx="1"/>
          </p:nvPr>
        </p:nvSpPr>
        <p:spPr/>
        <p:txBody>
          <a:bodyPr/>
          <a:lstStyle/>
          <a:p>
            <a:pPr>
              <a:lnSpc>
                <a:spcPct val="90000"/>
              </a:lnSpc>
            </a:pPr>
            <a:r>
              <a:rPr lang="el-GR" altLang="el-GR"/>
              <a:t>Εκδοση χρεωστικών σημειωμάτων προς το τμήμα οικονομικών υπηρεσιών (μεγάλα γραφεία) ή λογιστήριο (μεσαία γραφεία) ή εξωτερικό λογιστή (μικρά)</a:t>
            </a:r>
          </a:p>
          <a:p>
            <a:pPr>
              <a:lnSpc>
                <a:spcPct val="90000"/>
              </a:lnSpc>
            </a:pPr>
            <a:endParaRPr lang="el-GR" altLang="el-GR"/>
          </a:p>
          <a:p>
            <a:pPr>
              <a:lnSpc>
                <a:spcPct val="90000"/>
              </a:lnSpc>
            </a:pPr>
            <a:r>
              <a:rPr lang="el-GR" altLang="el-GR"/>
              <a:t>Τακτοποίηση πληρωμών σύμφωνα με τους όρους του συμβολαίου</a:t>
            </a:r>
          </a:p>
          <a:p>
            <a:pPr>
              <a:lnSpc>
                <a:spcPct val="90000"/>
              </a:lnSpc>
            </a:pPr>
            <a:endParaRPr lang="el-GR" altLang="el-GR"/>
          </a:p>
          <a:p>
            <a:pPr>
              <a:lnSpc>
                <a:spcPct val="90000"/>
              </a:lnSpc>
            </a:pPr>
            <a:r>
              <a:rPr lang="el-GR" altLang="el-GR"/>
              <a:t>Έλεγχος των ερωτηματολογιων και εξαγωγή συμπερασμάτων για τις υπηρεσίες του γραφείου, τους προμηθευτές κτλ</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a:extLst>
              <a:ext uri="{FF2B5EF4-FFF2-40B4-BE49-F238E27FC236}">
                <a16:creationId xmlns:a16="http://schemas.microsoft.com/office/drawing/2014/main" id="{17EDF155-FB92-424B-9598-C8466252ABB1}"/>
              </a:ext>
            </a:extLst>
          </p:cNvPr>
          <p:cNvSpPr>
            <a:spLocks noGrp="1" noChangeArrowheads="1"/>
          </p:cNvSpPr>
          <p:nvPr>
            <p:ph type="ctrTitle"/>
          </p:nvPr>
        </p:nvSpPr>
        <p:spPr>
          <a:xfrm>
            <a:off x="2454275" y="2130425"/>
            <a:ext cx="4800600" cy="1470025"/>
          </a:xfrm>
        </p:spPr>
        <p:txBody>
          <a:bodyPr/>
          <a:lstStyle/>
          <a:p>
            <a:pPr algn="ctr"/>
            <a:r>
              <a:rPr lang="el-GR" altLang="el-GR" sz="4400" dirty="0">
                <a:effectLst>
                  <a:outerShdw blurRad="38100" dist="38100" dir="2700000" algn="tl">
                    <a:srgbClr val="FFFFFF"/>
                  </a:outerShdw>
                </a:effectLst>
              </a:rPr>
              <a:t>2. Εξασφάλιση Διαμονής (Φιλοξενίας)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2065DC62-88B8-4954-B118-05874EAC70F5}"/>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F0670385-D7FB-4942-A370-C9CCB8C43739}"/>
              </a:ext>
            </a:extLst>
          </p:cNvPr>
          <p:cNvSpPr>
            <a:spLocks noGrp="1"/>
          </p:cNvSpPr>
          <p:nvPr>
            <p:ph type="sldNum" sz="quarter" idx="12"/>
          </p:nvPr>
        </p:nvSpPr>
        <p:spPr/>
        <p:txBody>
          <a:bodyPr/>
          <a:lstStyle/>
          <a:p>
            <a:fld id="{F7E19279-47D2-427A-BA59-5A6AC4B5F6E7}" type="slidenum">
              <a:rPr lang="en-US" altLang="el-GR"/>
              <a:pPr/>
              <a:t>15</a:t>
            </a:fld>
            <a:endParaRPr lang="en-US" altLang="el-GR"/>
          </a:p>
        </p:txBody>
      </p:sp>
      <p:sp>
        <p:nvSpPr>
          <p:cNvPr id="49154" name="Rectangle 2">
            <a:extLst>
              <a:ext uri="{FF2B5EF4-FFF2-40B4-BE49-F238E27FC236}">
                <a16:creationId xmlns:a16="http://schemas.microsoft.com/office/drawing/2014/main" id="{A1235060-08DF-4008-805E-37340E5C3D22}"/>
              </a:ext>
            </a:extLst>
          </p:cNvPr>
          <p:cNvSpPr>
            <a:spLocks noGrp="1" noChangeArrowheads="1"/>
          </p:cNvSpPr>
          <p:nvPr>
            <p:ph type="title"/>
          </p:nvPr>
        </p:nvSpPr>
        <p:spPr/>
        <p:txBody>
          <a:bodyPr/>
          <a:lstStyle/>
          <a:p>
            <a:pPr algn="ctr"/>
            <a:r>
              <a:rPr lang="el-GR" altLang="el-GR">
                <a:effectLst>
                  <a:outerShdw blurRad="38100" dist="38100" dir="2700000" algn="tl">
                    <a:srgbClr val="000000"/>
                  </a:outerShdw>
                </a:effectLst>
              </a:rPr>
              <a:t>Τύποι Συνεργασίας με τα Τουριστικά Καταλύματα</a:t>
            </a:r>
          </a:p>
        </p:txBody>
      </p:sp>
      <p:sp>
        <p:nvSpPr>
          <p:cNvPr id="49155" name="Rectangle 3">
            <a:extLst>
              <a:ext uri="{FF2B5EF4-FFF2-40B4-BE49-F238E27FC236}">
                <a16:creationId xmlns:a16="http://schemas.microsoft.com/office/drawing/2014/main" id="{C9A27A60-8F41-42DE-ABD7-5B436C31A207}"/>
              </a:ext>
            </a:extLst>
          </p:cNvPr>
          <p:cNvSpPr>
            <a:spLocks noGrp="1" noChangeArrowheads="1"/>
          </p:cNvSpPr>
          <p:nvPr>
            <p:ph type="body" idx="1"/>
          </p:nvPr>
        </p:nvSpPr>
        <p:spPr/>
        <p:txBody>
          <a:bodyPr/>
          <a:lstStyle/>
          <a:p>
            <a:r>
              <a:rPr lang="el-GR" altLang="el-GR">
                <a:hlinkClick r:id="rId3" action="ppaction://hlinksldjump"/>
              </a:rPr>
              <a:t>Συμφωνία κατ’ αίτηση (</a:t>
            </a:r>
            <a:r>
              <a:rPr lang="en-US" altLang="el-GR">
                <a:hlinkClick r:id="rId3" action="ppaction://hlinksldjump"/>
              </a:rPr>
              <a:t>On Request)</a:t>
            </a:r>
            <a:endParaRPr lang="el-GR" altLang="el-GR"/>
          </a:p>
          <a:p>
            <a:endParaRPr lang="el-GR" altLang="el-GR"/>
          </a:p>
          <a:p>
            <a:r>
              <a:rPr lang="el-GR" altLang="el-GR">
                <a:hlinkClick r:id="rId4" action="ppaction://hlinksldjump"/>
              </a:rPr>
              <a:t>Συμφωνία Δεσμευσης (</a:t>
            </a:r>
            <a:r>
              <a:rPr lang="en-US" altLang="el-GR">
                <a:hlinkClick r:id="rId4" action="ppaction://hlinksldjump"/>
              </a:rPr>
              <a:t>Commitment)</a:t>
            </a:r>
            <a:endParaRPr lang="el-GR" altLang="el-GR"/>
          </a:p>
          <a:p>
            <a:endParaRPr lang="en-US" altLang="el-GR"/>
          </a:p>
          <a:p>
            <a:r>
              <a:rPr lang="el-GR" altLang="el-GR">
                <a:hlinkClick r:id="rId5" action="ppaction://hlinksldjump"/>
              </a:rPr>
              <a:t>Συμφωνία Εγγυημένη (</a:t>
            </a:r>
            <a:r>
              <a:rPr lang="en-US" altLang="el-GR">
                <a:hlinkClick r:id="rId5" action="ppaction://hlinksldjump"/>
              </a:rPr>
              <a:t>Guarantee)</a:t>
            </a:r>
            <a:endParaRPr lang="el-GR" altLang="el-GR"/>
          </a:p>
          <a:p>
            <a:endParaRPr lang="en-US" altLang="el-GR"/>
          </a:p>
          <a:p>
            <a:r>
              <a:rPr lang="el-GR" altLang="el-GR">
                <a:hlinkClick r:id="rId6" action="ppaction://hlinksldjump"/>
              </a:rPr>
              <a:t>Συμφωνία υπό Προειδοποίηση (</a:t>
            </a:r>
            <a:r>
              <a:rPr lang="en-US" altLang="el-GR">
                <a:hlinkClick r:id="rId6" action="ppaction://hlinksldjump"/>
              </a:rPr>
              <a:t>Allotment) </a:t>
            </a:r>
            <a:endParaRPr lang="el-GR" altLang="el-GR"/>
          </a:p>
        </p:txBody>
      </p:sp>
    </p:spTree>
    <p:extLst>
      <p:ext uri="{BB962C8B-B14F-4D97-AF65-F5344CB8AC3E}">
        <p14:creationId xmlns:p14="http://schemas.microsoft.com/office/powerpoint/2010/main" val="296881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0" name="Rectangle 6">
            <a:extLst>
              <a:ext uri="{FF2B5EF4-FFF2-40B4-BE49-F238E27FC236}">
                <a16:creationId xmlns:a16="http://schemas.microsoft.com/office/drawing/2014/main" id="{5577E425-49CD-4D48-9745-EA369A86604B}"/>
              </a:ext>
            </a:extLst>
          </p:cNvPr>
          <p:cNvSpPr>
            <a:spLocks noChangeArrowheads="1"/>
          </p:cNvSpPr>
          <p:nvPr/>
        </p:nvSpPr>
        <p:spPr bwMode="auto">
          <a:xfrm>
            <a:off x="2703513" y="0"/>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buClr>
                <a:schemeClr val="tx1"/>
              </a:buClr>
              <a:defRPr sz="3200">
                <a:solidFill>
                  <a:schemeClr val="tx1"/>
                </a:solidFill>
                <a:latin typeface="Arial" panose="020B0604020202020204" pitchFamily="34" charset="0"/>
              </a:defRPr>
            </a:lvl1pPr>
            <a:lvl2pPr>
              <a:buClr>
                <a:schemeClr val="tx1"/>
              </a:buClr>
              <a:defRPr sz="3200">
                <a:solidFill>
                  <a:schemeClr val="tx1"/>
                </a:solidFill>
                <a:latin typeface="Arial" panose="020B0604020202020204" pitchFamily="34" charset="0"/>
              </a:defRPr>
            </a:lvl2pPr>
            <a:lvl3pPr>
              <a:buClr>
                <a:schemeClr val="tx1"/>
              </a:buClr>
              <a:defRPr sz="3200">
                <a:solidFill>
                  <a:schemeClr val="tx1"/>
                </a:solidFill>
                <a:latin typeface="Arial" panose="020B0604020202020204" pitchFamily="34" charset="0"/>
              </a:defRPr>
            </a:lvl3pPr>
            <a:lvl4pPr>
              <a:buClr>
                <a:schemeClr val="tx1"/>
              </a:buClr>
              <a:defRPr sz="3200">
                <a:solidFill>
                  <a:schemeClr val="tx1"/>
                </a:solidFill>
                <a:latin typeface="Arial" panose="020B0604020202020204" pitchFamily="34" charset="0"/>
              </a:defRPr>
            </a:lvl4pPr>
            <a:lvl5pPr>
              <a:buClr>
                <a:schemeClr val="tx1"/>
              </a:buClr>
              <a:defRPr sz="3200">
                <a:solidFill>
                  <a:schemeClr val="tx1"/>
                </a:solidFill>
                <a:latin typeface="Arial" panose="020B0604020202020204" pitchFamily="34" charset="0"/>
              </a:defRPr>
            </a:lvl5pPr>
            <a:lvl6pPr marL="457200" fontAlgn="base">
              <a:spcBef>
                <a:spcPct val="0"/>
              </a:spcBef>
              <a:spcAft>
                <a:spcPct val="0"/>
              </a:spcAft>
              <a:buClr>
                <a:schemeClr val="tx1"/>
              </a:buClr>
              <a:defRPr sz="3200">
                <a:solidFill>
                  <a:schemeClr val="tx1"/>
                </a:solidFill>
                <a:latin typeface="Arial" panose="020B0604020202020204" pitchFamily="34" charset="0"/>
              </a:defRPr>
            </a:lvl6pPr>
            <a:lvl7pPr marL="914400" fontAlgn="base">
              <a:spcBef>
                <a:spcPct val="0"/>
              </a:spcBef>
              <a:spcAft>
                <a:spcPct val="0"/>
              </a:spcAft>
              <a:buClr>
                <a:schemeClr val="tx1"/>
              </a:buClr>
              <a:defRPr sz="3200">
                <a:solidFill>
                  <a:schemeClr val="tx1"/>
                </a:solidFill>
                <a:latin typeface="Arial" panose="020B0604020202020204" pitchFamily="34" charset="0"/>
              </a:defRPr>
            </a:lvl7pPr>
            <a:lvl8pPr marL="1371600" fontAlgn="base">
              <a:spcBef>
                <a:spcPct val="0"/>
              </a:spcBef>
              <a:spcAft>
                <a:spcPct val="0"/>
              </a:spcAft>
              <a:buClr>
                <a:schemeClr val="tx1"/>
              </a:buClr>
              <a:defRPr sz="3200">
                <a:solidFill>
                  <a:schemeClr val="tx1"/>
                </a:solidFill>
                <a:latin typeface="Arial" panose="020B0604020202020204" pitchFamily="34" charset="0"/>
              </a:defRPr>
            </a:lvl8pPr>
            <a:lvl9pPr marL="1828800" fontAlgn="base">
              <a:spcBef>
                <a:spcPct val="0"/>
              </a:spcBef>
              <a:spcAft>
                <a:spcPct val="0"/>
              </a:spcAft>
              <a:buClr>
                <a:schemeClr val="tx1"/>
              </a:buClr>
              <a:defRPr sz="3200">
                <a:solidFill>
                  <a:schemeClr val="tx1"/>
                </a:solidFill>
                <a:latin typeface="Arial" panose="020B0604020202020204" pitchFamily="34" charset="0"/>
              </a:defRPr>
            </a:lvl9p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On Request</a:t>
            </a:r>
            <a:endParaRPr lang="el-GR" altLang="el-GR">
              <a:effectLst>
                <a:outerShdw blurRad="38100" dist="38100" dir="2700000" algn="tl">
                  <a:srgbClr val="000000"/>
                </a:outerShdw>
              </a:effectLst>
            </a:endParaRPr>
          </a:p>
        </p:txBody>
      </p:sp>
      <p:sp>
        <p:nvSpPr>
          <p:cNvPr id="41991" name="Rectangle 7">
            <a:extLst>
              <a:ext uri="{FF2B5EF4-FFF2-40B4-BE49-F238E27FC236}">
                <a16:creationId xmlns:a16="http://schemas.microsoft.com/office/drawing/2014/main" id="{33A9F6FA-8E8D-47B1-985B-AFE3A97ECACC}"/>
              </a:ext>
            </a:extLst>
          </p:cNvPr>
          <p:cNvSpPr>
            <a:spLocks noChangeArrowheads="1"/>
          </p:cNvSpPr>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FFFFFF"/>
              </a:buClr>
              <a:defRPr sz="2400">
                <a:solidFill>
                  <a:schemeClr val="tx1"/>
                </a:solidFill>
                <a:latin typeface="Arial" panose="020B0604020202020204" pitchFamily="34" charset="0"/>
              </a:defRPr>
            </a:lvl1pPr>
            <a:lvl2pPr algn="ctr">
              <a:spcBef>
                <a:spcPct val="20000"/>
              </a:spcBef>
              <a:buClr>
                <a:schemeClr val="tx1"/>
              </a:buClr>
              <a:defRPr sz="2400">
                <a:solidFill>
                  <a:schemeClr val="tx1"/>
                </a:solidFill>
                <a:latin typeface="Arial" panose="020B0604020202020204" pitchFamily="34" charset="0"/>
              </a:defRPr>
            </a:lvl2pPr>
            <a:lvl3pPr algn="ctr">
              <a:spcBef>
                <a:spcPct val="20000"/>
              </a:spcBef>
              <a:buClr>
                <a:schemeClr val="tx1"/>
              </a:buClr>
              <a:defRPr sz="2400">
                <a:solidFill>
                  <a:schemeClr val="tx1"/>
                </a:solidFill>
                <a:latin typeface="Arial" panose="020B0604020202020204" pitchFamily="34" charset="0"/>
              </a:defRPr>
            </a:lvl3pPr>
            <a:lvl4pPr algn="ctr">
              <a:spcBef>
                <a:spcPct val="20000"/>
              </a:spcBef>
              <a:buClr>
                <a:schemeClr val="tx1"/>
              </a:buClr>
              <a:defRPr sz="2400">
                <a:solidFill>
                  <a:schemeClr val="tx1"/>
                </a:solidFill>
                <a:latin typeface="Arial" panose="020B0604020202020204" pitchFamily="34" charset="0"/>
              </a:defRPr>
            </a:lvl4pPr>
            <a:lvl5pPr algn="ctr">
              <a:spcBef>
                <a:spcPct val="20000"/>
              </a:spcBef>
              <a:buClr>
                <a:schemeClr val="tx1"/>
              </a:buClr>
              <a:defRPr sz="2400">
                <a:solidFill>
                  <a:schemeClr val="tx1"/>
                </a:solidFill>
                <a:latin typeface="Arial" panose="020B0604020202020204" pitchFamily="34" charset="0"/>
              </a:defRPr>
            </a:lvl5pPr>
            <a:lvl6pPr algn="ctr" fontAlgn="base">
              <a:spcBef>
                <a:spcPct val="20000"/>
              </a:spcBef>
              <a:spcAft>
                <a:spcPct val="0"/>
              </a:spcAft>
              <a:buClr>
                <a:schemeClr val="tx1"/>
              </a:buClr>
              <a:defRPr sz="2400">
                <a:solidFill>
                  <a:schemeClr val="tx1"/>
                </a:solidFill>
                <a:latin typeface="Arial" panose="020B0604020202020204" pitchFamily="34" charset="0"/>
              </a:defRPr>
            </a:lvl6pPr>
            <a:lvl7pPr algn="ctr" fontAlgn="base">
              <a:spcBef>
                <a:spcPct val="20000"/>
              </a:spcBef>
              <a:spcAft>
                <a:spcPct val="0"/>
              </a:spcAft>
              <a:buClr>
                <a:schemeClr val="tx1"/>
              </a:buClr>
              <a:defRPr sz="2400">
                <a:solidFill>
                  <a:schemeClr val="tx1"/>
                </a:solidFill>
                <a:latin typeface="Arial" panose="020B0604020202020204" pitchFamily="34" charset="0"/>
              </a:defRPr>
            </a:lvl7pPr>
            <a:lvl8pPr algn="ctr" fontAlgn="base">
              <a:spcBef>
                <a:spcPct val="20000"/>
              </a:spcBef>
              <a:spcAft>
                <a:spcPct val="0"/>
              </a:spcAft>
              <a:buClr>
                <a:schemeClr val="tx1"/>
              </a:buClr>
              <a:defRPr sz="2400">
                <a:solidFill>
                  <a:schemeClr val="tx1"/>
                </a:solidFill>
                <a:latin typeface="Arial" panose="020B0604020202020204" pitchFamily="34" charset="0"/>
              </a:defRPr>
            </a:lvl8pPr>
            <a:lvl9pPr algn="ctr" fontAlgn="base">
              <a:spcBef>
                <a:spcPct val="20000"/>
              </a:spcBef>
              <a:spcAft>
                <a:spcPct val="0"/>
              </a:spcAft>
              <a:buClr>
                <a:schemeClr val="tx1"/>
              </a:buClr>
              <a:defRPr sz="2400">
                <a:solidFill>
                  <a:schemeClr val="tx1"/>
                </a:solidFill>
                <a:latin typeface="Arial" panose="020B0604020202020204" pitchFamily="34" charset="0"/>
              </a:defRPr>
            </a:lvl9pPr>
          </a:lstStyle>
          <a:p>
            <a:pPr>
              <a:lnSpc>
                <a:spcPct val="90000"/>
              </a:lnSpc>
            </a:pPr>
            <a:r>
              <a:rPr lang="en-US" altLang="el-GR"/>
              <a:t>To </a:t>
            </a:r>
            <a:r>
              <a:rPr lang="el-GR" altLang="el-GR"/>
              <a:t>τουριστικό γραφείο ζητά την παροχή υπηρεσιών από το ξενοδοχείο </a:t>
            </a:r>
            <a:r>
              <a:rPr lang="el-GR" altLang="el-GR" u="sng"/>
              <a:t>χωρίς να υπάρχει μεταξύ τους συμβόλαιο</a:t>
            </a:r>
            <a:r>
              <a:rPr lang="el-GR" altLang="el-GR"/>
              <a:t> και άρα δεσμευμένα δωμάτια για λογαριασμό του τουριστικού γραφείου</a:t>
            </a:r>
          </a:p>
          <a:p>
            <a:pPr>
              <a:lnSpc>
                <a:spcPct val="90000"/>
              </a:lnSpc>
            </a:pPr>
            <a:endParaRPr lang="el-GR" altLang="el-GR"/>
          </a:p>
          <a:p>
            <a:pPr>
              <a:lnSpc>
                <a:spcPct val="90000"/>
              </a:lnSpc>
            </a:pPr>
            <a:r>
              <a:rPr lang="el-GR" altLang="el-GR"/>
              <a:t>Το γραφείο παίρνει προμήθεια 8-10% επί των επισήμων τιμών (</a:t>
            </a:r>
            <a:r>
              <a:rPr lang="en-US" altLang="el-GR"/>
              <a:t>official </a:t>
            </a:r>
            <a:r>
              <a:rPr lang="el-GR" altLang="el-GR"/>
              <a:t>ή </a:t>
            </a:r>
            <a:r>
              <a:rPr lang="en-US" altLang="el-GR"/>
              <a:t>rack rates)</a:t>
            </a:r>
          </a:p>
          <a:p>
            <a:pPr>
              <a:lnSpc>
                <a:spcPct val="90000"/>
              </a:lnSpc>
            </a:pPr>
            <a:endParaRPr lang="en-US" altLang="el-GR"/>
          </a:p>
          <a:p>
            <a:pPr>
              <a:lnSpc>
                <a:spcPct val="90000"/>
              </a:lnSpc>
            </a:pPr>
            <a:r>
              <a:rPr lang="el-GR" altLang="el-GR"/>
              <a:t>Ακόμα κι αν κάνει μόνο την κράτηση το γραφείο και πληρώσει την τιμή του δωματίου, πάλι εισπράτει προμήθεια</a:t>
            </a:r>
          </a:p>
        </p:txBody>
      </p:sp>
    </p:spTree>
    <p:extLst>
      <p:ext uri="{BB962C8B-B14F-4D97-AF65-F5344CB8AC3E}">
        <p14:creationId xmlns:p14="http://schemas.microsoft.com/office/powerpoint/2010/main" val="2906798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υποσέλιδου 4">
            <a:extLst>
              <a:ext uri="{FF2B5EF4-FFF2-40B4-BE49-F238E27FC236}">
                <a16:creationId xmlns:a16="http://schemas.microsoft.com/office/drawing/2014/main" id="{5A98CB86-E421-4FA4-BA37-3300B5822612}"/>
              </a:ext>
            </a:extLst>
          </p:cNvPr>
          <p:cNvSpPr>
            <a:spLocks noGrp="1"/>
          </p:cNvSpPr>
          <p:nvPr>
            <p:ph type="ftr" sz="quarter" idx="11"/>
          </p:nvPr>
        </p:nvSpPr>
        <p:spPr/>
        <p:txBody>
          <a:bodyPr/>
          <a:lstStyle/>
          <a:p>
            <a:r>
              <a:rPr lang="el-GR" altLang="el-GR"/>
              <a:t>Κ. Τσαγκαράκης</a:t>
            </a:r>
            <a:endParaRPr lang="en-US" altLang="el-GR"/>
          </a:p>
        </p:txBody>
      </p:sp>
      <p:sp>
        <p:nvSpPr>
          <p:cNvPr id="7" name="Θέση αριθμού διαφάνειας 5">
            <a:extLst>
              <a:ext uri="{FF2B5EF4-FFF2-40B4-BE49-F238E27FC236}">
                <a16:creationId xmlns:a16="http://schemas.microsoft.com/office/drawing/2014/main" id="{6D4517B4-5FFF-4F4C-8539-42AE915C46C0}"/>
              </a:ext>
            </a:extLst>
          </p:cNvPr>
          <p:cNvSpPr>
            <a:spLocks noGrp="1"/>
          </p:cNvSpPr>
          <p:nvPr>
            <p:ph type="sldNum" sz="quarter" idx="12"/>
          </p:nvPr>
        </p:nvSpPr>
        <p:spPr/>
        <p:txBody>
          <a:bodyPr/>
          <a:lstStyle/>
          <a:p>
            <a:fld id="{9EE1959E-C3B4-4A64-8915-3FC61DCF93AC}" type="slidenum">
              <a:rPr lang="en-US" altLang="el-GR"/>
              <a:pPr/>
              <a:t>17</a:t>
            </a:fld>
            <a:endParaRPr lang="en-US" altLang="el-GR"/>
          </a:p>
        </p:txBody>
      </p:sp>
      <p:sp>
        <p:nvSpPr>
          <p:cNvPr id="43012" name="Rectangle 4">
            <a:extLst>
              <a:ext uri="{FF2B5EF4-FFF2-40B4-BE49-F238E27FC236}">
                <a16:creationId xmlns:a16="http://schemas.microsoft.com/office/drawing/2014/main" id="{5F1FC7BB-9026-4B21-BAC4-D25FD074085D}"/>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On Request</a:t>
            </a:r>
            <a:endParaRPr lang="el-GR" altLang="el-GR">
              <a:effectLst>
                <a:outerShdw blurRad="38100" dist="38100" dir="2700000" algn="tl">
                  <a:srgbClr val="000000"/>
                </a:outerShdw>
              </a:effectLst>
            </a:endParaRPr>
          </a:p>
        </p:txBody>
      </p:sp>
      <p:sp>
        <p:nvSpPr>
          <p:cNvPr id="43014" name="Rectangle 6">
            <a:extLst>
              <a:ext uri="{FF2B5EF4-FFF2-40B4-BE49-F238E27FC236}">
                <a16:creationId xmlns:a16="http://schemas.microsoft.com/office/drawing/2014/main" id="{A30E559D-47DD-4A6C-865D-F64482932025}"/>
              </a:ext>
            </a:extLst>
          </p:cNvPr>
          <p:cNvSpPr>
            <a:spLocks noGrp="1" noChangeArrowheads="1"/>
          </p:cNvSpPr>
          <p:nvPr>
            <p:ph type="body" idx="1"/>
          </p:nvPr>
        </p:nvSpPr>
        <p:spPr>
          <a:xfrm>
            <a:off x="2693988" y="1600200"/>
            <a:ext cx="6326187" cy="4525963"/>
          </a:xfrm>
          <a:noFill/>
          <a:ln/>
        </p:spPr>
        <p:txBody>
          <a:bodyPr/>
          <a:lstStyle/>
          <a:p>
            <a:r>
              <a:rPr lang="el-GR" altLang="el-GR"/>
              <a:t>Είναι πολύ απλή συμφωνία</a:t>
            </a:r>
          </a:p>
          <a:p>
            <a:endParaRPr lang="el-GR" altLang="el-GR"/>
          </a:p>
          <a:p>
            <a:r>
              <a:rPr lang="el-GR" altLang="el-GR"/>
              <a:t>Δεν έχει κανένα είδους ρίσκο διότι αν και εφόσον υπάρχουν δωμάτια μόνο τότε το γραφείο πληρώνει</a:t>
            </a:r>
          </a:p>
          <a:p>
            <a:endParaRPr lang="el-GR" altLang="el-GR"/>
          </a:p>
          <a:p>
            <a:r>
              <a:rPr lang="el-GR" altLang="el-GR"/>
              <a:t>Οι τιμές των δωματίων είναι πολύ υψηλές και υπάρχει ο κίνδυνος να μην υπάρχει δωμάτιο </a:t>
            </a:r>
          </a:p>
        </p:txBody>
      </p:sp>
      <p:sp>
        <p:nvSpPr>
          <p:cNvPr id="43015" name="AutoShape 7">
            <a:hlinkClick r:id="rId3" action="ppaction://hlinksldjump" highlightClick="1"/>
            <a:extLst>
              <a:ext uri="{FF2B5EF4-FFF2-40B4-BE49-F238E27FC236}">
                <a16:creationId xmlns:a16="http://schemas.microsoft.com/office/drawing/2014/main" id="{CA8DB001-D31B-47DF-B635-840A4F2F0CE8}"/>
              </a:ext>
            </a:extLst>
          </p:cNvPr>
          <p:cNvSpPr>
            <a:spLocks noChangeArrowheads="1"/>
          </p:cNvSpPr>
          <p:nvPr/>
        </p:nvSpPr>
        <p:spPr bwMode="auto">
          <a:xfrm>
            <a:off x="8243888" y="5589588"/>
            <a:ext cx="504825" cy="503237"/>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263801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B6F76E78-9E6F-4F34-A472-D729F9291213}"/>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E18DCAF7-7D04-4DFA-B13E-637B5E22FBAB}"/>
              </a:ext>
            </a:extLst>
          </p:cNvPr>
          <p:cNvSpPr>
            <a:spLocks noGrp="1"/>
          </p:cNvSpPr>
          <p:nvPr>
            <p:ph type="sldNum" sz="quarter" idx="12"/>
          </p:nvPr>
        </p:nvSpPr>
        <p:spPr/>
        <p:txBody>
          <a:bodyPr/>
          <a:lstStyle/>
          <a:p>
            <a:fld id="{D032F663-C5B6-4DB4-BA9F-E688FFD57F4D}" type="slidenum">
              <a:rPr lang="en-US" altLang="el-GR"/>
              <a:pPr/>
              <a:t>18</a:t>
            </a:fld>
            <a:endParaRPr lang="en-US" altLang="el-GR"/>
          </a:p>
        </p:txBody>
      </p:sp>
      <p:sp>
        <p:nvSpPr>
          <p:cNvPr id="48133" name="Rectangle 5">
            <a:extLst>
              <a:ext uri="{FF2B5EF4-FFF2-40B4-BE49-F238E27FC236}">
                <a16:creationId xmlns:a16="http://schemas.microsoft.com/office/drawing/2014/main" id="{93C4292B-E438-4C79-BF0C-316D7A7363B3}"/>
              </a:ext>
            </a:extLst>
          </p:cNvPr>
          <p:cNvSpPr>
            <a:spLocks noGrp="1" noChangeArrowheads="1"/>
          </p:cNvSpPr>
          <p:nvPr>
            <p:ph type="body" idx="1"/>
          </p:nvPr>
        </p:nvSpPr>
        <p:spPr>
          <a:xfrm>
            <a:off x="2693988" y="1600200"/>
            <a:ext cx="6326187" cy="4525963"/>
          </a:xfrm>
          <a:noFill/>
          <a:ln/>
        </p:spPr>
        <p:txBody>
          <a:bodyPr/>
          <a:lstStyle/>
          <a:p>
            <a:r>
              <a:rPr lang="el-GR" altLang="el-GR" u="sng"/>
              <a:t>Γίνεται συμβόλαιο</a:t>
            </a:r>
            <a:r>
              <a:rPr lang="el-GR" altLang="el-GR"/>
              <a:t> και δεσμεύεται συγκεκριμένος αριθμός δωματίων </a:t>
            </a:r>
          </a:p>
          <a:p>
            <a:endParaRPr lang="el-GR" altLang="el-GR"/>
          </a:p>
          <a:p>
            <a:r>
              <a:rPr lang="el-GR" altLang="el-GR"/>
              <a:t>Ορίζεται ενιαία τιμή δωματίου για τη συγκεκριμένη σαιζόν </a:t>
            </a:r>
          </a:p>
          <a:p>
            <a:endParaRPr lang="el-GR" altLang="el-GR"/>
          </a:p>
          <a:p>
            <a:r>
              <a:rPr lang="el-GR" altLang="el-GR"/>
              <a:t>Καθορίζονται οι υποχρεώσεις του ξενοδοχείου στη διάρκεια της ίδιας περιόδου</a:t>
            </a:r>
          </a:p>
        </p:txBody>
      </p:sp>
      <p:sp>
        <p:nvSpPr>
          <p:cNvPr id="48135" name="Rectangle 7">
            <a:extLst>
              <a:ext uri="{FF2B5EF4-FFF2-40B4-BE49-F238E27FC236}">
                <a16:creationId xmlns:a16="http://schemas.microsoft.com/office/drawing/2014/main" id="{5C33B4A5-6C46-4F3C-9AFB-F5AEBB99E04F}"/>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Commitment</a:t>
            </a:r>
            <a:endParaRPr lang="el-GR" altLang="el-GR">
              <a:effectLst>
                <a:outerShdw blurRad="38100" dist="38100" dir="2700000" algn="tl">
                  <a:srgbClr val="000000"/>
                </a:outerShdw>
              </a:effectLst>
            </a:endParaRPr>
          </a:p>
        </p:txBody>
      </p:sp>
    </p:spTree>
    <p:extLst>
      <p:ext uri="{BB962C8B-B14F-4D97-AF65-F5344CB8AC3E}">
        <p14:creationId xmlns:p14="http://schemas.microsoft.com/office/powerpoint/2010/main" val="2865117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3C122DC8-1B46-413E-82A5-B2A9383495BB}"/>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F914233C-A35B-40A1-8DF2-16680E85F3FB}"/>
              </a:ext>
            </a:extLst>
          </p:cNvPr>
          <p:cNvSpPr>
            <a:spLocks noGrp="1"/>
          </p:cNvSpPr>
          <p:nvPr>
            <p:ph type="sldNum" sz="quarter" idx="12"/>
          </p:nvPr>
        </p:nvSpPr>
        <p:spPr/>
        <p:txBody>
          <a:bodyPr/>
          <a:lstStyle/>
          <a:p>
            <a:fld id="{E5AAD398-D4A5-4674-A96B-16FA0DC6F3D3}" type="slidenum">
              <a:rPr lang="en-US" altLang="el-GR"/>
              <a:pPr/>
              <a:t>19</a:t>
            </a:fld>
            <a:endParaRPr lang="en-US" altLang="el-GR"/>
          </a:p>
        </p:txBody>
      </p:sp>
      <p:sp>
        <p:nvSpPr>
          <p:cNvPr id="50180" name="Rectangle 4">
            <a:extLst>
              <a:ext uri="{FF2B5EF4-FFF2-40B4-BE49-F238E27FC236}">
                <a16:creationId xmlns:a16="http://schemas.microsoft.com/office/drawing/2014/main" id="{6933C820-A325-4EC0-B71F-32A12FBA125F}"/>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Commitment</a:t>
            </a:r>
            <a:endParaRPr lang="el-GR" altLang="el-GR">
              <a:effectLst>
                <a:outerShdw blurRad="38100" dist="38100" dir="2700000" algn="tl">
                  <a:srgbClr val="000000"/>
                </a:outerShdw>
              </a:effectLst>
            </a:endParaRPr>
          </a:p>
        </p:txBody>
      </p:sp>
      <p:sp>
        <p:nvSpPr>
          <p:cNvPr id="50181" name="Rectangle 5">
            <a:extLst>
              <a:ext uri="{FF2B5EF4-FFF2-40B4-BE49-F238E27FC236}">
                <a16:creationId xmlns:a16="http://schemas.microsoft.com/office/drawing/2014/main" id="{A9EAE5B9-A015-4F72-B65F-CF40B2193559}"/>
              </a:ext>
            </a:extLst>
          </p:cNvPr>
          <p:cNvSpPr>
            <a:spLocks noGrp="1" noChangeArrowheads="1"/>
          </p:cNvSpPr>
          <p:nvPr>
            <p:ph type="body" idx="1"/>
          </p:nvPr>
        </p:nvSpPr>
        <p:spPr>
          <a:xfrm>
            <a:off x="2693988" y="1600200"/>
            <a:ext cx="6326187" cy="4525963"/>
          </a:xfrm>
          <a:noFill/>
          <a:ln/>
        </p:spPr>
        <p:txBody>
          <a:bodyPr/>
          <a:lstStyle/>
          <a:p>
            <a:r>
              <a:rPr lang="el-GR" altLang="el-GR"/>
              <a:t>Το τουριστικό γραφείο πληρώνει στο ξενοδοχείο ένα ποσό </a:t>
            </a:r>
            <a:r>
              <a:rPr lang="el-GR" altLang="el-GR" u="sng"/>
              <a:t>ανεξάρτητα</a:t>
            </a:r>
            <a:r>
              <a:rPr lang="el-GR" altLang="el-GR"/>
              <a:t> από τις διανυκτερεύσεις που θα γίνουν τελικά </a:t>
            </a:r>
          </a:p>
          <a:p>
            <a:endParaRPr lang="el-GR" altLang="el-GR"/>
          </a:p>
          <a:p>
            <a:r>
              <a:rPr lang="el-GR" altLang="el-GR"/>
              <a:t>Ο ξενοδόχος υποχρεούται να κρατήσει τα δωμάτια που έχουν συμφωνηθεί μέχρι την τελευταία στιγμή</a:t>
            </a:r>
          </a:p>
          <a:p>
            <a:endParaRPr lang="el-GR" altLang="el-GR"/>
          </a:p>
          <a:p>
            <a:r>
              <a:rPr lang="el-GR" altLang="el-GR"/>
              <a:t>Καθορίζονται οι υποχρεώσεις του ξενοδοχείου στη διάρκεια της ίδιας περιόδου</a:t>
            </a:r>
          </a:p>
        </p:txBody>
      </p:sp>
    </p:spTree>
    <p:extLst>
      <p:ext uri="{BB962C8B-B14F-4D97-AF65-F5344CB8AC3E}">
        <p14:creationId xmlns:p14="http://schemas.microsoft.com/office/powerpoint/2010/main" val="2515581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υποσέλιδου 4">
            <a:extLst>
              <a:ext uri="{FF2B5EF4-FFF2-40B4-BE49-F238E27FC236}">
                <a16:creationId xmlns:a16="http://schemas.microsoft.com/office/drawing/2014/main" id="{EA8766E8-F656-4C39-AF55-5AB3231535AE}"/>
              </a:ext>
            </a:extLst>
          </p:cNvPr>
          <p:cNvSpPr>
            <a:spLocks noGrp="1"/>
          </p:cNvSpPr>
          <p:nvPr>
            <p:ph type="ftr" sz="quarter" idx="11"/>
          </p:nvPr>
        </p:nvSpPr>
        <p:spPr/>
        <p:txBody>
          <a:bodyPr/>
          <a:lstStyle/>
          <a:p>
            <a:r>
              <a:rPr lang="el-GR" altLang="el-GR"/>
              <a:t>Κ. Τσαγκαράκης</a:t>
            </a:r>
            <a:endParaRPr lang="en-US" altLang="el-GR"/>
          </a:p>
        </p:txBody>
      </p:sp>
      <p:sp>
        <p:nvSpPr>
          <p:cNvPr id="5" name="Θέση αριθμού διαφάνειας 5">
            <a:extLst>
              <a:ext uri="{FF2B5EF4-FFF2-40B4-BE49-F238E27FC236}">
                <a16:creationId xmlns:a16="http://schemas.microsoft.com/office/drawing/2014/main" id="{A32E9F44-FC32-4129-8275-7CBF8574AF3B}"/>
              </a:ext>
            </a:extLst>
          </p:cNvPr>
          <p:cNvSpPr>
            <a:spLocks noGrp="1"/>
          </p:cNvSpPr>
          <p:nvPr>
            <p:ph type="sldNum" sz="quarter" idx="12"/>
          </p:nvPr>
        </p:nvSpPr>
        <p:spPr/>
        <p:txBody>
          <a:bodyPr/>
          <a:lstStyle/>
          <a:p>
            <a:fld id="{105ED783-A4BA-40DA-9DF1-0644BA3F1708}" type="slidenum">
              <a:rPr lang="en-US" altLang="el-GR"/>
              <a:pPr/>
              <a:t>2</a:t>
            </a:fld>
            <a:endParaRPr lang="en-US" altLang="el-GR"/>
          </a:p>
        </p:txBody>
      </p:sp>
      <p:sp>
        <p:nvSpPr>
          <p:cNvPr id="59396" name="Rectangle 4">
            <a:extLst>
              <a:ext uri="{FF2B5EF4-FFF2-40B4-BE49-F238E27FC236}">
                <a16:creationId xmlns:a16="http://schemas.microsoft.com/office/drawing/2014/main" id="{8EBE5496-AD30-498F-A508-35D4D7C249FD}"/>
              </a:ext>
            </a:extLst>
          </p:cNvPr>
          <p:cNvSpPr>
            <a:spLocks noChangeArrowheads="1"/>
          </p:cNvSpPr>
          <p:nvPr/>
        </p:nvSpPr>
        <p:spPr bwMode="auto">
          <a:xfrm>
            <a:off x="1958975" y="2130425"/>
            <a:ext cx="5748338" cy="2159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buClr>
                <a:srgbClr val="000000"/>
              </a:buClr>
              <a:buSzPct val="100000"/>
              <a:defRPr sz="3200">
                <a:solidFill>
                  <a:srgbClr val="000000"/>
                </a:solidFill>
                <a:latin typeface="Arial" panose="020B0604020202020204" pitchFamily="34" charset="0"/>
                <a:cs typeface="Arial" panose="020B0604020202020204" pitchFamily="34" charset="0"/>
              </a:defRPr>
            </a:lvl1pPr>
            <a:lvl2pPr>
              <a:buClr>
                <a:srgbClr val="000000"/>
              </a:buClr>
              <a:buSzPct val="100000"/>
              <a:defRPr sz="3200">
                <a:solidFill>
                  <a:srgbClr val="000000"/>
                </a:solidFill>
                <a:latin typeface="Arial" panose="020B0604020202020204" pitchFamily="34" charset="0"/>
                <a:cs typeface="Arial" panose="020B0604020202020204" pitchFamily="34" charset="0"/>
              </a:defRPr>
            </a:lvl2pPr>
            <a:lvl3pPr>
              <a:buClr>
                <a:srgbClr val="000000"/>
              </a:buClr>
              <a:buSzPct val="100000"/>
              <a:defRPr sz="3200">
                <a:solidFill>
                  <a:srgbClr val="000000"/>
                </a:solidFill>
                <a:latin typeface="Arial" panose="020B0604020202020204" pitchFamily="34" charset="0"/>
                <a:cs typeface="Arial" panose="020B0604020202020204" pitchFamily="34" charset="0"/>
              </a:defRPr>
            </a:lvl3pPr>
            <a:lvl4pPr>
              <a:buClr>
                <a:srgbClr val="000000"/>
              </a:buClr>
              <a:buSzPct val="100000"/>
              <a:defRPr sz="3200">
                <a:solidFill>
                  <a:srgbClr val="000000"/>
                </a:solidFill>
                <a:latin typeface="Arial" panose="020B0604020202020204" pitchFamily="34" charset="0"/>
                <a:cs typeface="Arial" panose="020B0604020202020204" pitchFamily="34" charset="0"/>
              </a:defRPr>
            </a:lvl4pPr>
            <a:lvl5pPr>
              <a:buClr>
                <a:srgbClr val="000000"/>
              </a:buClr>
              <a:buSzPct val="100000"/>
              <a:defRPr sz="3200">
                <a:solidFill>
                  <a:srgbClr val="000000"/>
                </a:solidFill>
                <a:latin typeface="Arial" panose="020B0604020202020204" pitchFamily="34" charset="0"/>
                <a:cs typeface="Arial" panose="020B0604020202020204" pitchFamily="34" charset="0"/>
              </a:defRPr>
            </a:lvl5pPr>
            <a:lvl6pPr marL="45720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6pPr>
            <a:lvl7pPr marL="91440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7pPr>
            <a:lvl8pPr marL="137160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8pPr>
            <a:lvl9pPr marL="1828800" fontAlgn="base">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9pPr>
          </a:lstStyle>
          <a:p>
            <a:pPr algn="ctr"/>
            <a:r>
              <a:rPr lang="el-GR" altLang="el-GR" sz="4400">
                <a:effectLst>
                  <a:outerShdw blurRad="38100" dist="38100" dir="2700000" algn="tl">
                    <a:srgbClr val="FFFFFF"/>
                  </a:outerShdw>
                </a:effectLst>
              </a:rPr>
              <a:t>1. Σταδια Λειτουργίας Τουριστικού Γραφείου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υποσέλιδου 5">
            <a:extLst>
              <a:ext uri="{FF2B5EF4-FFF2-40B4-BE49-F238E27FC236}">
                <a16:creationId xmlns:a16="http://schemas.microsoft.com/office/drawing/2014/main" id="{48754049-912A-4660-BDBE-62E53C060676}"/>
              </a:ext>
            </a:extLst>
          </p:cNvPr>
          <p:cNvSpPr>
            <a:spLocks noGrp="1"/>
          </p:cNvSpPr>
          <p:nvPr>
            <p:ph type="ftr" sz="quarter" idx="11"/>
          </p:nvPr>
        </p:nvSpPr>
        <p:spPr/>
        <p:txBody>
          <a:bodyPr/>
          <a:lstStyle/>
          <a:p>
            <a:r>
              <a:rPr lang="el-GR" altLang="el-GR"/>
              <a:t>Κ. Τσαγκαράκης</a:t>
            </a:r>
            <a:endParaRPr lang="en-US" altLang="el-GR"/>
          </a:p>
        </p:txBody>
      </p:sp>
      <p:sp>
        <p:nvSpPr>
          <p:cNvPr id="8" name="Θέση αριθμού διαφάνειας 6">
            <a:extLst>
              <a:ext uri="{FF2B5EF4-FFF2-40B4-BE49-F238E27FC236}">
                <a16:creationId xmlns:a16="http://schemas.microsoft.com/office/drawing/2014/main" id="{17E1D2FE-DFD1-4F3D-ADAA-1390572D5C62}"/>
              </a:ext>
            </a:extLst>
          </p:cNvPr>
          <p:cNvSpPr>
            <a:spLocks noGrp="1"/>
          </p:cNvSpPr>
          <p:nvPr>
            <p:ph type="sldNum" sz="quarter" idx="12"/>
          </p:nvPr>
        </p:nvSpPr>
        <p:spPr/>
        <p:txBody>
          <a:bodyPr/>
          <a:lstStyle/>
          <a:p>
            <a:fld id="{FE3174E3-14E7-49FF-8942-7BB9F44B730E}" type="slidenum">
              <a:rPr lang="en-US" altLang="el-GR"/>
              <a:pPr/>
              <a:t>20</a:t>
            </a:fld>
            <a:endParaRPr lang="en-US" altLang="el-GR"/>
          </a:p>
        </p:txBody>
      </p:sp>
      <p:sp>
        <p:nvSpPr>
          <p:cNvPr id="51204" name="Rectangle 4">
            <a:extLst>
              <a:ext uri="{FF2B5EF4-FFF2-40B4-BE49-F238E27FC236}">
                <a16:creationId xmlns:a16="http://schemas.microsoft.com/office/drawing/2014/main" id="{70F5A026-6B2E-4F67-8691-6303F7593466}"/>
              </a:ext>
            </a:extLst>
          </p:cNvPr>
          <p:cNvSpPr>
            <a:spLocks noGrp="1" noChangeArrowheads="1"/>
          </p:cNvSpPr>
          <p:nvPr>
            <p:ph type="title"/>
          </p:nvPr>
        </p:nvSpPr>
        <p:spPr>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Commitment</a:t>
            </a:r>
            <a:endParaRPr lang="el-GR" altLang="el-GR">
              <a:effectLst>
                <a:outerShdw blurRad="38100" dist="38100" dir="2700000" algn="tl">
                  <a:srgbClr val="000000"/>
                </a:outerShdw>
              </a:effectLst>
            </a:endParaRPr>
          </a:p>
        </p:txBody>
      </p:sp>
      <p:sp>
        <p:nvSpPr>
          <p:cNvPr id="51206" name="Rectangle 6">
            <a:extLst>
              <a:ext uri="{FF2B5EF4-FFF2-40B4-BE49-F238E27FC236}">
                <a16:creationId xmlns:a16="http://schemas.microsoft.com/office/drawing/2014/main" id="{2D05C050-AE63-43C3-B0DC-D67875501C75}"/>
              </a:ext>
            </a:extLst>
          </p:cNvPr>
          <p:cNvSpPr>
            <a:spLocks noGrp="1" noChangeArrowheads="1"/>
          </p:cNvSpPr>
          <p:nvPr>
            <p:ph type="body" sz="half" idx="1"/>
          </p:nvPr>
        </p:nvSpPr>
        <p:spPr/>
        <p:txBody>
          <a:bodyPr/>
          <a:lstStyle/>
          <a:p>
            <a:pPr algn="ctr">
              <a:buFontTx/>
              <a:buNone/>
            </a:pPr>
            <a:r>
              <a:rPr lang="el-GR" altLang="el-GR" sz="2000" b="1"/>
              <a:t>Πλεονεκτήματα</a:t>
            </a:r>
          </a:p>
          <a:p>
            <a:pPr algn="ctr">
              <a:buFontTx/>
              <a:buNone/>
            </a:pPr>
            <a:endParaRPr lang="el-GR" altLang="el-GR" sz="2000"/>
          </a:p>
          <a:p>
            <a:pPr algn="ctr"/>
            <a:r>
              <a:rPr lang="el-GR" altLang="el-GR" sz="2000"/>
              <a:t>Χαμηλές τιμές δωματίων</a:t>
            </a:r>
          </a:p>
          <a:p>
            <a:pPr algn="ctr"/>
            <a:endParaRPr lang="el-GR" altLang="el-GR" sz="2000"/>
          </a:p>
          <a:p>
            <a:pPr algn="ctr"/>
            <a:r>
              <a:rPr lang="el-GR" altLang="el-GR" sz="2000"/>
              <a:t>Εγγύηση διαθεσιμότητας δωματίων</a:t>
            </a:r>
          </a:p>
          <a:p>
            <a:pPr algn="ctr"/>
            <a:endParaRPr lang="el-GR" altLang="el-GR" sz="2000"/>
          </a:p>
          <a:p>
            <a:pPr algn="ctr"/>
            <a:r>
              <a:rPr lang="el-GR" altLang="el-GR" sz="2000"/>
              <a:t>Δίνουμαι στον κάθε πελάτη την τιμή που θέλουμε αφού πληρόνουμαι φτηνά το δωμάτιο</a:t>
            </a:r>
          </a:p>
        </p:txBody>
      </p:sp>
      <p:sp>
        <p:nvSpPr>
          <p:cNvPr id="51207" name="Rectangle 7">
            <a:extLst>
              <a:ext uri="{FF2B5EF4-FFF2-40B4-BE49-F238E27FC236}">
                <a16:creationId xmlns:a16="http://schemas.microsoft.com/office/drawing/2014/main" id="{DC383EE0-F817-48CC-99E0-D95C3876B105}"/>
              </a:ext>
            </a:extLst>
          </p:cNvPr>
          <p:cNvSpPr>
            <a:spLocks noGrp="1" noChangeArrowheads="1"/>
          </p:cNvSpPr>
          <p:nvPr>
            <p:ph type="body" sz="half" idx="2"/>
          </p:nvPr>
        </p:nvSpPr>
        <p:spPr/>
        <p:txBody>
          <a:bodyPr/>
          <a:lstStyle/>
          <a:p>
            <a:pPr algn="ctr">
              <a:buFontTx/>
              <a:buNone/>
            </a:pPr>
            <a:r>
              <a:rPr lang="el-GR" altLang="el-GR" sz="2000" b="1"/>
              <a:t>Μειονεκτήματα</a:t>
            </a:r>
          </a:p>
          <a:p>
            <a:pPr algn="ctr">
              <a:buFontTx/>
              <a:buNone/>
            </a:pPr>
            <a:endParaRPr lang="el-GR" altLang="el-GR" sz="2000" b="1"/>
          </a:p>
          <a:p>
            <a:pPr algn="ctr"/>
            <a:r>
              <a:rPr lang="el-GR" altLang="el-GR" sz="2000"/>
              <a:t>Πληρώνουμε μεγάλο ποσό στον ξενοδόχο</a:t>
            </a:r>
          </a:p>
          <a:p>
            <a:pPr algn="ctr"/>
            <a:endParaRPr lang="el-GR" altLang="el-GR" sz="2000"/>
          </a:p>
          <a:p>
            <a:pPr algn="ctr"/>
            <a:r>
              <a:rPr lang="el-GR" altLang="el-GR" sz="2000"/>
              <a:t>Πιθανότητα να έχουμε ζημία</a:t>
            </a:r>
          </a:p>
        </p:txBody>
      </p:sp>
      <p:sp>
        <p:nvSpPr>
          <p:cNvPr id="51208" name="AutoShape 8">
            <a:hlinkClick r:id="rId3" action="ppaction://hlinksldjump" highlightClick="1"/>
            <a:extLst>
              <a:ext uri="{FF2B5EF4-FFF2-40B4-BE49-F238E27FC236}">
                <a16:creationId xmlns:a16="http://schemas.microsoft.com/office/drawing/2014/main" id="{2EA3DC7D-71C5-4224-B57B-AFF2B021B7D4}"/>
              </a:ext>
            </a:extLst>
          </p:cNvPr>
          <p:cNvSpPr>
            <a:spLocks noChangeArrowheads="1"/>
          </p:cNvSpPr>
          <p:nvPr/>
        </p:nvSpPr>
        <p:spPr bwMode="auto">
          <a:xfrm>
            <a:off x="8243888" y="5589588"/>
            <a:ext cx="504825" cy="503237"/>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156719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559EFA3C-C5BC-4EB6-812C-D7C2A279B1A0}"/>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D5E758BE-BC72-484E-A941-4DAB567EB427}"/>
              </a:ext>
            </a:extLst>
          </p:cNvPr>
          <p:cNvSpPr>
            <a:spLocks noGrp="1"/>
          </p:cNvSpPr>
          <p:nvPr>
            <p:ph type="sldNum" sz="quarter" idx="12"/>
          </p:nvPr>
        </p:nvSpPr>
        <p:spPr/>
        <p:txBody>
          <a:bodyPr/>
          <a:lstStyle/>
          <a:p>
            <a:fld id="{0E11E021-1DD6-4239-99AD-43F273327922}" type="slidenum">
              <a:rPr lang="en-US" altLang="el-GR"/>
              <a:pPr/>
              <a:t>21</a:t>
            </a:fld>
            <a:endParaRPr lang="en-US" altLang="el-GR"/>
          </a:p>
        </p:txBody>
      </p:sp>
      <p:sp>
        <p:nvSpPr>
          <p:cNvPr id="53252" name="Rectangle 4">
            <a:extLst>
              <a:ext uri="{FF2B5EF4-FFF2-40B4-BE49-F238E27FC236}">
                <a16:creationId xmlns:a16="http://schemas.microsoft.com/office/drawing/2014/main" id="{B9AC903D-4396-448D-96E9-6901F7461D9A}"/>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Guarantee</a:t>
            </a:r>
            <a:endParaRPr lang="el-GR" altLang="el-GR">
              <a:effectLst>
                <a:outerShdw blurRad="38100" dist="38100" dir="2700000" algn="tl">
                  <a:srgbClr val="000000"/>
                </a:outerShdw>
              </a:effectLst>
            </a:endParaRPr>
          </a:p>
        </p:txBody>
      </p:sp>
      <p:sp>
        <p:nvSpPr>
          <p:cNvPr id="53253" name="Rectangle 5">
            <a:extLst>
              <a:ext uri="{FF2B5EF4-FFF2-40B4-BE49-F238E27FC236}">
                <a16:creationId xmlns:a16="http://schemas.microsoft.com/office/drawing/2014/main" id="{BAB956B2-7D41-4FFE-946E-C746844C018A}"/>
              </a:ext>
            </a:extLst>
          </p:cNvPr>
          <p:cNvSpPr>
            <a:spLocks noGrp="1" noChangeArrowheads="1"/>
          </p:cNvSpPr>
          <p:nvPr>
            <p:ph type="body" idx="1"/>
          </p:nvPr>
        </p:nvSpPr>
        <p:spPr>
          <a:xfrm>
            <a:off x="2693988" y="1600200"/>
            <a:ext cx="6326187" cy="4525963"/>
          </a:xfrm>
          <a:noFill/>
          <a:ln/>
        </p:spPr>
        <p:txBody>
          <a:bodyPr/>
          <a:lstStyle/>
          <a:p>
            <a:r>
              <a:rPr lang="el-GR" altLang="el-GR" u="sng"/>
              <a:t>Υπογράφεται συμβόλαιο</a:t>
            </a:r>
            <a:r>
              <a:rPr lang="el-GR" altLang="el-GR"/>
              <a:t> μεταξύ τουριστικού γραφείου και ξενοδοχείου για συγκεκριμένο αριθμό δωματίων, χρονική περίοδο και τιμή </a:t>
            </a:r>
            <a:r>
              <a:rPr lang="el-GR" altLang="el-GR" u="sng"/>
              <a:t>ανά διανυκτέρευση</a:t>
            </a:r>
            <a:r>
              <a:rPr lang="el-GR" altLang="el-GR"/>
              <a:t>, </a:t>
            </a:r>
          </a:p>
          <a:p>
            <a:endParaRPr lang="el-GR" altLang="el-GR"/>
          </a:p>
          <a:p>
            <a:r>
              <a:rPr lang="el-GR" altLang="el-GR"/>
              <a:t>Πληρώνουμε εγγύηση στο ξενοδοχείο (όχι όλο το ποσό) </a:t>
            </a:r>
          </a:p>
          <a:p>
            <a:endParaRPr lang="el-GR" altLang="el-GR"/>
          </a:p>
          <a:p>
            <a:r>
              <a:rPr lang="el-GR" altLang="el-GR"/>
              <a:t>Η χρέωση μας είναι ανά διανυκτέρευση ή ποσοστό των δωματίων, όχι όλη τη σαιζόν </a:t>
            </a:r>
          </a:p>
        </p:txBody>
      </p:sp>
    </p:spTree>
    <p:extLst>
      <p:ext uri="{BB962C8B-B14F-4D97-AF65-F5344CB8AC3E}">
        <p14:creationId xmlns:p14="http://schemas.microsoft.com/office/powerpoint/2010/main" val="1519772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υποσέλιδου 5">
            <a:extLst>
              <a:ext uri="{FF2B5EF4-FFF2-40B4-BE49-F238E27FC236}">
                <a16:creationId xmlns:a16="http://schemas.microsoft.com/office/drawing/2014/main" id="{77285852-75F2-4B44-88B3-3BC2DD5ADF78}"/>
              </a:ext>
            </a:extLst>
          </p:cNvPr>
          <p:cNvSpPr>
            <a:spLocks noGrp="1"/>
          </p:cNvSpPr>
          <p:nvPr>
            <p:ph type="ftr" sz="quarter" idx="11"/>
          </p:nvPr>
        </p:nvSpPr>
        <p:spPr/>
        <p:txBody>
          <a:bodyPr/>
          <a:lstStyle/>
          <a:p>
            <a:r>
              <a:rPr lang="el-GR" altLang="el-GR"/>
              <a:t>Κ. Τσαγκαράκης</a:t>
            </a:r>
            <a:endParaRPr lang="en-US" altLang="el-GR"/>
          </a:p>
        </p:txBody>
      </p:sp>
      <p:sp>
        <p:nvSpPr>
          <p:cNvPr id="8" name="Θέση αριθμού διαφάνειας 6">
            <a:extLst>
              <a:ext uri="{FF2B5EF4-FFF2-40B4-BE49-F238E27FC236}">
                <a16:creationId xmlns:a16="http://schemas.microsoft.com/office/drawing/2014/main" id="{7DC89782-573D-4EE4-A110-80D84B551A2D}"/>
              </a:ext>
            </a:extLst>
          </p:cNvPr>
          <p:cNvSpPr>
            <a:spLocks noGrp="1"/>
          </p:cNvSpPr>
          <p:nvPr>
            <p:ph type="sldNum" sz="quarter" idx="12"/>
          </p:nvPr>
        </p:nvSpPr>
        <p:spPr/>
        <p:txBody>
          <a:bodyPr/>
          <a:lstStyle/>
          <a:p>
            <a:fld id="{6E82A5BE-EC31-4468-AD52-08410772244F}" type="slidenum">
              <a:rPr lang="en-US" altLang="el-GR"/>
              <a:pPr/>
              <a:t>22</a:t>
            </a:fld>
            <a:endParaRPr lang="en-US" altLang="el-GR"/>
          </a:p>
        </p:txBody>
      </p:sp>
      <p:sp>
        <p:nvSpPr>
          <p:cNvPr id="54276" name="Rectangle 4">
            <a:extLst>
              <a:ext uri="{FF2B5EF4-FFF2-40B4-BE49-F238E27FC236}">
                <a16:creationId xmlns:a16="http://schemas.microsoft.com/office/drawing/2014/main" id="{1F7EA3CA-CA31-40D9-B80D-4C6F657ACEBF}"/>
              </a:ext>
            </a:extLst>
          </p:cNvPr>
          <p:cNvSpPr>
            <a:spLocks noGrp="1" noChangeArrowheads="1"/>
          </p:cNvSpPr>
          <p:nvPr>
            <p:ph type="title"/>
          </p:nvPr>
        </p:nvSpPr>
        <p:spPr>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Guarantee</a:t>
            </a:r>
            <a:endParaRPr lang="el-GR" altLang="el-GR">
              <a:effectLst>
                <a:outerShdw blurRad="38100" dist="38100" dir="2700000" algn="tl">
                  <a:srgbClr val="000000"/>
                </a:outerShdw>
              </a:effectLst>
            </a:endParaRPr>
          </a:p>
        </p:txBody>
      </p:sp>
      <p:sp>
        <p:nvSpPr>
          <p:cNvPr id="54278" name="Rectangle 6">
            <a:extLst>
              <a:ext uri="{FF2B5EF4-FFF2-40B4-BE49-F238E27FC236}">
                <a16:creationId xmlns:a16="http://schemas.microsoft.com/office/drawing/2014/main" id="{4E719404-A32E-426D-AA7A-874FAB7471FD}"/>
              </a:ext>
            </a:extLst>
          </p:cNvPr>
          <p:cNvSpPr>
            <a:spLocks noGrp="1" noChangeArrowheads="1"/>
          </p:cNvSpPr>
          <p:nvPr>
            <p:ph type="body" sz="half" idx="1"/>
          </p:nvPr>
        </p:nvSpPr>
        <p:spPr/>
        <p:txBody>
          <a:bodyPr/>
          <a:lstStyle/>
          <a:p>
            <a:pPr algn="ctr">
              <a:buFontTx/>
              <a:buNone/>
            </a:pPr>
            <a:r>
              <a:rPr lang="el-GR" altLang="el-GR" sz="2000" b="1"/>
              <a:t>Πλεονεκτήματα</a:t>
            </a:r>
          </a:p>
          <a:p>
            <a:pPr algn="ctr">
              <a:buFontTx/>
              <a:buNone/>
            </a:pPr>
            <a:endParaRPr lang="el-GR" altLang="el-GR" sz="2000" b="1"/>
          </a:p>
          <a:p>
            <a:pPr algn="ctr"/>
            <a:r>
              <a:rPr lang="el-GR" altLang="el-GR" sz="2000"/>
              <a:t>Πληρώνουμε μόνο την εγγύηση για συγκεκριμένο ποσοστό ή αριθμό δωματίων, όχι όλα τα δωμάτια</a:t>
            </a:r>
          </a:p>
          <a:p>
            <a:pPr algn="ctr"/>
            <a:endParaRPr lang="el-GR" altLang="el-GR" sz="2000"/>
          </a:p>
          <a:p>
            <a:pPr algn="ctr"/>
            <a:r>
              <a:rPr lang="el-GR" altLang="el-GR" sz="2000"/>
              <a:t>Εύκολη αποζημίωση σε περίπτωση παράβασης της συμφωνίας (αν πχ: στείλουμαι πελάτη και δεν υπάρχει δωμάτιο   </a:t>
            </a:r>
          </a:p>
        </p:txBody>
      </p:sp>
      <p:sp>
        <p:nvSpPr>
          <p:cNvPr id="54279" name="Rectangle 7">
            <a:extLst>
              <a:ext uri="{FF2B5EF4-FFF2-40B4-BE49-F238E27FC236}">
                <a16:creationId xmlns:a16="http://schemas.microsoft.com/office/drawing/2014/main" id="{E799F248-29A0-4049-AEE0-189AEC7CDFA6}"/>
              </a:ext>
            </a:extLst>
          </p:cNvPr>
          <p:cNvSpPr>
            <a:spLocks noGrp="1" noChangeArrowheads="1"/>
          </p:cNvSpPr>
          <p:nvPr>
            <p:ph type="body" sz="half" idx="2"/>
          </p:nvPr>
        </p:nvSpPr>
        <p:spPr/>
        <p:txBody>
          <a:bodyPr/>
          <a:lstStyle/>
          <a:p>
            <a:pPr algn="ctr">
              <a:buFontTx/>
              <a:buNone/>
            </a:pPr>
            <a:r>
              <a:rPr lang="el-GR" altLang="el-GR" sz="2000" b="1"/>
              <a:t>Μειονεκτήματα</a:t>
            </a:r>
          </a:p>
          <a:p>
            <a:pPr algn="ctr">
              <a:buFontTx/>
              <a:buNone/>
            </a:pPr>
            <a:endParaRPr lang="el-GR" altLang="el-GR" sz="2000" b="1"/>
          </a:p>
          <a:p>
            <a:pPr algn="ctr"/>
            <a:r>
              <a:rPr lang="el-GR" altLang="el-GR" sz="2000"/>
              <a:t>Υπάρχει περίπτωση να μην έχουμε καθόλου πελάτες και άρα να μην έχουμε κέρδος</a:t>
            </a:r>
          </a:p>
        </p:txBody>
      </p:sp>
      <p:sp>
        <p:nvSpPr>
          <p:cNvPr id="54280" name="AutoShape 8">
            <a:hlinkClick r:id="rId3" action="ppaction://hlinksldjump" highlightClick="1"/>
            <a:extLst>
              <a:ext uri="{FF2B5EF4-FFF2-40B4-BE49-F238E27FC236}">
                <a16:creationId xmlns:a16="http://schemas.microsoft.com/office/drawing/2014/main" id="{69F03825-D7EB-4437-A22E-C9B85B197E19}"/>
              </a:ext>
            </a:extLst>
          </p:cNvPr>
          <p:cNvSpPr>
            <a:spLocks noChangeArrowheads="1"/>
          </p:cNvSpPr>
          <p:nvPr/>
        </p:nvSpPr>
        <p:spPr bwMode="auto">
          <a:xfrm>
            <a:off x="8243888" y="5589588"/>
            <a:ext cx="504825" cy="503237"/>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843859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AD429A41-994C-44FF-8C4D-F29FB5BC4B7C}"/>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471EB329-3986-4D66-A8B6-77AC621D0208}"/>
              </a:ext>
            </a:extLst>
          </p:cNvPr>
          <p:cNvSpPr>
            <a:spLocks noGrp="1"/>
          </p:cNvSpPr>
          <p:nvPr>
            <p:ph type="sldNum" sz="quarter" idx="12"/>
          </p:nvPr>
        </p:nvSpPr>
        <p:spPr/>
        <p:txBody>
          <a:bodyPr/>
          <a:lstStyle/>
          <a:p>
            <a:fld id="{6F653AE8-E2F0-49B3-AC08-FAB8B0785C50}" type="slidenum">
              <a:rPr lang="en-US" altLang="el-GR"/>
              <a:pPr/>
              <a:t>23</a:t>
            </a:fld>
            <a:endParaRPr lang="en-US" altLang="el-GR"/>
          </a:p>
        </p:txBody>
      </p:sp>
      <p:sp>
        <p:nvSpPr>
          <p:cNvPr id="56326" name="Rectangle 6">
            <a:extLst>
              <a:ext uri="{FF2B5EF4-FFF2-40B4-BE49-F238E27FC236}">
                <a16:creationId xmlns:a16="http://schemas.microsoft.com/office/drawing/2014/main" id="{73604838-6E24-4850-9BF3-DA3C9DB1F1A8}"/>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56327" name="Rectangle 7">
            <a:extLst>
              <a:ext uri="{FF2B5EF4-FFF2-40B4-BE49-F238E27FC236}">
                <a16:creationId xmlns:a16="http://schemas.microsoft.com/office/drawing/2014/main" id="{956884F0-B7EB-44BC-92B8-DC4DD7E47079}"/>
              </a:ext>
            </a:extLst>
          </p:cNvPr>
          <p:cNvSpPr>
            <a:spLocks noGrp="1" noChangeArrowheads="1"/>
          </p:cNvSpPr>
          <p:nvPr>
            <p:ph type="body" idx="1"/>
          </p:nvPr>
        </p:nvSpPr>
        <p:spPr>
          <a:xfrm>
            <a:off x="2693988" y="1600200"/>
            <a:ext cx="6326187" cy="4525963"/>
          </a:xfrm>
          <a:noFill/>
          <a:ln/>
        </p:spPr>
        <p:txBody>
          <a:bodyPr/>
          <a:lstStyle/>
          <a:p>
            <a:r>
              <a:rPr lang="el-GR" altLang="el-GR" u="sng"/>
              <a:t>Υπογράφεται συμβόλαιο</a:t>
            </a:r>
            <a:r>
              <a:rPr lang="el-GR" altLang="el-GR"/>
              <a:t> μεταξύ τουριστικού γραφείου και ξενοδοχείου για συγκεκριμένο αριθμό δωματίων</a:t>
            </a:r>
            <a:r>
              <a:rPr lang="en-US" altLang="el-GR"/>
              <a:t> </a:t>
            </a:r>
            <a:r>
              <a:rPr lang="el-GR" altLang="el-GR"/>
              <a:t>που θα διαμείνουν πελάτες </a:t>
            </a:r>
            <a:r>
              <a:rPr lang="el-GR" altLang="el-GR" u="sng"/>
              <a:t>χωρίς να μείνει άδειο το δωμάτιο</a:t>
            </a:r>
            <a:r>
              <a:rPr lang="en-US" altLang="el-GR" u="sng"/>
              <a:t> </a:t>
            </a:r>
            <a:r>
              <a:rPr lang="el-GR" altLang="el-GR" u="sng"/>
              <a:t>στο δίαστημα μεταξύ της αναχώρησης ενός πελάτη και άφιξης του επόμενου</a:t>
            </a:r>
            <a:r>
              <a:rPr lang="el-GR" altLang="el-GR"/>
              <a:t> (</a:t>
            </a:r>
            <a:r>
              <a:rPr lang="en-US" altLang="el-GR"/>
              <a:t>back-to-back) </a:t>
            </a:r>
            <a:endParaRPr lang="el-GR" altLang="el-GR"/>
          </a:p>
          <a:p>
            <a:endParaRPr lang="el-GR" altLang="el-GR"/>
          </a:p>
          <a:p>
            <a:r>
              <a:rPr lang="el-GR" altLang="el-GR"/>
              <a:t>Πληρώνουμε ειδική τιμή στο ξενοδοχείο ανά διανυκτέρευση </a:t>
            </a:r>
          </a:p>
        </p:txBody>
      </p:sp>
    </p:spTree>
    <p:extLst>
      <p:ext uri="{BB962C8B-B14F-4D97-AF65-F5344CB8AC3E}">
        <p14:creationId xmlns:p14="http://schemas.microsoft.com/office/powerpoint/2010/main" val="1775151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DB2CEC99-59AB-44F4-A218-28A953BE6E25}"/>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70D29C96-4F38-4E09-8F84-11C20FF65076}"/>
              </a:ext>
            </a:extLst>
          </p:cNvPr>
          <p:cNvSpPr>
            <a:spLocks noGrp="1"/>
          </p:cNvSpPr>
          <p:nvPr>
            <p:ph type="sldNum" sz="quarter" idx="12"/>
          </p:nvPr>
        </p:nvSpPr>
        <p:spPr/>
        <p:txBody>
          <a:bodyPr/>
          <a:lstStyle/>
          <a:p>
            <a:fld id="{3DD10969-B204-4C65-8168-E68DFD56E6FD}" type="slidenum">
              <a:rPr lang="en-US" altLang="el-GR"/>
              <a:pPr/>
              <a:t>24</a:t>
            </a:fld>
            <a:endParaRPr lang="en-US" altLang="el-GR"/>
          </a:p>
        </p:txBody>
      </p:sp>
      <p:sp>
        <p:nvSpPr>
          <p:cNvPr id="57348" name="Rectangle 4">
            <a:extLst>
              <a:ext uri="{FF2B5EF4-FFF2-40B4-BE49-F238E27FC236}">
                <a16:creationId xmlns:a16="http://schemas.microsoft.com/office/drawing/2014/main" id="{EEE6FDFE-DE73-4EFE-B329-B98CCFE8A05E}"/>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57349" name="Rectangle 5">
            <a:extLst>
              <a:ext uri="{FF2B5EF4-FFF2-40B4-BE49-F238E27FC236}">
                <a16:creationId xmlns:a16="http://schemas.microsoft.com/office/drawing/2014/main" id="{2FC7C2C9-B915-44C7-AD63-05CF7DEB61A9}"/>
              </a:ext>
            </a:extLst>
          </p:cNvPr>
          <p:cNvSpPr>
            <a:spLocks noGrp="1" noChangeArrowheads="1"/>
          </p:cNvSpPr>
          <p:nvPr>
            <p:ph type="body" idx="1"/>
          </p:nvPr>
        </p:nvSpPr>
        <p:spPr>
          <a:xfrm>
            <a:off x="2693988" y="1600200"/>
            <a:ext cx="6326187" cy="4525963"/>
          </a:xfrm>
          <a:noFill/>
          <a:ln/>
        </p:spPr>
        <p:txBody>
          <a:bodyPr/>
          <a:lstStyle/>
          <a:p>
            <a:pPr>
              <a:lnSpc>
                <a:spcPct val="80000"/>
              </a:lnSpc>
            </a:pPr>
            <a:r>
              <a:rPr lang="el-GR" altLang="el-GR" sz="2000" b="1"/>
              <a:t>Το συμβόλαιο περιλαμβάνει τους όρους:</a:t>
            </a:r>
          </a:p>
          <a:p>
            <a:pPr>
              <a:lnSpc>
                <a:spcPct val="80000"/>
              </a:lnSpc>
            </a:pPr>
            <a:endParaRPr lang="el-GR" altLang="el-GR" sz="2000" b="1"/>
          </a:p>
          <a:p>
            <a:pPr lvl="1">
              <a:lnSpc>
                <a:spcPct val="80000"/>
              </a:lnSpc>
            </a:pPr>
            <a:r>
              <a:rPr lang="el-GR" altLang="el-GR" sz="2000"/>
              <a:t>Τα ονόματα των συμβαλλομένων (ξενοδόχου και τουριστικού πράκτορα)</a:t>
            </a:r>
          </a:p>
          <a:p>
            <a:pPr lvl="1">
              <a:lnSpc>
                <a:spcPct val="80000"/>
              </a:lnSpc>
            </a:pPr>
            <a:endParaRPr lang="el-GR" altLang="el-GR" sz="2000"/>
          </a:p>
          <a:p>
            <a:pPr lvl="1">
              <a:lnSpc>
                <a:spcPct val="80000"/>
              </a:lnSpc>
            </a:pPr>
            <a:r>
              <a:rPr lang="el-GR" altLang="el-GR" sz="2000"/>
              <a:t>Το χρονικό δίαστημα ισχύς του συμβολαίου</a:t>
            </a:r>
          </a:p>
          <a:p>
            <a:pPr lvl="1">
              <a:lnSpc>
                <a:spcPct val="80000"/>
              </a:lnSpc>
            </a:pPr>
            <a:endParaRPr lang="el-GR" altLang="el-GR" sz="2000"/>
          </a:p>
          <a:p>
            <a:pPr lvl="1">
              <a:lnSpc>
                <a:spcPct val="80000"/>
              </a:lnSpc>
            </a:pPr>
            <a:r>
              <a:rPr lang="el-GR" altLang="el-GR" sz="2000"/>
              <a:t>Ανώτατο και κατώτατο αριθμό διανυκτερευσεων</a:t>
            </a:r>
          </a:p>
          <a:p>
            <a:pPr lvl="1">
              <a:lnSpc>
                <a:spcPct val="80000"/>
              </a:lnSpc>
            </a:pPr>
            <a:endParaRPr lang="el-GR" altLang="el-GR" sz="2000"/>
          </a:p>
          <a:p>
            <a:pPr lvl="1">
              <a:lnSpc>
                <a:spcPct val="80000"/>
              </a:lnSpc>
            </a:pPr>
            <a:r>
              <a:rPr lang="el-GR" altLang="el-GR" sz="2000"/>
              <a:t>Αριθμός, είδος και τύπος παραχωρούμενων δωματίων</a:t>
            </a:r>
          </a:p>
          <a:p>
            <a:pPr lvl="1">
              <a:lnSpc>
                <a:spcPct val="80000"/>
              </a:lnSpc>
            </a:pPr>
            <a:endParaRPr lang="el-GR" altLang="el-GR" sz="2000"/>
          </a:p>
          <a:p>
            <a:pPr lvl="1">
              <a:lnSpc>
                <a:spcPct val="80000"/>
              </a:lnSpc>
            </a:pPr>
            <a:r>
              <a:rPr lang="el-GR" altLang="el-GR" sz="2000"/>
              <a:t>Όρους διαροφής (πχ: </a:t>
            </a:r>
            <a:r>
              <a:rPr lang="en-US" altLang="el-GR" sz="2000"/>
              <a:t>Half Board</a:t>
            </a:r>
            <a:r>
              <a:rPr lang="el-GR" altLang="el-GR" sz="2000"/>
              <a:t>=</a:t>
            </a:r>
            <a:r>
              <a:rPr lang="en-US" altLang="el-GR" sz="2000"/>
              <a:t> (</a:t>
            </a:r>
            <a:r>
              <a:rPr lang="el-GR" altLang="el-GR" sz="2000"/>
              <a:t>πρωϊνό και βραδυνό, </a:t>
            </a:r>
            <a:r>
              <a:rPr lang="en-US" altLang="el-GR" sz="2000"/>
              <a:t>Full Board= HB + </a:t>
            </a:r>
            <a:r>
              <a:rPr lang="el-GR" altLang="el-GR" sz="2000"/>
              <a:t>μεσημεριανό, </a:t>
            </a:r>
            <a:r>
              <a:rPr lang="en-US" altLang="el-GR" sz="2000"/>
              <a:t>Bed &amp; Breakfast </a:t>
            </a:r>
            <a:r>
              <a:rPr lang="el-GR" altLang="el-GR" sz="2000"/>
              <a:t>κτλ</a:t>
            </a:r>
            <a:r>
              <a:rPr lang="en-US" altLang="el-GR" sz="2000"/>
              <a:t>)</a:t>
            </a:r>
            <a:endParaRPr lang="el-GR" altLang="el-GR" sz="2000"/>
          </a:p>
        </p:txBody>
      </p:sp>
    </p:spTree>
    <p:extLst>
      <p:ext uri="{BB962C8B-B14F-4D97-AF65-F5344CB8AC3E}">
        <p14:creationId xmlns:p14="http://schemas.microsoft.com/office/powerpoint/2010/main" val="3528373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217E67C8-E045-417D-9F40-B81E76BC791F}"/>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5103BE45-76ED-41E4-A8D0-38D9632C652F}"/>
              </a:ext>
            </a:extLst>
          </p:cNvPr>
          <p:cNvSpPr>
            <a:spLocks noGrp="1"/>
          </p:cNvSpPr>
          <p:nvPr>
            <p:ph type="sldNum" sz="quarter" idx="12"/>
          </p:nvPr>
        </p:nvSpPr>
        <p:spPr/>
        <p:txBody>
          <a:bodyPr/>
          <a:lstStyle/>
          <a:p>
            <a:fld id="{2570E058-2F09-4ADE-AF24-DF19A6D08251}" type="slidenum">
              <a:rPr lang="en-US" altLang="el-GR"/>
              <a:pPr/>
              <a:t>25</a:t>
            </a:fld>
            <a:endParaRPr lang="en-US" altLang="el-GR"/>
          </a:p>
        </p:txBody>
      </p:sp>
      <p:sp>
        <p:nvSpPr>
          <p:cNvPr id="58372" name="Rectangle 4">
            <a:extLst>
              <a:ext uri="{FF2B5EF4-FFF2-40B4-BE49-F238E27FC236}">
                <a16:creationId xmlns:a16="http://schemas.microsoft.com/office/drawing/2014/main" id="{08524868-E6DA-48BC-8F57-ACEE9ED9307C}"/>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58373" name="Rectangle 5">
            <a:extLst>
              <a:ext uri="{FF2B5EF4-FFF2-40B4-BE49-F238E27FC236}">
                <a16:creationId xmlns:a16="http://schemas.microsoft.com/office/drawing/2014/main" id="{31403632-F915-4FC0-B706-74677459EEC3}"/>
              </a:ext>
            </a:extLst>
          </p:cNvPr>
          <p:cNvSpPr>
            <a:spLocks noGrp="1" noChangeArrowheads="1"/>
          </p:cNvSpPr>
          <p:nvPr>
            <p:ph type="body" idx="1"/>
          </p:nvPr>
        </p:nvSpPr>
        <p:spPr>
          <a:xfrm>
            <a:off x="2693988" y="1600200"/>
            <a:ext cx="6326187" cy="4525963"/>
          </a:xfrm>
          <a:noFill/>
          <a:ln/>
        </p:spPr>
        <p:txBody>
          <a:bodyPr/>
          <a:lstStyle/>
          <a:p>
            <a:pPr lvl="1">
              <a:lnSpc>
                <a:spcPct val="90000"/>
              </a:lnSpc>
            </a:pPr>
            <a:r>
              <a:rPr lang="el-GR" altLang="el-GR" sz="2000"/>
              <a:t>Τιμές ενοικίασης των δωματίων ανά σαιζόν, </a:t>
            </a:r>
          </a:p>
          <a:p>
            <a:pPr lvl="1">
              <a:lnSpc>
                <a:spcPct val="90000"/>
              </a:lnSpc>
            </a:pPr>
            <a:endParaRPr lang="el-GR" altLang="el-GR" sz="2000"/>
          </a:p>
          <a:p>
            <a:pPr lvl="1">
              <a:lnSpc>
                <a:spcPct val="90000"/>
              </a:lnSpc>
            </a:pPr>
            <a:r>
              <a:rPr lang="el-GR" altLang="el-GR" sz="2000"/>
              <a:t>Εκπτώσεις στα παιδιά ή τρίτο ενήλικο σε δίκλινο δωμάτιο (δηλ. δύο κρεβάτια + ράντζο)</a:t>
            </a:r>
          </a:p>
          <a:p>
            <a:pPr lvl="1">
              <a:lnSpc>
                <a:spcPct val="90000"/>
              </a:lnSpc>
            </a:pPr>
            <a:endParaRPr lang="el-GR" altLang="el-GR" sz="2000"/>
          </a:p>
          <a:p>
            <a:pPr lvl="1">
              <a:lnSpc>
                <a:spcPct val="90000"/>
              </a:lnSpc>
            </a:pPr>
            <a:r>
              <a:rPr lang="en-US" altLang="el-GR" sz="2000"/>
              <a:t>Release period: </a:t>
            </a:r>
            <a:r>
              <a:rPr lang="el-GR" altLang="el-GR" sz="2000"/>
              <a:t>πόσο χρόνο πριν την από την ημερομηνία άφιξης του πελάτη στο ξενοδοχείο μπορούμε να ακυρώσουμε την κράτηση με ακυρωτικά τέλη 50% της κράτησης: </a:t>
            </a:r>
          </a:p>
          <a:p>
            <a:pPr lvl="2">
              <a:lnSpc>
                <a:spcPct val="90000"/>
              </a:lnSpc>
            </a:pPr>
            <a:r>
              <a:rPr lang="en-US" altLang="el-GR" sz="2000"/>
              <a:t>low season </a:t>
            </a:r>
            <a:r>
              <a:rPr lang="el-GR" altLang="el-GR" sz="2000"/>
              <a:t>Απρίλιος και Οκτώβριος</a:t>
            </a:r>
            <a:r>
              <a:rPr lang="en-US" altLang="el-GR" sz="2000"/>
              <a:t>: 7 </a:t>
            </a:r>
            <a:r>
              <a:rPr lang="el-GR" altLang="el-GR" sz="2000"/>
              <a:t>μέρες, </a:t>
            </a:r>
          </a:p>
          <a:p>
            <a:pPr lvl="2">
              <a:lnSpc>
                <a:spcPct val="90000"/>
              </a:lnSpc>
            </a:pPr>
            <a:r>
              <a:rPr lang="en-US" altLang="el-GR" sz="2000"/>
              <a:t>middle season: </a:t>
            </a:r>
            <a:r>
              <a:rPr lang="el-GR" altLang="el-GR" sz="2000"/>
              <a:t>Μαίος και Σεπτέμβριος: 14 μ, </a:t>
            </a:r>
          </a:p>
          <a:p>
            <a:pPr lvl="2">
              <a:lnSpc>
                <a:spcPct val="90000"/>
              </a:lnSpc>
            </a:pPr>
            <a:r>
              <a:rPr lang="en-US" altLang="el-GR" sz="2000"/>
              <a:t>high season: </a:t>
            </a:r>
            <a:r>
              <a:rPr lang="el-GR" altLang="el-GR" sz="2000"/>
              <a:t>Ιούνιος-Αύγουστος: </a:t>
            </a:r>
            <a:r>
              <a:rPr lang="en-US" altLang="el-GR" sz="2000"/>
              <a:t>21 </a:t>
            </a:r>
            <a:r>
              <a:rPr lang="el-GR" altLang="el-GR" sz="2000"/>
              <a:t>μ., </a:t>
            </a:r>
          </a:p>
          <a:p>
            <a:pPr lvl="1">
              <a:lnSpc>
                <a:spcPct val="90000"/>
              </a:lnSpc>
            </a:pPr>
            <a:endParaRPr lang="el-GR" altLang="el-GR" sz="2000"/>
          </a:p>
          <a:p>
            <a:pPr lvl="1">
              <a:lnSpc>
                <a:spcPct val="90000"/>
              </a:lnSpc>
            </a:pPr>
            <a:endParaRPr lang="el-GR" altLang="el-GR" sz="2000"/>
          </a:p>
        </p:txBody>
      </p:sp>
    </p:spTree>
    <p:extLst>
      <p:ext uri="{BB962C8B-B14F-4D97-AF65-F5344CB8AC3E}">
        <p14:creationId xmlns:p14="http://schemas.microsoft.com/office/powerpoint/2010/main" val="774453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1DBEC3CC-BAF8-4199-9363-C937E97E122F}"/>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B35A6111-FE9A-4857-950E-CD0D635CCE2A}"/>
              </a:ext>
            </a:extLst>
          </p:cNvPr>
          <p:cNvSpPr>
            <a:spLocks noGrp="1"/>
          </p:cNvSpPr>
          <p:nvPr>
            <p:ph type="sldNum" sz="quarter" idx="12"/>
          </p:nvPr>
        </p:nvSpPr>
        <p:spPr/>
        <p:txBody>
          <a:bodyPr/>
          <a:lstStyle/>
          <a:p>
            <a:fld id="{574122F9-8D4B-4043-B321-53418E61D23D}" type="slidenum">
              <a:rPr lang="en-US" altLang="el-GR"/>
              <a:pPr/>
              <a:t>26</a:t>
            </a:fld>
            <a:endParaRPr lang="en-US" altLang="el-GR"/>
          </a:p>
        </p:txBody>
      </p:sp>
      <p:sp>
        <p:nvSpPr>
          <p:cNvPr id="59396" name="Rectangle 4">
            <a:extLst>
              <a:ext uri="{FF2B5EF4-FFF2-40B4-BE49-F238E27FC236}">
                <a16:creationId xmlns:a16="http://schemas.microsoft.com/office/drawing/2014/main" id="{4040BD10-5C05-4A7A-8F47-56082CF546A2}"/>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59397" name="Rectangle 5">
            <a:extLst>
              <a:ext uri="{FF2B5EF4-FFF2-40B4-BE49-F238E27FC236}">
                <a16:creationId xmlns:a16="http://schemas.microsoft.com/office/drawing/2014/main" id="{4564C316-1FE5-40BC-8A08-F38FD7826A22}"/>
              </a:ext>
            </a:extLst>
          </p:cNvPr>
          <p:cNvSpPr>
            <a:spLocks noGrp="1" noChangeArrowheads="1"/>
          </p:cNvSpPr>
          <p:nvPr>
            <p:ph type="body" idx="1"/>
          </p:nvPr>
        </p:nvSpPr>
        <p:spPr>
          <a:xfrm>
            <a:off x="2693988" y="1600200"/>
            <a:ext cx="6326187" cy="4525963"/>
          </a:xfrm>
          <a:noFill/>
          <a:ln/>
        </p:spPr>
        <p:txBody>
          <a:bodyPr/>
          <a:lstStyle/>
          <a:p>
            <a:pPr>
              <a:lnSpc>
                <a:spcPct val="80000"/>
              </a:lnSpc>
            </a:pPr>
            <a:r>
              <a:rPr lang="en-US" altLang="el-GR" sz="1700"/>
              <a:t>Release Period (2): </a:t>
            </a:r>
            <a:endParaRPr lang="el-GR" altLang="el-GR" sz="1700"/>
          </a:p>
          <a:p>
            <a:pPr lvl="1">
              <a:lnSpc>
                <a:spcPct val="80000"/>
              </a:lnSpc>
            </a:pPr>
            <a:r>
              <a:rPr lang="en-US" altLang="el-GR" sz="1700"/>
              <a:t>1-2 </a:t>
            </a:r>
            <a:r>
              <a:rPr lang="el-GR" altLang="el-GR" sz="1700"/>
              <a:t>μέρες πριν την άφιξη: 100%</a:t>
            </a:r>
            <a:r>
              <a:rPr lang="en-US" altLang="el-GR" sz="1700"/>
              <a:t> </a:t>
            </a:r>
            <a:endParaRPr lang="el-GR" altLang="el-GR" sz="1700"/>
          </a:p>
          <a:p>
            <a:pPr lvl="1">
              <a:lnSpc>
                <a:spcPct val="80000"/>
              </a:lnSpc>
            </a:pPr>
            <a:r>
              <a:rPr lang="el-GR" altLang="el-GR" sz="1700"/>
              <a:t>3-5 μέρες πριν : 50%</a:t>
            </a:r>
          </a:p>
          <a:p>
            <a:pPr lvl="1">
              <a:lnSpc>
                <a:spcPct val="80000"/>
              </a:lnSpc>
            </a:pPr>
            <a:r>
              <a:rPr lang="el-GR" altLang="el-GR" sz="1700"/>
              <a:t>6&lt; μέρες πριν : 30% </a:t>
            </a:r>
            <a:endParaRPr lang="en-US" altLang="el-GR" sz="1700"/>
          </a:p>
          <a:p>
            <a:pPr>
              <a:lnSpc>
                <a:spcPct val="80000"/>
              </a:lnSpc>
            </a:pPr>
            <a:endParaRPr lang="el-GR" altLang="el-GR" sz="1700"/>
          </a:p>
          <a:p>
            <a:pPr>
              <a:lnSpc>
                <a:spcPct val="80000"/>
              </a:lnSpc>
            </a:pPr>
            <a:r>
              <a:rPr lang="el-GR" altLang="el-GR" sz="1700"/>
              <a:t>Ποσοστό πληρωμής σε περίπτωση ακύρωσης της κράτησης την </a:t>
            </a:r>
            <a:r>
              <a:rPr lang="en-US" altLang="el-GR" sz="1700"/>
              <a:t>low, middle </a:t>
            </a:r>
            <a:r>
              <a:rPr lang="el-GR" altLang="el-GR" sz="1700"/>
              <a:t>και </a:t>
            </a:r>
            <a:r>
              <a:rPr lang="en-US" altLang="el-GR" sz="1700"/>
              <a:t>high season</a:t>
            </a:r>
            <a:endParaRPr lang="el-GR" altLang="el-GR" sz="1700"/>
          </a:p>
          <a:p>
            <a:pPr>
              <a:lnSpc>
                <a:spcPct val="80000"/>
              </a:lnSpc>
            </a:pPr>
            <a:endParaRPr lang="el-GR" altLang="el-GR" sz="1700"/>
          </a:p>
          <a:p>
            <a:pPr>
              <a:lnSpc>
                <a:spcPct val="80000"/>
              </a:lnSpc>
            </a:pPr>
            <a:r>
              <a:rPr lang="el-GR" altLang="el-GR" sz="1700"/>
              <a:t>Ανώτατο αριθμό διανυκτερεύσεων και άρα ανώτατο και κατώτατο ποσό συμφωνίας</a:t>
            </a:r>
          </a:p>
          <a:p>
            <a:pPr>
              <a:lnSpc>
                <a:spcPct val="80000"/>
              </a:lnSpc>
            </a:pPr>
            <a:endParaRPr lang="el-GR" altLang="el-GR" sz="1700"/>
          </a:p>
          <a:p>
            <a:pPr>
              <a:lnSpc>
                <a:spcPct val="80000"/>
              </a:lnSpc>
            </a:pPr>
            <a:r>
              <a:rPr lang="el-GR" altLang="el-GR" sz="1700"/>
              <a:t>Ο ξενοδόχος δικαιούται να ζητήσει ως εγγύηση προκαταβολή 25% του κατώτατου ποσού του συμβολαίου. Αν παραβεί το συμβόλαιο το ποσό επιστρέφεται</a:t>
            </a:r>
          </a:p>
          <a:p>
            <a:pPr>
              <a:lnSpc>
                <a:spcPct val="80000"/>
              </a:lnSpc>
            </a:pPr>
            <a:endParaRPr lang="el-GR" altLang="el-GR" sz="1700"/>
          </a:p>
          <a:p>
            <a:pPr>
              <a:lnSpc>
                <a:spcPct val="80000"/>
              </a:lnSpc>
            </a:pPr>
            <a:r>
              <a:rPr lang="el-GR" altLang="el-GR" sz="1700"/>
              <a:t>Αν στο τέλος της σαιζόν δεν καλυφθεί το κατώτατο ποσό ο ξενοδόχος κρατάει την προκαταβολή συν όσο χρειάζεται μέχρι να φτάσει την κατώτατη τιμή</a:t>
            </a:r>
          </a:p>
        </p:txBody>
      </p:sp>
    </p:spTree>
    <p:extLst>
      <p:ext uri="{BB962C8B-B14F-4D97-AF65-F5344CB8AC3E}">
        <p14:creationId xmlns:p14="http://schemas.microsoft.com/office/powerpoint/2010/main" val="4020694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2E6E86D6-E623-41A4-9C68-A7799783A3F0}"/>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ED6B36FA-2A12-4CD7-9B3D-DED5E1BB197C}"/>
              </a:ext>
            </a:extLst>
          </p:cNvPr>
          <p:cNvSpPr>
            <a:spLocks noGrp="1"/>
          </p:cNvSpPr>
          <p:nvPr>
            <p:ph type="sldNum" sz="quarter" idx="12"/>
          </p:nvPr>
        </p:nvSpPr>
        <p:spPr/>
        <p:txBody>
          <a:bodyPr/>
          <a:lstStyle/>
          <a:p>
            <a:fld id="{CBC94749-3CA9-4660-8F05-AD68035821AD}" type="slidenum">
              <a:rPr lang="en-US" altLang="el-GR"/>
              <a:pPr/>
              <a:t>27</a:t>
            </a:fld>
            <a:endParaRPr lang="en-US" altLang="el-GR"/>
          </a:p>
        </p:txBody>
      </p:sp>
      <p:sp>
        <p:nvSpPr>
          <p:cNvPr id="60420" name="Rectangle 4">
            <a:extLst>
              <a:ext uri="{FF2B5EF4-FFF2-40B4-BE49-F238E27FC236}">
                <a16:creationId xmlns:a16="http://schemas.microsoft.com/office/drawing/2014/main" id="{53347448-00D6-4E32-9A62-61FC094686B9}"/>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60421" name="Rectangle 5">
            <a:extLst>
              <a:ext uri="{FF2B5EF4-FFF2-40B4-BE49-F238E27FC236}">
                <a16:creationId xmlns:a16="http://schemas.microsoft.com/office/drawing/2014/main" id="{61ED91CE-7A9F-4444-B3C9-33A33AA4CC14}"/>
              </a:ext>
            </a:extLst>
          </p:cNvPr>
          <p:cNvSpPr>
            <a:spLocks noGrp="1" noChangeArrowheads="1"/>
          </p:cNvSpPr>
          <p:nvPr>
            <p:ph type="body" idx="1"/>
          </p:nvPr>
        </p:nvSpPr>
        <p:spPr>
          <a:xfrm>
            <a:off x="2693988" y="1600200"/>
            <a:ext cx="6326187" cy="4525963"/>
          </a:xfrm>
          <a:noFill/>
          <a:ln/>
        </p:spPr>
        <p:txBody>
          <a:bodyPr/>
          <a:lstStyle/>
          <a:p>
            <a:pPr>
              <a:lnSpc>
                <a:spcPct val="80000"/>
              </a:lnSpc>
            </a:pPr>
            <a:r>
              <a:rPr lang="el-GR" altLang="el-GR" sz="2000"/>
              <a:t>Αποστολή </a:t>
            </a:r>
            <a:r>
              <a:rPr lang="en-US" altLang="el-GR" sz="2000"/>
              <a:t>voucher: </a:t>
            </a:r>
            <a:r>
              <a:rPr lang="el-GR" altLang="el-GR" sz="2000"/>
              <a:t>Καθορίζεται το χρονικό διάστημα αποστολής</a:t>
            </a:r>
            <a:r>
              <a:rPr lang="en-US" altLang="el-GR" sz="2000"/>
              <a:t> </a:t>
            </a:r>
            <a:r>
              <a:rPr lang="el-GR" altLang="el-GR" sz="2000"/>
              <a:t>του πριν την άφιξη του πελάτη, συνήθως 7 μέρες.</a:t>
            </a:r>
            <a:endParaRPr lang="en-US" altLang="el-GR" sz="2000"/>
          </a:p>
          <a:p>
            <a:pPr>
              <a:lnSpc>
                <a:spcPct val="80000"/>
              </a:lnSpc>
            </a:pPr>
            <a:endParaRPr lang="en-US" altLang="el-GR" sz="2000"/>
          </a:p>
          <a:p>
            <a:pPr>
              <a:lnSpc>
                <a:spcPct val="80000"/>
              </a:lnSpc>
            </a:pPr>
            <a:r>
              <a:rPr lang="el-GR" altLang="el-GR" sz="2000"/>
              <a:t>Μπορύμε να ζητήσουμε μία κράτηση εκτός των όρων του συμβολαίου που κανονίζεται εκείνη την στιγμή (</a:t>
            </a:r>
            <a:r>
              <a:rPr lang="en-US" altLang="el-GR" sz="2000"/>
              <a:t>out of allotment)</a:t>
            </a:r>
            <a:r>
              <a:rPr lang="el-GR" altLang="el-GR" sz="2000"/>
              <a:t> </a:t>
            </a:r>
          </a:p>
        </p:txBody>
      </p:sp>
    </p:spTree>
    <p:extLst>
      <p:ext uri="{BB962C8B-B14F-4D97-AF65-F5344CB8AC3E}">
        <p14:creationId xmlns:p14="http://schemas.microsoft.com/office/powerpoint/2010/main" val="915529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υποσέλιδου 5">
            <a:extLst>
              <a:ext uri="{FF2B5EF4-FFF2-40B4-BE49-F238E27FC236}">
                <a16:creationId xmlns:a16="http://schemas.microsoft.com/office/drawing/2014/main" id="{30F2D17D-B974-40BE-B4E4-505A948C3BC4}"/>
              </a:ext>
            </a:extLst>
          </p:cNvPr>
          <p:cNvSpPr>
            <a:spLocks noGrp="1"/>
          </p:cNvSpPr>
          <p:nvPr>
            <p:ph type="ftr" sz="quarter" idx="11"/>
          </p:nvPr>
        </p:nvSpPr>
        <p:spPr/>
        <p:txBody>
          <a:bodyPr/>
          <a:lstStyle/>
          <a:p>
            <a:r>
              <a:rPr lang="el-GR" altLang="el-GR"/>
              <a:t>Κ. Τσαγκαράκης</a:t>
            </a:r>
            <a:endParaRPr lang="en-US" altLang="el-GR"/>
          </a:p>
        </p:txBody>
      </p:sp>
      <p:sp>
        <p:nvSpPr>
          <p:cNvPr id="8" name="Θέση αριθμού διαφάνειας 6">
            <a:extLst>
              <a:ext uri="{FF2B5EF4-FFF2-40B4-BE49-F238E27FC236}">
                <a16:creationId xmlns:a16="http://schemas.microsoft.com/office/drawing/2014/main" id="{18C84A06-F326-4691-9991-C9622ABB569B}"/>
              </a:ext>
            </a:extLst>
          </p:cNvPr>
          <p:cNvSpPr>
            <a:spLocks noGrp="1"/>
          </p:cNvSpPr>
          <p:nvPr>
            <p:ph type="sldNum" sz="quarter" idx="12"/>
          </p:nvPr>
        </p:nvSpPr>
        <p:spPr/>
        <p:txBody>
          <a:bodyPr/>
          <a:lstStyle/>
          <a:p>
            <a:fld id="{566DDCE9-B9A1-40E7-8100-8933F4C02B87}" type="slidenum">
              <a:rPr lang="en-US" altLang="el-GR"/>
              <a:pPr/>
              <a:t>28</a:t>
            </a:fld>
            <a:endParaRPr lang="en-US" altLang="el-GR"/>
          </a:p>
        </p:txBody>
      </p:sp>
      <p:sp>
        <p:nvSpPr>
          <p:cNvPr id="61444" name="Rectangle 4">
            <a:extLst>
              <a:ext uri="{FF2B5EF4-FFF2-40B4-BE49-F238E27FC236}">
                <a16:creationId xmlns:a16="http://schemas.microsoft.com/office/drawing/2014/main" id="{596029F7-C3B0-4A10-9DBA-68B663F5D8A9}"/>
              </a:ext>
            </a:extLst>
          </p:cNvPr>
          <p:cNvSpPr>
            <a:spLocks noGrp="1" noChangeArrowheads="1"/>
          </p:cNvSpPr>
          <p:nvPr>
            <p:ph type="title"/>
          </p:nvPr>
        </p:nvSpPr>
        <p:spPr>
          <a:noFill/>
          <a:ln/>
        </p:spPr>
        <p:txBody>
          <a:bodyPr/>
          <a:lstStyle/>
          <a:p>
            <a:pPr algn="ctr"/>
            <a:r>
              <a:rPr lang="el-GR" altLang="el-GR">
                <a:effectLst>
                  <a:outerShdw blurRad="38100" dist="38100" dir="2700000" algn="tl">
                    <a:srgbClr val="000000"/>
                  </a:outerShdw>
                </a:effectLst>
              </a:rPr>
              <a:t>Συμφωνία </a:t>
            </a:r>
            <a:r>
              <a:rPr lang="en-US" altLang="el-GR">
                <a:effectLst>
                  <a:outerShdw blurRad="38100" dist="38100" dir="2700000" algn="tl">
                    <a:srgbClr val="000000"/>
                  </a:outerShdw>
                </a:effectLst>
              </a:rPr>
              <a:t>Allotment</a:t>
            </a:r>
            <a:endParaRPr lang="el-GR" altLang="el-GR">
              <a:effectLst>
                <a:outerShdw blurRad="38100" dist="38100" dir="2700000" algn="tl">
                  <a:srgbClr val="000000"/>
                </a:outerShdw>
              </a:effectLst>
            </a:endParaRPr>
          </a:p>
        </p:txBody>
      </p:sp>
      <p:sp>
        <p:nvSpPr>
          <p:cNvPr id="61446" name="Rectangle 6">
            <a:extLst>
              <a:ext uri="{FF2B5EF4-FFF2-40B4-BE49-F238E27FC236}">
                <a16:creationId xmlns:a16="http://schemas.microsoft.com/office/drawing/2014/main" id="{8AD5E9C4-0E40-4BF4-8EE8-E56ED3216410}"/>
              </a:ext>
            </a:extLst>
          </p:cNvPr>
          <p:cNvSpPr>
            <a:spLocks noGrp="1" noChangeArrowheads="1"/>
          </p:cNvSpPr>
          <p:nvPr>
            <p:ph type="body" sz="half" idx="1"/>
          </p:nvPr>
        </p:nvSpPr>
        <p:spPr/>
        <p:txBody>
          <a:bodyPr/>
          <a:lstStyle/>
          <a:p>
            <a:pPr algn="ctr">
              <a:buFontTx/>
              <a:buNone/>
            </a:pPr>
            <a:r>
              <a:rPr lang="el-GR" altLang="el-GR" sz="2000" b="1"/>
              <a:t>Πλεονεκτήματα</a:t>
            </a:r>
          </a:p>
          <a:p>
            <a:pPr algn="ctr">
              <a:buFontTx/>
              <a:buNone/>
            </a:pPr>
            <a:endParaRPr lang="el-GR" altLang="el-GR" sz="2000" b="1"/>
          </a:p>
          <a:p>
            <a:pPr algn="ctr"/>
            <a:r>
              <a:rPr lang="el-GR" altLang="el-GR" sz="2000"/>
              <a:t>Φτηνές τιμές συνήθως</a:t>
            </a:r>
          </a:p>
          <a:p>
            <a:pPr algn="ctr"/>
            <a:endParaRPr lang="el-GR" altLang="el-GR" sz="2000"/>
          </a:p>
          <a:p>
            <a:pPr algn="ctr"/>
            <a:r>
              <a:rPr lang="el-GR" altLang="el-GR" sz="2000"/>
              <a:t>Δεν υπάρχει δέσμευση προς το ξενοδοχείο εκτός από ένα πολύ μικρό αριθμό διανυκτερεύσεων</a:t>
            </a:r>
          </a:p>
          <a:p>
            <a:pPr algn="ctr"/>
            <a:endParaRPr lang="el-GR" altLang="el-GR" sz="2000"/>
          </a:p>
          <a:p>
            <a:pPr algn="ctr"/>
            <a:r>
              <a:rPr lang="el-GR" altLang="el-GR" sz="2000"/>
              <a:t>Μικρή εγγύηση</a:t>
            </a:r>
          </a:p>
          <a:p>
            <a:pPr algn="ctr"/>
            <a:endParaRPr lang="el-GR" altLang="el-GR" sz="2000"/>
          </a:p>
          <a:p>
            <a:pPr algn="ctr"/>
            <a:endParaRPr lang="el-GR" altLang="el-GR" sz="2000"/>
          </a:p>
        </p:txBody>
      </p:sp>
      <p:sp>
        <p:nvSpPr>
          <p:cNvPr id="61447" name="Rectangle 7">
            <a:extLst>
              <a:ext uri="{FF2B5EF4-FFF2-40B4-BE49-F238E27FC236}">
                <a16:creationId xmlns:a16="http://schemas.microsoft.com/office/drawing/2014/main" id="{5BE8BFB8-E2CB-49D6-9630-CFEF7CCD0435}"/>
              </a:ext>
            </a:extLst>
          </p:cNvPr>
          <p:cNvSpPr>
            <a:spLocks noGrp="1" noChangeArrowheads="1"/>
          </p:cNvSpPr>
          <p:nvPr>
            <p:ph type="body" sz="half" idx="2"/>
          </p:nvPr>
        </p:nvSpPr>
        <p:spPr/>
        <p:txBody>
          <a:bodyPr/>
          <a:lstStyle/>
          <a:p>
            <a:pPr algn="ctr">
              <a:buFontTx/>
              <a:buNone/>
            </a:pPr>
            <a:r>
              <a:rPr lang="el-GR" altLang="el-GR" sz="2000" b="1"/>
              <a:t>Μειονεκτήματα</a:t>
            </a:r>
          </a:p>
          <a:p>
            <a:pPr algn="ctr">
              <a:buFontTx/>
              <a:buNone/>
            </a:pPr>
            <a:endParaRPr lang="el-GR" altLang="el-GR" sz="2000" b="1"/>
          </a:p>
          <a:p>
            <a:pPr algn="ctr"/>
            <a:r>
              <a:rPr lang="el-GR" altLang="el-GR" sz="2000"/>
              <a:t>Οι ξενοδόχοι δίνουν ζητούν και δέχονται παραπάνω κρατήσεις από τα δωμάτια του ξενοδοχείου=&gt; δυσαρεστημένοι πελάτες (πελάτες σε κοντινά φτηνότερα ξενοδοχεία κ.α.) </a:t>
            </a:r>
          </a:p>
        </p:txBody>
      </p:sp>
      <p:sp>
        <p:nvSpPr>
          <p:cNvPr id="61448" name="AutoShape 8">
            <a:hlinkClick r:id="rId3" action="ppaction://hlinksldjump" highlightClick="1"/>
            <a:extLst>
              <a:ext uri="{FF2B5EF4-FFF2-40B4-BE49-F238E27FC236}">
                <a16:creationId xmlns:a16="http://schemas.microsoft.com/office/drawing/2014/main" id="{BF57BF48-40C3-4F71-8AC5-FBF1EBA06BB0}"/>
              </a:ext>
            </a:extLst>
          </p:cNvPr>
          <p:cNvSpPr>
            <a:spLocks noChangeArrowheads="1"/>
          </p:cNvSpPr>
          <p:nvPr/>
        </p:nvSpPr>
        <p:spPr bwMode="auto">
          <a:xfrm>
            <a:off x="8243888" y="5589588"/>
            <a:ext cx="504825" cy="503237"/>
          </a:xfrm>
          <a:prstGeom prst="actionButtonReturn">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39929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E6D1F7DD-C852-4D89-892A-BAEB37DFF14A}"/>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86024F62-8B7C-4B17-B329-AECC7AAB29F8}"/>
              </a:ext>
            </a:extLst>
          </p:cNvPr>
          <p:cNvSpPr>
            <a:spLocks noGrp="1"/>
          </p:cNvSpPr>
          <p:nvPr>
            <p:ph type="sldNum" sz="quarter" idx="12"/>
          </p:nvPr>
        </p:nvSpPr>
        <p:spPr/>
        <p:txBody>
          <a:bodyPr/>
          <a:lstStyle/>
          <a:p>
            <a:fld id="{426D0161-2104-42AF-8B3D-67CEF3208A6F}" type="slidenum">
              <a:rPr lang="en-US" altLang="el-GR"/>
              <a:pPr/>
              <a:t>29</a:t>
            </a:fld>
            <a:endParaRPr lang="en-US" altLang="el-GR"/>
          </a:p>
        </p:txBody>
      </p:sp>
      <p:sp>
        <p:nvSpPr>
          <p:cNvPr id="63492" name="Rectangle 4">
            <a:extLst>
              <a:ext uri="{FF2B5EF4-FFF2-40B4-BE49-F238E27FC236}">
                <a16:creationId xmlns:a16="http://schemas.microsoft.com/office/drawing/2014/main" id="{D2A44AEC-7DD8-437A-9707-6E6A63203963}"/>
              </a:ext>
            </a:extLst>
          </p:cNvPr>
          <p:cNvSpPr>
            <a:spLocks noGrp="1" noChangeArrowheads="1"/>
          </p:cNvSpPr>
          <p:nvPr>
            <p:ph type="title"/>
          </p:nvPr>
        </p:nvSpPr>
        <p:spPr>
          <a:xfrm>
            <a:off x="2703513" y="0"/>
            <a:ext cx="6316662" cy="1143000"/>
          </a:xfrm>
          <a:noFill/>
          <a:ln/>
        </p:spPr>
        <p:txBody>
          <a:bodyPr/>
          <a:lstStyle/>
          <a:p>
            <a:pPr algn="ctr"/>
            <a:r>
              <a:rPr lang="el-GR" altLang="el-GR">
                <a:effectLst>
                  <a:outerShdw blurRad="38100" dist="38100" dir="2700000" algn="tl">
                    <a:srgbClr val="000000"/>
                  </a:outerShdw>
                </a:effectLst>
              </a:rPr>
              <a:t>Συμφωνία Κρατήσεων</a:t>
            </a:r>
          </a:p>
        </p:txBody>
      </p:sp>
      <p:sp>
        <p:nvSpPr>
          <p:cNvPr id="63493" name="Rectangle 5">
            <a:extLst>
              <a:ext uri="{FF2B5EF4-FFF2-40B4-BE49-F238E27FC236}">
                <a16:creationId xmlns:a16="http://schemas.microsoft.com/office/drawing/2014/main" id="{9096996D-88DA-41A9-A540-7D3328A1A0E4}"/>
              </a:ext>
            </a:extLst>
          </p:cNvPr>
          <p:cNvSpPr>
            <a:spLocks noGrp="1" noChangeArrowheads="1"/>
          </p:cNvSpPr>
          <p:nvPr>
            <p:ph type="body" idx="1"/>
          </p:nvPr>
        </p:nvSpPr>
        <p:spPr>
          <a:xfrm>
            <a:off x="2693988" y="1600200"/>
            <a:ext cx="6326187" cy="4525963"/>
          </a:xfrm>
          <a:noFill/>
          <a:ln/>
        </p:spPr>
        <p:txBody>
          <a:bodyPr/>
          <a:lstStyle/>
          <a:p>
            <a:pPr>
              <a:lnSpc>
                <a:spcPct val="80000"/>
              </a:lnSpc>
              <a:buFontTx/>
              <a:buNone/>
            </a:pPr>
            <a:r>
              <a:rPr lang="el-GR" altLang="el-GR"/>
              <a:t>Οι τιμές των δωματίων καθορίζονται από:</a:t>
            </a:r>
          </a:p>
          <a:p>
            <a:pPr>
              <a:lnSpc>
                <a:spcPct val="80000"/>
              </a:lnSpc>
              <a:buFontTx/>
              <a:buNone/>
            </a:pPr>
            <a:endParaRPr lang="el-GR" altLang="el-GR"/>
          </a:p>
          <a:p>
            <a:pPr lvl="1">
              <a:lnSpc>
                <a:spcPct val="80000"/>
              </a:lnSpc>
            </a:pPr>
            <a:r>
              <a:rPr lang="el-GR" altLang="el-GR"/>
              <a:t>Το είδος της συνεργασίας,</a:t>
            </a:r>
          </a:p>
          <a:p>
            <a:pPr lvl="1">
              <a:lnSpc>
                <a:spcPct val="80000"/>
              </a:lnSpc>
            </a:pPr>
            <a:endParaRPr lang="el-GR" altLang="el-GR"/>
          </a:p>
          <a:p>
            <a:pPr lvl="1">
              <a:lnSpc>
                <a:spcPct val="80000"/>
              </a:lnSpc>
            </a:pPr>
            <a:r>
              <a:rPr lang="el-GR" altLang="el-GR"/>
              <a:t>Αριθμό δωματίων που ζητάται, </a:t>
            </a:r>
          </a:p>
          <a:p>
            <a:pPr lvl="1">
              <a:lnSpc>
                <a:spcPct val="80000"/>
              </a:lnSpc>
            </a:pPr>
            <a:endParaRPr lang="el-GR" altLang="el-GR"/>
          </a:p>
          <a:p>
            <a:pPr lvl="1">
              <a:lnSpc>
                <a:spcPct val="80000"/>
              </a:lnSpc>
            </a:pPr>
            <a:r>
              <a:rPr lang="el-GR" altLang="el-GR"/>
              <a:t>Την εποχή που αφορά το συμβόλαιο,</a:t>
            </a:r>
          </a:p>
          <a:p>
            <a:pPr lvl="1">
              <a:lnSpc>
                <a:spcPct val="80000"/>
              </a:lnSpc>
            </a:pPr>
            <a:endParaRPr lang="el-GR" altLang="el-GR"/>
          </a:p>
          <a:p>
            <a:pPr lvl="1">
              <a:lnSpc>
                <a:spcPct val="80000"/>
              </a:lnSpc>
            </a:pPr>
            <a:r>
              <a:rPr lang="el-GR" altLang="el-GR"/>
              <a:t>Τις παροχές της κράτησης (</a:t>
            </a:r>
            <a:r>
              <a:rPr lang="en-US" altLang="el-GR"/>
              <a:t>HB, BB </a:t>
            </a:r>
            <a:r>
              <a:rPr lang="el-GR" altLang="el-GR"/>
              <a:t>κα)</a:t>
            </a:r>
          </a:p>
          <a:p>
            <a:pPr lvl="1">
              <a:lnSpc>
                <a:spcPct val="80000"/>
              </a:lnSpc>
            </a:pPr>
            <a:endParaRPr lang="el-GR" altLang="el-GR"/>
          </a:p>
          <a:p>
            <a:pPr lvl="1">
              <a:lnSpc>
                <a:spcPct val="80000"/>
              </a:lnSpc>
            </a:pPr>
            <a:r>
              <a:rPr lang="el-GR" altLang="el-GR"/>
              <a:t>Τις ημέρες κράτησης (τιμή για Σαββατοκύριακα, Αργίες, κτλ)</a:t>
            </a:r>
          </a:p>
        </p:txBody>
      </p:sp>
    </p:spTree>
    <p:extLst>
      <p:ext uri="{BB962C8B-B14F-4D97-AF65-F5344CB8AC3E}">
        <p14:creationId xmlns:p14="http://schemas.microsoft.com/office/powerpoint/2010/main" val="2429360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3F339B08-C92F-4C84-A67A-EAD3CBD42FC2}"/>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47E00806-0F18-407A-B1E7-C045EB92D23D}"/>
              </a:ext>
            </a:extLst>
          </p:cNvPr>
          <p:cNvSpPr>
            <a:spLocks noGrp="1"/>
          </p:cNvSpPr>
          <p:nvPr>
            <p:ph type="sldNum" sz="quarter" idx="12"/>
          </p:nvPr>
        </p:nvSpPr>
        <p:spPr/>
        <p:txBody>
          <a:bodyPr/>
          <a:lstStyle/>
          <a:p>
            <a:fld id="{CDD7A100-F96E-47A5-AAD9-51BFE0C4F49C}" type="slidenum">
              <a:rPr lang="en-US" altLang="el-GR"/>
              <a:pPr/>
              <a:t>3</a:t>
            </a:fld>
            <a:endParaRPr lang="en-US" altLang="el-GR"/>
          </a:p>
        </p:txBody>
      </p:sp>
      <p:sp>
        <p:nvSpPr>
          <p:cNvPr id="60418" name="Rectangle 2">
            <a:extLst>
              <a:ext uri="{FF2B5EF4-FFF2-40B4-BE49-F238E27FC236}">
                <a16:creationId xmlns:a16="http://schemas.microsoft.com/office/drawing/2014/main" id="{CA419EC1-B596-43F7-AFD6-AB40D0F91217}"/>
              </a:ext>
            </a:extLst>
          </p:cNvPr>
          <p:cNvSpPr>
            <a:spLocks noGrp="1" noChangeArrowheads="1"/>
          </p:cNvSpPr>
          <p:nvPr>
            <p:ph type="title"/>
          </p:nvPr>
        </p:nvSpPr>
        <p:spPr>
          <a:xfrm>
            <a:off x="2703513" y="0"/>
            <a:ext cx="6316662" cy="1143000"/>
          </a:xfrm>
        </p:spPr>
        <p:txBody>
          <a:bodyPr/>
          <a:lstStyle/>
          <a:p>
            <a:pPr algn="ctr"/>
            <a:r>
              <a:rPr lang="el-GR" altLang="el-GR">
                <a:effectLst>
                  <a:outerShdw blurRad="38100" dist="38100" dir="2700000" algn="tl">
                    <a:srgbClr val="FFFFFF"/>
                  </a:outerShdw>
                </a:effectLst>
              </a:rPr>
              <a:t>Οργάνωση Λειτουργίας Τουριστικού Γραφείου</a:t>
            </a:r>
          </a:p>
        </p:txBody>
      </p:sp>
      <p:sp>
        <p:nvSpPr>
          <p:cNvPr id="60419" name="Rectangle 3">
            <a:extLst>
              <a:ext uri="{FF2B5EF4-FFF2-40B4-BE49-F238E27FC236}">
                <a16:creationId xmlns:a16="http://schemas.microsoft.com/office/drawing/2014/main" id="{53D5D3D5-B4E0-4970-B52C-466A58547F5A}"/>
              </a:ext>
            </a:extLst>
          </p:cNvPr>
          <p:cNvSpPr>
            <a:spLocks noGrp="1" noChangeArrowheads="1"/>
          </p:cNvSpPr>
          <p:nvPr>
            <p:ph type="body" idx="1"/>
          </p:nvPr>
        </p:nvSpPr>
        <p:spPr/>
        <p:txBody>
          <a:bodyPr/>
          <a:lstStyle/>
          <a:p>
            <a:pPr>
              <a:lnSpc>
                <a:spcPct val="90000"/>
              </a:lnSpc>
            </a:pPr>
            <a:r>
              <a:rPr lang="el-GR" altLang="el-GR"/>
              <a:t>Την ευθύνη της οργάνωσης της λειτουργίας κάθε γραφείου την έχει ο διευθυντής και το τμήμα προγραμματισμού στα μεγάλα τουριστικά γραφεία ή ο ιδιοκτήτης-διευθυντής στα μικρότερα</a:t>
            </a:r>
          </a:p>
          <a:p>
            <a:pPr>
              <a:lnSpc>
                <a:spcPct val="90000"/>
              </a:lnSpc>
            </a:pPr>
            <a:endParaRPr lang="el-GR" altLang="el-GR"/>
          </a:p>
          <a:p>
            <a:pPr>
              <a:lnSpc>
                <a:spcPct val="90000"/>
              </a:lnSpc>
            </a:pPr>
            <a:r>
              <a:rPr lang="el-GR" altLang="el-GR"/>
              <a:t>Διαφορετική Οργάνωση έχει κάθε γραφείο ανάλογα με το είδος του</a:t>
            </a:r>
          </a:p>
          <a:p>
            <a:pPr>
              <a:lnSpc>
                <a:spcPct val="90000"/>
              </a:lnSpc>
            </a:pPr>
            <a:endParaRPr lang="el-GR" altLang="el-GR"/>
          </a:p>
          <a:p>
            <a:pPr>
              <a:lnSpc>
                <a:spcPct val="90000"/>
              </a:lnSpc>
            </a:pPr>
            <a:r>
              <a:rPr lang="el-GR" altLang="el-GR"/>
              <a:t>Πχ: άλλη οργάνωση έχει το γραφείο εσωτερικού τουρισμού, άλλο το εξωτερικού, κα.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AA153241-1C81-4681-AAF2-C39C536B13D6}"/>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E986815F-6524-42CC-A187-E8319C62866E}"/>
              </a:ext>
            </a:extLst>
          </p:cNvPr>
          <p:cNvSpPr>
            <a:spLocks noGrp="1"/>
          </p:cNvSpPr>
          <p:nvPr>
            <p:ph type="sldNum" sz="quarter" idx="12"/>
          </p:nvPr>
        </p:nvSpPr>
        <p:spPr/>
        <p:txBody>
          <a:bodyPr/>
          <a:lstStyle/>
          <a:p>
            <a:fld id="{98B9954C-582F-4FF1-B9C0-442D133F56AE}" type="slidenum">
              <a:rPr lang="en-US" altLang="el-GR"/>
              <a:pPr/>
              <a:t>4</a:t>
            </a:fld>
            <a:endParaRPr lang="en-US" altLang="el-GR"/>
          </a:p>
        </p:txBody>
      </p:sp>
      <p:sp>
        <p:nvSpPr>
          <p:cNvPr id="61442" name="Rectangle 2">
            <a:extLst>
              <a:ext uri="{FF2B5EF4-FFF2-40B4-BE49-F238E27FC236}">
                <a16:creationId xmlns:a16="http://schemas.microsoft.com/office/drawing/2014/main" id="{17A1F711-6760-40DF-A3A2-AB55053BAE8E}"/>
              </a:ext>
            </a:extLst>
          </p:cNvPr>
          <p:cNvSpPr>
            <a:spLocks noGrp="1" noChangeArrowheads="1"/>
          </p:cNvSpPr>
          <p:nvPr>
            <p:ph type="title"/>
          </p:nvPr>
        </p:nvSpPr>
        <p:spPr>
          <a:xfrm>
            <a:off x="2671763" y="0"/>
            <a:ext cx="6316662" cy="1143000"/>
          </a:xfrm>
        </p:spPr>
        <p:txBody>
          <a:bodyPr/>
          <a:lstStyle/>
          <a:p>
            <a:pPr algn="ctr"/>
            <a:r>
              <a:rPr lang="el-GR" altLang="el-GR">
                <a:effectLst>
                  <a:outerShdw blurRad="38100" dist="38100" dir="2700000" algn="tl">
                    <a:srgbClr val="FFFFFF"/>
                  </a:outerShdw>
                </a:effectLst>
              </a:rPr>
              <a:t>Στάδια Λειτουργίας</a:t>
            </a:r>
          </a:p>
        </p:txBody>
      </p:sp>
      <p:sp>
        <p:nvSpPr>
          <p:cNvPr id="61443" name="Rectangle 3">
            <a:extLst>
              <a:ext uri="{FF2B5EF4-FFF2-40B4-BE49-F238E27FC236}">
                <a16:creationId xmlns:a16="http://schemas.microsoft.com/office/drawing/2014/main" id="{00A11080-CA0C-4671-9E69-AD39A003AB65}"/>
              </a:ext>
            </a:extLst>
          </p:cNvPr>
          <p:cNvSpPr>
            <a:spLocks noGrp="1" noChangeArrowheads="1"/>
          </p:cNvSpPr>
          <p:nvPr>
            <p:ph type="body" idx="1"/>
          </p:nvPr>
        </p:nvSpPr>
        <p:spPr/>
        <p:txBody>
          <a:bodyPr/>
          <a:lstStyle/>
          <a:p>
            <a:r>
              <a:rPr lang="el-GR" altLang="el-GR"/>
              <a:t>Ενέργειες πριν από την έναρξη της τουριστικής περιόδου,</a:t>
            </a:r>
          </a:p>
          <a:p>
            <a:endParaRPr lang="el-GR" altLang="el-GR"/>
          </a:p>
          <a:p>
            <a:r>
              <a:rPr lang="el-GR" altLang="el-GR"/>
              <a:t>Ενέργειες κατά την διάρκεια της περιόδου,</a:t>
            </a:r>
          </a:p>
          <a:p>
            <a:endParaRPr lang="el-GR" altLang="el-GR"/>
          </a:p>
          <a:p>
            <a:r>
              <a:rPr lang="el-GR" altLang="el-GR"/>
              <a:t>Ενέργειες κατά την λήξη της περιόδου</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BE486E28-0C6F-4E20-BDA1-268B89955680}"/>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DEA6ECF4-4518-4C27-A54A-34198A4FDAC7}"/>
              </a:ext>
            </a:extLst>
          </p:cNvPr>
          <p:cNvSpPr>
            <a:spLocks noGrp="1"/>
          </p:cNvSpPr>
          <p:nvPr>
            <p:ph type="sldNum" sz="quarter" idx="12"/>
          </p:nvPr>
        </p:nvSpPr>
        <p:spPr/>
        <p:txBody>
          <a:bodyPr/>
          <a:lstStyle/>
          <a:p>
            <a:fld id="{A8730BB3-83F8-45FD-98FB-E3203630F9D4}" type="slidenum">
              <a:rPr lang="en-US" altLang="el-GR"/>
              <a:pPr/>
              <a:t>5</a:t>
            </a:fld>
            <a:endParaRPr lang="en-US" altLang="el-GR"/>
          </a:p>
        </p:txBody>
      </p:sp>
      <p:sp>
        <p:nvSpPr>
          <p:cNvPr id="62466" name="Rectangle 2">
            <a:extLst>
              <a:ext uri="{FF2B5EF4-FFF2-40B4-BE49-F238E27FC236}">
                <a16:creationId xmlns:a16="http://schemas.microsoft.com/office/drawing/2014/main" id="{C04B86CD-74FE-4AE5-AC9E-0EC9789981CA}"/>
              </a:ext>
            </a:extLst>
          </p:cNvPr>
          <p:cNvSpPr>
            <a:spLocks noGrp="1" noChangeArrowheads="1"/>
          </p:cNvSpPr>
          <p:nvPr>
            <p:ph type="title"/>
          </p:nvPr>
        </p:nvSpPr>
        <p:spPr>
          <a:xfrm>
            <a:off x="2682875" y="0"/>
            <a:ext cx="6316663" cy="1143000"/>
          </a:xfrm>
        </p:spPr>
        <p:txBody>
          <a:bodyPr/>
          <a:lstStyle/>
          <a:p>
            <a:pPr algn="ctr"/>
            <a:r>
              <a:rPr lang="el-GR" altLang="el-GR">
                <a:effectLst>
                  <a:outerShdw blurRad="38100" dist="38100" dir="2700000" algn="tl">
                    <a:srgbClr val="FFFFFF"/>
                  </a:outerShdw>
                </a:effectLst>
              </a:rPr>
              <a:t>Ενέργειες πριν από την Έναρξη της Τουριστικής Περιόδου</a:t>
            </a:r>
          </a:p>
        </p:txBody>
      </p:sp>
      <p:sp>
        <p:nvSpPr>
          <p:cNvPr id="62467" name="Rectangle 3">
            <a:extLst>
              <a:ext uri="{FF2B5EF4-FFF2-40B4-BE49-F238E27FC236}">
                <a16:creationId xmlns:a16="http://schemas.microsoft.com/office/drawing/2014/main" id="{2DBF840D-2733-4DE7-B509-EB7DAB025BC4}"/>
              </a:ext>
            </a:extLst>
          </p:cNvPr>
          <p:cNvSpPr>
            <a:spLocks noGrp="1" noChangeArrowheads="1"/>
          </p:cNvSpPr>
          <p:nvPr>
            <p:ph type="body" idx="1"/>
          </p:nvPr>
        </p:nvSpPr>
        <p:spPr/>
        <p:txBody>
          <a:bodyPr/>
          <a:lstStyle/>
          <a:p>
            <a:r>
              <a:rPr lang="el-GR" altLang="el-GR"/>
              <a:t>Επιλογή </a:t>
            </a:r>
            <a:r>
              <a:rPr lang="el-GR" altLang="el-GR">
                <a:hlinkClick r:id="rId3" action="ppaction://hlinkpres?slideindex=1&amp;slidetitle="/>
              </a:rPr>
              <a:t>Προμηθευτών </a:t>
            </a:r>
            <a:r>
              <a:rPr lang="el-GR" altLang="el-GR"/>
              <a:t>και Συνεργατών</a:t>
            </a:r>
          </a:p>
          <a:p>
            <a:endParaRPr lang="el-GR" altLang="el-GR"/>
          </a:p>
          <a:p>
            <a:r>
              <a:rPr lang="el-GR" altLang="el-GR"/>
              <a:t>Σύναψη συμφωνιών και συμβολαίων μεταξύ των υπηρεσιών που αφορούν τα εξής:</a:t>
            </a:r>
          </a:p>
          <a:p>
            <a:pPr lvl="1"/>
            <a:r>
              <a:rPr lang="el-GR" altLang="el-GR"/>
              <a:t>Υπηρεσίες μεταφοράς των επιβατών,</a:t>
            </a:r>
          </a:p>
          <a:p>
            <a:pPr lvl="1"/>
            <a:r>
              <a:rPr lang="el-GR" altLang="el-GR"/>
              <a:t>Υπηρεσίες φιλοξενίας των πελατών,</a:t>
            </a:r>
          </a:p>
          <a:p>
            <a:pPr lvl="1"/>
            <a:r>
              <a:rPr lang="el-GR" altLang="el-GR"/>
              <a:t>Υπηρεσίες μετακίνησης των πελατών, </a:t>
            </a:r>
          </a:p>
          <a:p>
            <a:pPr lvl="1"/>
            <a:r>
              <a:rPr lang="el-GR" altLang="el-GR"/>
              <a:t>Υπηρεσίες ξεναγήσεων,</a:t>
            </a:r>
          </a:p>
          <a:p>
            <a:pPr lvl="1"/>
            <a:r>
              <a:rPr lang="el-GR" altLang="el-GR"/>
              <a:t>Υπηρεσίες εστίασης ή σίτισης </a:t>
            </a:r>
          </a:p>
          <a:p>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E3F1B59B-2E3C-4413-A344-3F8DB8B35BC8}"/>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8ED05F88-A022-4AA5-8DB1-5B819FCC28F2}"/>
              </a:ext>
            </a:extLst>
          </p:cNvPr>
          <p:cNvSpPr>
            <a:spLocks noGrp="1"/>
          </p:cNvSpPr>
          <p:nvPr>
            <p:ph type="sldNum" sz="quarter" idx="12"/>
          </p:nvPr>
        </p:nvSpPr>
        <p:spPr/>
        <p:txBody>
          <a:bodyPr/>
          <a:lstStyle/>
          <a:p>
            <a:fld id="{146500F1-CF1A-4CA6-8656-4ABC60995676}" type="slidenum">
              <a:rPr lang="en-US" altLang="el-GR"/>
              <a:pPr/>
              <a:t>6</a:t>
            </a:fld>
            <a:endParaRPr lang="en-US" altLang="el-GR"/>
          </a:p>
        </p:txBody>
      </p:sp>
      <p:sp>
        <p:nvSpPr>
          <p:cNvPr id="63491" name="Rectangle 3">
            <a:extLst>
              <a:ext uri="{FF2B5EF4-FFF2-40B4-BE49-F238E27FC236}">
                <a16:creationId xmlns:a16="http://schemas.microsoft.com/office/drawing/2014/main" id="{B0B633C6-225C-4193-9D5C-25A84DEEE294}"/>
              </a:ext>
            </a:extLst>
          </p:cNvPr>
          <p:cNvSpPr>
            <a:spLocks noGrp="1" noChangeArrowheads="1"/>
          </p:cNvSpPr>
          <p:nvPr>
            <p:ph type="body" idx="1"/>
          </p:nvPr>
        </p:nvSpPr>
        <p:spPr/>
        <p:txBody>
          <a:bodyPr/>
          <a:lstStyle/>
          <a:p>
            <a:r>
              <a:rPr lang="el-GR" altLang="el-GR"/>
              <a:t>Έκδοση μπροσούρας και τιμοκαταλόγου, </a:t>
            </a:r>
          </a:p>
          <a:p>
            <a:endParaRPr lang="el-GR" altLang="el-GR"/>
          </a:p>
          <a:p>
            <a:r>
              <a:rPr lang="el-GR" altLang="el-GR"/>
              <a:t>Καταχώριση στο διαδίκτυο </a:t>
            </a:r>
            <a:r>
              <a:rPr lang="en-US" altLang="el-GR"/>
              <a:t>(internet)</a:t>
            </a:r>
          </a:p>
          <a:p>
            <a:endParaRPr lang="el-GR" altLang="el-GR"/>
          </a:p>
          <a:p>
            <a:r>
              <a:rPr lang="el-GR" altLang="el-GR"/>
              <a:t>Προβολή και προώθηση του δημιουργηθέντος προϊόντος</a:t>
            </a:r>
          </a:p>
          <a:p>
            <a:pPr lvl="1"/>
            <a:r>
              <a:rPr lang="el-GR" altLang="el-GR"/>
              <a:t>Κατάσταση των αφίξεων και αναχωρήσεων των πελατών, </a:t>
            </a:r>
          </a:p>
          <a:p>
            <a:pPr lvl="1"/>
            <a:r>
              <a:rPr lang="el-GR" altLang="el-GR"/>
              <a:t>Τα ξενοδοχεία που θα μείνουν και ο αριθμός των δωματίων που έχουν κρατηθεί από το γραφείο,</a:t>
            </a:r>
          </a:p>
          <a:p>
            <a:pPr lvl="1"/>
            <a:endParaRPr lang="el-GR" altLang="el-GR"/>
          </a:p>
        </p:txBody>
      </p:sp>
      <p:sp>
        <p:nvSpPr>
          <p:cNvPr id="63492" name="Rectangle 4">
            <a:extLst>
              <a:ext uri="{FF2B5EF4-FFF2-40B4-BE49-F238E27FC236}">
                <a16:creationId xmlns:a16="http://schemas.microsoft.com/office/drawing/2014/main" id="{24DE341C-F245-497A-BF1F-9BF7FEE7EF96}"/>
              </a:ext>
            </a:extLst>
          </p:cNvPr>
          <p:cNvSpPr>
            <a:spLocks noGrp="1" noChangeArrowheads="1"/>
          </p:cNvSpPr>
          <p:nvPr>
            <p:ph type="title"/>
          </p:nvPr>
        </p:nvSpPr>
        <p:spPr>
          <a:xfrm>
            <a:off x="2682875" y="0"/>
            <a:ext cx="6316663" cy="1143000"/>
          </a:xfrm>
          <a:noFill/>
          <a:ln/>
        </p:spPr>
        <p:txBody>
          <a:bodyPr/>
          <a:lstStyle/>
          <a:p>
            <a:pPr algn="ctr"/>
            <a:r>
              <a:rPr lang="el-GR" altLang="el-GR">
                <a:effectLst>
                  <a:outerShdw blurRad="38100" dist="38100" dir="2700000" algn="tl">
                    <a:srgbClr val="FFFFFF"/>
                  </a:outerShdw>
                </a:effectLst>
              </a:rPr>
              <a:t>Ενέργειες πριν από την Έναρξη της Τουριστικής Περιόδου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9B8028D7-DCD4-4E11-9FFD-30785CFCAE98}"/>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B2203890-EC28-47C1-B7AC-1A5A861D2715}"/>
              </a:ext>
            </a:extLst>
          </p:cNvPr>
          <p:cNvSpPr>
            <a:spLocks noGrp="1"/>
          </p:cNvSpPr>
          <p:nvPr>
            <p:ph type="sldNum" sz="quarter" idx="12"/>
          </p:nvPr>
        </p:nvSpPr>
        <p:spPr/>
        <p:txBody>
          <a:bodyPr/>
          <a:lstStyle/>
          <a:p>
            <a:fld id="{ECFBD596-A885-40E9-BA6F-9402CF41BD55}" type="slidenum">
              <a:rPr lang="en-US" altLang="el-GR"/>
              <a:pPr/>
              <a:t>7</a:t>
            </a:fld>
            <a:endParaRPr lang="en-US" altLang="el-GR"/>
          </a:p>
        </p:txBody>
      </p:sp>
      <p:sp>
        <p:nvSpPr>
          <p:cNvPr id="64515" name="Rectangle 3">
            <a:extLst>
              <a:ext uri="{FF2B5EF4-FFF2-40B4-BE49-F238E27FC236}">
                <a16:creationId xmlns:a16="http://schemas.microsoft.com/office/drawing/2014/main" id="{38B1A429-18F0-41FE-BFCD-098A039C057E}"/>
              </a:ext>
            </a:extLst>
          </p:cNvPr>
          <p:cNvSpPr>
            <a:spLocks noGrp="1" noChangeArrowheads="1"/>
          </p:cNvSpPr>
          <p:nvPr>
            <p:ph type="body" idx="1"/>
          </p:nvPr>
        </p:nvSpPr>
        <p:spPr/>
        <p:txBody>
          <a:bodyPr/>
          <a:lstStyle/>
          <a:p>
            <a:pPr lvl="1">
              <a:lnSpc>
                <a:spcPct val="90000"/>
              </a:lnSpc>
            </a:pPr>
            <a:r>
              <a:rPr lang="el-GR" altLang="el-GR"/>
              <a:t>Το πρόγραμμα των προσφερόμενων γευμάτων</a:t>
            </a:r>
          </a:p>
          <a:p>
            <a:pPr lvl="1">
              <a:lnSpc>
                <a:spcPct val="90000"/>
              </a:lnSpc>
            </a:pPr>
            <a:endParaRPr lang="el-GR" altLang="el-GR"/>
          </a:p>
          <a:p>
            <a:pPr lvl="1">
              <a:lnSpc>
                <a:spcPct val="90000"/>
              </a:lnSpc>
            </a:pPr>
            <a:r>
              <a:rPr lang="el-GR" altLang="el-GR"/>
              <a:t>Το πρόγραμμα των μετακινήσεων (</a:t>
            </a:r>
            <a:r>
              <a:rPr lang="en-US" altLang="el-GR"/>
              <a:t>transfers</a:t>
            </a:r>
            <a:r>
              <a:rPr lang="el-GR" altLang="el-GR"/>
              <a:t>,</a:t>
            </a:r>
            <a:r>
              <a:rPr lang="en-US" altLang="el-GR"/>
              <a:t> </a:t>
            </a:r>
            <a:r>
              <a:rPr lang="el-GR" altLang="el-GR"/>
              <a:t>τα μέσα μεταφοράς κτλ)</a:t>
            </a:r>
          </a:p>
          <a:p>
            <a:pPr lvl="1">
              <a:lnSpc>
                <a:spcPct val="90000"/>
              </a:lnSpc>
            </a:pPr>
            <a:endParaRPr lang="el-GR" altLang="el-GR"/>
          </a:p>
          <a:p>
            <a:pPr lvl="1">
              <a:lnSpc>
                <a:spcPct val="90000"/>
              </a:lnSpc>
            </a:pPr>
            <a:r>
              <a:rPr lang="el-GR" altLang="el-GR"/>
              <a:t>Τις περιηγήσεις/ξεναγήσεις (</a:t>
            </a:r>
            <a:r>
              <a:rPr lang="en-US" altLang="el-GR"/>
              <a:t>half days, full days, by night </a:t>
            </a:r>
            <a:r>
              <a:rPr lang="el-GR" altLang="el-GR"/>
              <a:t>κα)</a:t>
            </a:r>
          </a:p>
          <a:p>
            <a:pPr lvl="1">
              <a:lnSpc>
                <a:spcPct val="90000"/>
              </a:lnSpc>
            </a:pPr>
            <a:endParaRPr lang="el-GR" altLang="el-GR"/>
          </a:p>
          <a:p>
            <a:pPr>
              <a:lnSpc>
                <a:spcPct val="90000"/>
              </a:lnSpc>
            </a:pPr>
            <a:r>
              <a:rPr lang="el-GR" altLang="el-GR"/>
              <a:t>Μερικές μέρες πριν το ταξίδι γίνεται έλεγχος και επιβεβαίωση και εντοπισμού τυχόν αλλαγών που έχουν μεσολαβήσει από την αρχική κράτηση, επιβεβαίωση της κράτησης (</a:t>
            </a:r>
            <a:r>
              <a:rPr lang="en-US" altLang="el-GR"/>
              <a:t>reconfirmation)</a:t>
            </a:r>
            <a:endParaRPr lang="el-GR" altLang="el-GR"/>
          </a:p>
          <a:p>
            <a:pPr lvl="1">
              <a:lnSpc>
                <a:spcPct val="90000"/>
              </a:lnSpc>
            </a:pPr>
            <a:endParaRPr lang="el-GR" altLang="el-GR"/>
          </a:p>
        </p:txBody>
      </p:sp>
      <p:sp>
        <p:nvSpPr>
          <p:cNvPr id="64516" name="Rectangle 4">
            <a:extLst>
              <a:ext uri="{FF2B5EF4-FFF2-40B4-BE49-F238E27FC236}">
                <a16:creationId xmlns:a16="http://schemas.microsoft.com/office/drawing/2014/main" id="{504A9B27-BD2A-4F1B-9C0C-6EBEF582D23F}"/>
              </a:ext>
            </a:extLst>
          </p:cNvPr>
          <p:cNvSpPr>
            <a:spLocks noGrp="1" noChangeArrowheads="1"/>
          </p:cNvSpPr>
          <p:nvPr>
            <p:ph type="title"/>
          </p:nvPr>
        </p:nvSpPr>
        <p:spPr>
          <a:xfrm>
            <a:off x="2682875" y="0"/>
            <a:ext cx="6316663" cy="1143000"/>
          </a:xfrm>
          <a:noFill/>
          <a:ln/>
        </p:spPr>
        <p:txBody>
          <a:bodyPr/>
          <a:lstStyle/>
          <a:p>
            <a:pPr algn="ctr"/>
            <a:r>
              <a:rPr lang="el-GR" altLang="el-GR">
                <a:effectLst>
                  <a:outerShdw blurRad="38100" dist="38100" dir="2700000" algn="tl">
                    <a:srgbClr val="FFFFFF"/>
                  </a:outerShdw>
                </a:effectLst>
              </a:rPr>
              <a:t>Ενέργειες πριν από την Έναρξη της Τουριστικής Περιόδου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υποσέλιδου 4">
            <a:extLst>
              <a:ext uri="{FF2B5EF4-FFF2-40B4-BE49-F238E27FC236}">
                <a16:creationId xmlns:a16="http://schemas.microsoft.com/office/drawing/2014/main" id="{B9C973B0-C38E-4A39-A59A-B08FC518B75C}"/>
              </a:ext>
            </a:extLst>
          </p:cNvPr>
          <p:cNvSpPr>
            <a:spLocks noGrp="1"/>
          </p:cNvSpPr>
          <p:nvPr>
            <p:ph type="ftr" sz="quarter" idx="11"/>
          </p:nvPr>
        </p:nvSpPr>
        <p:spPr/>
        <p:txBody>
          <a:bodyPr/>
          <a:lstStyle/>
          <a:p>
            <a:r>
              <a:rPr lang="el-GR" altLang="el-GR"/>
              <a:t>Κ. Τσαγκαράκης</a:t>
            </a:r>
            <a:endParaRPr lang="en-US" altLang="el-GR"/>
          </a:p>
        </p:txBody>
      </p:sp>
      <p:sp>
        <p:nvSpPr>
          <p:cNvPr id="6" name="Θέση αριθμού διαφάνειας 5">
            <a:extLst>
              <a:ext uri="{FF2B5EF4-FFF2-40B4-BE49-F238E27FC236}">
                <a16:creationId xmlns:a16="http://schemas.microsoft.com/office/drawing/2014/main" id="{90A63613-8299-41B9-8B2A-FFA30D369C05}"/>
              </a:ext>
            </a:extLst>
          </p:cNvPr>
          <p:cNvSpPr>
            <a:spLocks noGrp="1"/>
          </p:cNvSpPr>
          <p:nvPr>
            <p:ph type="sldNum" sz="quarter" idx="12"/>
          </p:nvPr>
        </p:nvSpPr>
        <p:spPr/>
        <p:txBody>
          <a:bodyPr/>
          <a:lstStyle/>
          <a:p>
            <a:fld id="{16C66399-2CC5-4E3D-A1C1-25B1C315B3BF}" type="slidenum">
              <a:rPr lang="en-US" altLang="el-GR"/>
              <a:pPr/>
              <a:t>8</a:t>
            </a:fld>
            <a:endParaRPr lang="en-US" altLang="el-GR"/>
          </a:p>
        </p:txBody>
      </p:sp>
      <p:sp>
        <p:nvSpPr>
          <p:cNvPr id="65539" name="Rectangle 3">
            <a:extLst>
              <a:ext uri="{FF2B5EF4-FFF2-40B4-BE49-F238E27FC236}">
                <a16:creationId xmlns:a16="http://schemas.microsoft.com/office/drawing/2014/main" id="{24FDEB2D-5A29-4D87-87DE-FCCB2B9A478F}"/>
              </a:ext>
            </a:extLst>
          </p:cNvPr>
          <p:cNvSpPr>
            <a:spLocks noGrp="1" noChangeArrowheads="1"/>
          </p:cNvSpPr>
          <p:nvPr>
            <p:ph type="body" idx="1"/>
          </p:nvPr>
        </p:nvSpPr>
        <p:spPr/>
        <p:txBody>
          <a:bodyPr/>
          <a:lstStyle/>
          <a:p>
            <a:r>
              <a:rPr lang="el-GR" altLang="el-GR"/>
              <a:t>Εκδίδονται τα απαραιτητα έγγραφα </a:t>
            </a:r>
            <a:r>
              <a:rPr lang="en-US" altLang="el-GR"/>
              <a:t>(vouchers) </a:t>
            </a:r>
            <a:r>
              <a:rPr lang="el-GR" altLang="el-GR"/>
              <a:t>σχετικά με την μεταίνηση των επιβατών, την είσοδο στο ξενοδοχείο κτλ και των εντολών μεταφοράς (</a:t>
            </a:r>
            <a:r>
              <a:rPr lang="en-US" altLang="el-GR"/>
              <a:t>transfer order)</a:t>
            </a:r>
            <a:endParaRPr lang="el-GR" altLang="el-GR"/>
          </a:p>
          <a:p>
            <a:endParaRPr lang="el-GR" altLang="el-GR"/>
          </a:p>
          <a:p>
            <a:r>
              <a:rPr lang="el-GR" altLang="el-GR"/>
              <a:t>Επιλέγονται οι ξεναγοί, συνοδοί, αρχηγοί γκρουπ κτλ και ενημερώνονται σχετικά</a:t>
            </a:r>
          </a:p>
        </p:txBody>
      </p:sp>
      <p:sp>
        <p:nvSpPr>
          <p:cNvPr id="65540" name="Rectangle 4">
            <a:extLst>
              <a:ext uri="{FF2B5EF4-FFF2-40B4-BE49-F238E27FC236}">
                <a16:creationId xmlns:a16="http://schemas.microsoft.com/office/drawing/2014/main" id="{5FB681C9-C18D-4629-83E4-18511B8B93C1}"/>
              </a:ext>
            </a:extLst>
          </p:cNvPr>
          <p:cNvSpPr>
            <a:spLocks noGrp="1" noChangeArrowheads="1"/>
          </p:cNvSpPr>
          <p:nvPr>
            <p:ph type="title"/>
          </p:nvPr>
        </p:nvSpPr>
        <p:spPr>
          <a:xfrm>
            <a:off x="2682875" y="0"/>
            <a:ext cx="6316663" cy="1143000"/>
          </a:xfrm>
          <a:noFill/>
          <a:ln/>
        </p:spPr>
        <p:txBody>
          <a:bodyPr/>
          <a:lstStyle/>
          <a:p>
            <a:pPr algn="ctr"/>
            <a:r>
              <a:rPr lang="el-GR" altLang="el-GR" dirty="0">
                <a:effectLst>
                  <a:outerShdw blurRad="38100" dist="38100" dir="2700000" algn="tl">
                    <a:srgbClr val="FFFFFF"/>
                  </a:outerShdw>
                </a:effectLst>
              </a:rPr>
              <a:t>Ενέργειες πριν από την Έναρξη της Τουριστικής Περιόδου</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21B564-D53A-4530-A3C2-71DFBA1DF1FE}"/>
              </a:ext>
            </a:extLst>
          </p:cNvPr>
          <p:cNvSpPr>
            <a:spLocks noGrp="1"/>
          </p:cNvSpPr>
          <p:nvPr>
            <p:ph type="title"/>
          </p:nvPr>
        </p:nvSpPr>
        <p:spPr/>
        <p:txBody>
          <a:bodyPr/>
          <a:lstStyle/>
          <a:p>
            <a:r>
              <a:rPr lang="el-GR" altLang="el-GR" dirty="0">
                <a:effectLst>
                  <a:outerShdw blurRad="38100" dist="38100" dir="2700000" algn="tl">
                    <a:srgbClr val="FFFFFF"/>
                  </a:outerShdw>
                </a:effectLst>
              </a:rPr>
              <a:t>Ενέργειες πριν από την Έναρξη της Τουριστικής Περιόδου</a:t>
            </a:r>
            <a:endParaRPr lang="en-US" dirty="0"/>
          </a:p>
        </p:txBody>
      </p:sp>
      <p:sp>
        <p:nvSpPr>
          <p:cNvPr id="3" name="Θέση περιεχομένου 2">
            <a:extLst>
              <a:ext uri="{FF2B5EF4-FFF2-40B4-BE49-F238E27FC236}">
                <a16:creationId xmlns:a16="http://schemas.microsoft.com/office/drawing/2014/main" id="{89D485EA-49C3-42BA-BF22-5141C6179775}"/>
              </a:ext>
            </a:extLst>
          </p:cNvPr>
          <p:cNvSpPr>
            <a:spLocks noGrp="1"/>
          </p:cNvSpPr>
          <p:nvPr>
            <p:ph idx="1"/>
          </p:nvPr>
        </p:nvSpPr>
        <p:spPr/>
        <p:txBody>
          <a:bodyPr/>
          <a:lstStyle/>
          <a:p>
            <a:pPr marL="0" indent="0">
              <a:buNone/>
            </a:pPr>
            <a:r>
              <a:rPr lang="el-GR" dirty="0"/>
              <a:t>Τα τουριστικά φυλλάδια αποτελούν το μόνο εργαλείο που μπορεί να μεταφέρει μια υπόσχεση σε κάτι το ουσιαστικό. Μ’ αυτά, οι υπηρεσίες που προσφέρονται γίνονται όσο το δυνατόν πιο κατανοητές, αυξάνοντας την αποδοτικότητα και αποτελεσματικότητα της επικοινωνίας επιχείρηση- πελάτη. </a:t>
            </a:r>
            <a:endParaRPr lang="en-US" dirty="0"/>
          </a:p>
        </p:txBody>
      </p:sp>
      <p:sp>
        <p:nvSpPr>
          <p:cNvPr id="4" name="Θέση υποσέλιδου 3">
            <a:extLst>
              <a:ext uri="{FF2B5EF4-FFF2-40B4-BE49-F238E27FC236}">
                <a16:creationId xmlns:a16="http://schemas.microsoft.com/office/drawing/2014/main" id="{2351717A-5AD8-4FC8-A2A2-CA48B90815D2}"/>
              </a:ext>
            </a:extLst>
          </p:cNvPr>
          <p:cNvSpPr>
            <a:spLocks noGrp="1"/>
          </p:cNvSpPr>
          <p:nvPr>
            <p:ph type="ftr" sz="quarter" idx="11"/>
          </p:nvPr>
        </p:nvSpPr>
        <p:spPr/>
        <p:txBody>
          <a:bodyPr/>
          <a:lstStyle/>
          <a:p>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04AF64AA-6B2E-40A7-B175-B40DBA7A22E8}"/>
              </a:ext>
            </a:extLst>
          </p:cNvPr>
          <p:cNvSpPr>
            <a:spLocks noGrp="1"/>
          </p:cNvSpPr>
          <p:nvPr>
            <p:ph type="sldNum" sz="quarter" idx="12"/>
          </p:nvPr>
        </p:nvSpPr>
        <p:spPr/>
        <p:txBody>
          <a:bodyPr/>
          <a:lstStyle/>
          <a:p>
            <a:fld id="{2F762A8F-4C82-430D-B5F6-10518C26285A}" type="slidenum">
              <a:rPr lang="en-US" altLang="el-GR" smtClean="0"/>
              <a:pPr/>
              <a:t>9</a:t>
            </a:fld>
            <a:endParaRPr lang="en-US" altLang="el-GR"/>
          </a:p>
        </p:txBody>
      </p:sp>
    </p:spTree>
    <p:extLst>
      <p:ext uri="{BB962C8B-B14F-4D97-AF65-F5344CB8AC3E}">
        <p14:creationId xmlns:p14="http://schemas.microsoft.com/office/powerpoint/2010/main" val="22266897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heme/theme1.xml><?xml version="1.0" encoding="utf-8"?>
<a:theme xmlns:a="http://schemas.openxmlformats.org/drawingml/2006/main" name="0821_slide">
  <a:themeElements>
    <a:clrScheme name="0821_slide 2">
      <a:dk1>
        <a:srgbClr val="000000"/>
      </a:dk1>
      <a:lt1>
        <a:srgbClr val="C1EB8B"/>
      </a:lt1>
      <a:dk2>
        <a:srgbClr val="000000"/>
      </a:dk2>
      <a:lt2>
        <a:srgbClr val="B2B2B2"/>
      </a:lt2>
      <a:accent1>
        <a:srgbClr val="DCFF05"/>
      </a:accent1>
      <a:accent2>
        <a:srgbClr val="05D1FF"/>
      </a:accent2>
      <a:accent3>
        <a:srgbClr val="DDF3C4"/>
      </a:accent3>
      <a:accent4>
        <a:srgbClr val="000000"/>
      </a:accent4>
      <a:accent5>
        <a:srgbClr val="EBFFAA"/>
      </a:accent5>
      <a:accent6>
        <a:srgbClr val="04BDE7"/>
      </a:accent6>
      <a:hlink>
        <a:srgbClr val="3C6B00"/>
      </a:hlink>
      <a:folHlink>
        <a:srgbClr val="00556B"/>
      </a:folHlink>
    </a:clrScheme>
    <a:fontScheme name="0821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821_slide 1">
        <a:dk1>
          <a:srgbClr val="000000"/>
        </a:dk1>
        <a:lt1>
          <a:srgbClr val="C1EB8B"/>
        </a:lt1>
        <a:dk2>
          <a:srgbClr val="000000"/>
        </a:dk2>
        <a:lt2>
          <a:srgbClr val="B2B2B2"/>
        </a:lt2>
        <a:accent1>
          <a:srgbClr val="EAFFD2"/>
        </a:accent1>
        <a:accent2>
          <a:srgbClr val="9DD793"/>
        </a:accent2>
        <a:accent3>
          <a:srgbClr val="DDF3C4"/>
        </a:accent3>
        <a:accent4>
          <a:srgbClr val="000000"/>
        </a:accent4>
        <a:accent5>
          <a:srgbClr val="F3FFE5"/>
        </a:accent5>
        <a:accent6>
          <a:srgbClr val="8EC385"/>
        </a:accent6>
        <a:hlink>
          <a:srgbClr val="417500"/>
        </a:hlink>
        <a:folHlink>
          <a:srgbClr val="3F6A0B"/>
        </a:folHlink>
      </a:clrScheme>
      <a:clrMap bg1="lt1" tx1="dk1" bg2="lt2" tx2="dk2" accent1="accent1" accent2="accent2" accent3="accent3" accent4="accent4" accent5="accent5" accent6="accent6" hlink="hlink" folHlink="folHlink"/>
    </a:extraClrScheme>
    <a:extraClrScheme>
      <a:clrScheme name="0821_slide 2">
        <a:dk1>
          <a:srgbClr val="000000"/>
        </a:dk1>
        <a:lt1>
          <a:srgbClr val="C1EB8B"/>
        </a:lt1>
        <a:dk2>
          <a:srgbClr val="000000"/>
        </a:dk2>
        <a:lt2>
          <a:srgbClr val="B2B2B2"/>
        </a:lt2>
        <a:accent1>
          <a:srgbClr val="DCFF05"/>
        </a:accent1>
        <a:accent2>
          <a:srgbClr val="05D1FF"/>
        </a:accent2>
        <a:accent3>
          <a:srgbClr val="DDF3C4"/>
        </a:accent3>
        <a:accent4>
          <a:srgbClr val="000000"/>
        </a:accent4>
        <a:accent5>
          <a:srgbClr val="EBFFAA"/>
        </a:accent5>
        <a:accent6>
          <a:srgbClr val="04BDE7"/>
        </a:accent6>
        <a:hlink>
          <a:srgbClr val="3C6B00"/>
        </a:hlink>
        <a:folHlink>
          <a:srgbClr val="00556B"/>
        </a:folHlink>
      </a:clrScheme>
      <a:clrMap bg1="lt1" tx1="dk1" bg2="lt2" tx2="dk2" accent1="accent1" accent2="accent2" accent3="accent3" accent4="accent4" accent5="accent5" accent6="accent6" hlink="hlink" folHlink="folHlink"/>
    </a:extraClrScheme>
    <a:extraClrScheme>
      <a:clrScheme name="0821_slide 3">
        <a:dk1>
          <a:srgbClr val="000000"/>
        </a:dk1>
        <a:lt1>
          <a:srgbClr val="C1EB8B"/>
        </a:lt1>
        <a:dk2>
          <a:srgbClr val="000000"/>
        </a:dk2>
        <a:lt2>
          <a:srgbClr val="B2B2B2"/>
        </a:lt2>
        <a:accent1>
          <a:srgbClr val="FF5D05"/>
        </a:accent1>
        <a:accent2>
          <a:srgbClr val="7FBC2E"/>
        </a:accent2>
        <a:accent3>
          <a:srgbClr val="DDF3C4"/>
        </a:accent3>
        <a:accent4>
          <a:srgbClr val="000000"/>
        </a:accent4>
        <a:accent5>
          <a:srgbClr val="FFB6AA"/>
        </a:accent5>
        <a:accent6>
          <a:srgbClr val="72AA29"/>
        </a:accent6>
        <a:hlink>
          <a:srgbClr val="75004D"/>
        </a:hlink>
        <a:folHlink>
          <a:srgbClr val="3C6B00"/>
        </a:folHlink>
      </a:clrScheme>
      <a:clrMap bg1="lt1" tx1="dk1" bg2="lt2" tx2="dk2" accent1="accent1" accent2="accent2" accent3="accent3" accent4="accent4" accent5="accent5" accent6="accent6" hlink="hlink" folHlink="folHlink"/>
    </a:extraClrScheme>
    <a:extraClrScheme>
      <a:clrScheme name="0821_slide 4">
        <a:dk1>
          <a:srgbClr val="000000"/>
        </a:dk1>
        <a:lt1>
          <a:srgbClr val="C1EB8B"/>
        </a:lt1>
        <a:dk2>
          <a:srgbClr val="000000"/>
        </a:dk2>
        <a:lt2>
          <a:srgbClr val="B2B2B2"/>
        </a:lt2>
        <a:accent1>
          <a:srgbClr val="FFCB05"/>
        </a:accent1>
        <a:accent2>
          <a:srgbClr val="FF0527"/>
        </a:accent2>
        <a:accent3>
          <a:srgbClr val="DDF3C4"/>
        </a:accent3>
        <a:accent4>
          <a:srgbClr val="000000"/>
        </a:accent4>
        <a:accent5>
          <a:srgbClr val="FFE2AA"/>
        </a:accent5>
        <a:accent6>
          <a:srgbClr val="E70422"/>
        </a:accent6>
        <a:hlink>
          <a:srgbClr val="090075"/>
        </a:hlink>
        <a:folHlink>
          <a:srgbClr val="3B6B00"/>
        </a:folHlink>
      </a:clrScheme>
      <a:clrMap bg1="lt1" tx1="dk1" bg2="lt2" tx2="dk2" accent1="accent1" accent2="accent2" accent3="accent3" accent4="accent4" accent5="accent5" accent6="accent6" hlink="hlink" folHlink="folHlink"/>
    </a:extraClrScheme>
    <a:extraClrScheme>
      <a:clrScheme name="0821_slide 5">
        <a:dk1>
          <a:srgbClr val="000000"/>
        </a:dk1>
        <a:lt1>
          <a:srgbClr val="FFFFFF"/>
        </a:lt1>
        <a:dk2>
          <a:srgbClr val="000000"/>
        </a:dk2>
        <a:lt2>
          <a:srgbClr val="B2B2B2"/>
        </a:lt2>
        <a:accent1>
          <a:srgbClr val="EAFFD2"/>
        </a:accent1>
        <a:accent2>
          <a:srgbClr val="9DD793"/>
        </a:accent2>
        <a:accent3>
          <a:srgbClr val="FFFFFF"/>
        </a:accent3>
        <a:accent4>
          <a:srgbClr val="000000"/>
        </a:accent4>
        <a:accent5>
          <a:srgbClr val="F3FFE5"/>
        </a:accent5>
        <a:accent6>
          <a:srgbClr val="8EC385"/>
        </a:accent6>
        <a:hlink>
          <a:srgbClr val="417500"/>
        </a:hlink>
        <a:folHlink>
          <a:srgbClr val="3F6A0B"/>
        </a:folHlink>
      </a:clrScheme>
      <a:clrMap bg1="lt1" tx1="dk1" bg2="lt2" tx2="dk2" accent1="accent1" accent2="accent2" accent3="accent3" accent4="accent4" accent5="accent5" accent6="accent6" hlink="hlink" folHlink="folHlink"/>
    </a:extraClrScheme>
    <a:extraClrScheme>
      <a:clrScheme name="0821_slide 6">
        <a:dk1>
          <a:srgbClr val="000000"/>
        </a:dk1>
        <a:lt1>
          <a:srgbClr val="FFFFFF"/>
        </a:lt1>
        <a:dk2>
          <a:srgbClr val="000000"/>
        </a:dk2>
        <a:lt2>
          <a:srgbClr val="B2B2B2"/>
        </a:lt2>
        <a:accent1>
          <a:srgbClr val="DCFF05"/>
        </a:accent1>
        <a:accent2>
          <a:srgbClr val="05D1FF"/>
        </a:accent2>
        <a:accent3>
          <a:srgbClr val="FFFFFF"/>
        </a:accent3>
        <a:accent4>
          <a:srgbClr val="000000"/>
        </a:accent4>
        <a:accent5>
          <a:srgbClr val="EBFFAA"/>
        </a:accent5>
        <a:accent6>
          <a:srgbClr val="04BDE7"/>
        </a:accent6>
        <a:hlink>
          <a:srgbClr val="3C6B00"/>
        </a:hlink>
        <a:folHlink>
          <a:srgbClr val="00556B"/>
        </a:folHlink>
      </a:clrScheme>
      <a:clrMap bg1="lt1" tx1="dk1" bg2="lt2" tx2="dk2" accent1="accent1" accent2="accent2" accent3="accent3" accent4="accent4" accent5="accent5" accent6="accent6" hlink="hlink" folHlink="folHlink"/>
    </a:extraClrScheme>
    <a:extraClrScheme>
      <a:clrScheme name="0821_slide 7">
        <a:dk1>
          <a:srgbClr val="000000"/>
        </a:dk1>
        <a:lt1>
          <a:srgbClr val="FFFFFF"/>
        </a:lt1>
        <a:dk2>
          <a:srgbClr val="000000"/>
        </a:dk2>
        <a:lt2>
          <a:srgbClr val="B2B2B2"/>
        </a:lt2>
        <a:accent1>
          <a:srgbClr val="FF5D05"/>
        </a:accent1>
        <a:accent2>
          <a:srgbClr val="7FBC2E"/>
        </a:accent2>
        <a:accent3>
          <a:srgbClr val="FFFFFF"/>
        </a:accent3>
        <a:accent4>
          <a:srgbClr val="000000"/>
        </a:accent4>
        <a:accent5>
          <a:srgbClr val="FFB6AA"/>
        </a:accent5>
        <a:accent6>
          <a:srgbClr val="72AA29"/>
        </a:accent6>
        <a:hlink>
          <a:srgbClr val="75004D"/>
        </a:hlink>
        <a:folHlink>
          <a:srgbClr val="3C6B00"/>
        </a:folHlink>
      </a:clrScheme>
      <a:clrMap bg1="lt1" tx1="dk1" bg2="lt2" tx2="dk2" accent1="accent1" accent2="accent2" accent3="accent3" accent4="accent4" accent5="accent5" accent6="accent6" hlink="hlink" folHlink="folHlink"/>
    </a:extraClrScheme>
    <a:extraClrScheme>
      <a:clrScheme name="0821_slide 8">
        <a:dk1>
          <a:srgbClr val="000000"/>
        </a:dk1>
        <a:lt1>
          <a:srgbClr val="FFFFFF"/>
        </a:lt1>
        <a:dk2>
          <a:srgbClr val="000000"/>
        </a:dk2>
        <a:lt2>
          <a:srgbClr val="B2B2B2"/>
        </a:lt2>
        <a:accent1>
          <a:srgbClr val="FFCB05"/>
        </a:accent1>
        <a:accent2>
          <a:srgbClr val="FF0527"/>
        </a:accent2>
        <a:accent3>
          <a:srgbClr val="FFFFFF"/>
        </a:accent3>
        <a:accent4>
          <a:srgbClr val="000000"/>
        </a:accent4>
        <a:accent5>
          <a:srgbClr val="FFE2AA"/>
        </a:accent5>
        <a:accent6>
          <a:srgbClr val="E70422"/>
        </a:accent6>
        <a:hlink>
          <a:srgbClr val="090075"/>
        </a:hlink>
        <a:folHlink>
          <a:srgbClr val="3B6B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0821_slide</Template>
  <TotalTime>256</TotalTime>
  <Words>1472</Words>
  <Application>Microsoft Office PowerPoint</Application>
  <PresentationFormat>Προβολή στην οθόνη (4:3)</PresentationFormat>
  <Paragraphs>279</Paragraphs>
  <Slides>29</Slides>
  <Notes>29</Notes>
  <HiddenSlides>0</HiddenSlides>
  <MMClips>0</MMClips>
  <ScaleCrop>false</ScaleCrop>
  <HeadingPairs>
    <vt:vector size="6" baseType="variant">
      <vt:variant>
        <vt:lpstr>Γραμματοσειρές που χρησιμοποιούνται</vt:lpstr>
      </vt:variant>
      <vt:variant>
        <vt:i4>1</vt:i4>
      </vt:variant>
      <vt:variant>
        <vt:lpstr>Θέμα</vt:lpstr>
      </vt:variant>
      <vt:variant>
        <vt:i4>1</vt:i4>
      </vt:variant>
      <vt:variant>
        <vt:lpstr>Τίτλοι διαφανειών</vt:lpstr>
      </vt:variant>
      <vt:variant>
        <vt:i4>29</vt:i4>
      </vt:variant>
    </vt:vector>
  </HeadingPairs>
  <TitlesOfParts>
    <vt:vector size="31" baseType="lpstr">
      <vt:lpstr>Arial</vt:lpstr>
      <vt:lpstr>0821_slide</vt:lpstr>
      <vt:lpstr>Παρουσίαση του PowerPoint</vt:lpstr>
      <vt:lpstr>Παρουσίαση του PowerPoint</vt:lpstr>
      <vt:lpstr>Οργάνωση Λειτουργίας Τουριστικού Γραφείου</vt:lpstr>
      <vt:lpstr>Στάδια Λειτουργίας</vt:lpstr>
      <vt:lpstr>Ενέργειες πριν από την Έναρξη της Τουριστικής Περιόδου</vt:lpstr>
      <vt:lpstr>Ενέργειες πριν από την Έναρξη της Τουριστικής Περιόδου</vt:lpstr>
      <vt:lpstr>Ενέργειες πριν από την Έναρξη της Τουριστικής Περιόδου</vt:lpstr>
      <vt:lpstr>Ενέργειες πριν από την Έναρξη της Τουριστικής Περιόδου</vt:lpstr>
      <vt:lpstr>Ενέργειες πριν από την Έναρξη της Τουριστικής Περιόδου</vt:lpstr>
      <vt:lpstr>Ενέργειες πριν από την Έναρξη της Τουριστικής Περιόδου</vt:lpstr>
      <vt:lpstr>Ενέργειες κατά τη διάρκεια της τουριστικής περιόδου</vt:lpstr>
      <vt:lpstr>Ενέργειες κατά τη διάρκεια της τουριστικής περιόδου</vt:lpstr>
      <vt:lpstr>Ενέργειες μετά τη λήξη της τουριστικής Περιόδου</vt:lpstr>
      <vt:lpstr>2. Εξασφάλιση Διαμονής (Φιλοξενίας)</vt:lpstr>
      <vt:lpstr>Τύποι Συνεργασίας με τα Τουριστικά Καταλύματα</vt:lpstr>
      <vt:lpstr>Παρουσίαση του PowerPoint</vt:lpstr>
      <vt:lpstr>Συμφωνία On Request</vt:lpstr>
      <vt:lpstr>Συμφωνία Commitment</vt:lpstr>
      <vt:lpstr>Συμφωνία Commitment</vt:lpstr>
      <vt:lpstr>Συμφωνία Commitment</vt:lpstr>
      <vt:lpstr>Συμφωνία Guarantee</vt:lpstr>
      <vt:lpstr>Συμφωνία Guarantee</vt:lpstr>
      <vt:lpstr>Συμφωνία Allotment</vt:lpstr>
      <vt:lpstr>Συμφωνία Allotment</vt:lpstr>
      <vt:lpstr>Συμφωνία Allotment</vt:lpstr>
      <vt:lpstr>Συμφωνία Allotment</vt:lpstr>
      <vt:lpstr>Συμφωνία Allotment</vt:lpstr>
      <vt:lpstr>Συμφωνία Allotment</vt:lpstr>
      <vt:lpstr>Συμφωνία Κρατήσεων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Konstantinos  Tsagkarakis</dc:creator>
  <cp:lastModifiedBy>Konstantinos Tsagkarakis</cp:lastModifiedBy>
  <cp:revision>7</cp:revision>
  <dcterms:created xsi:type="dcterms:W3CDTF">2009-10-26T21:56:50Z</dcterms:created>
  <dcterms:modified xsi:type="dcterms:W3CDTF">2018-03-04T21:55:48Z</dcterms:modified>
</cp:coreProperties>
</file>