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29D5D-0808-4D17-86D5-D4B269AB8B26}" type="datetimeFigureOut">
              <a:rPr lang="el-GR" smtClean="0"/>
              <a:t>3/1/2022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04C34-426E-4E6D-8919-2E945CD99DF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Risk Management</a:t>
            </a:r>
            <a:br>
              <a:rPr lang="en-US" dirty="0" smtClean="0"/>
            </a:b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2991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7944554" cy="315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8069598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Η διαχείριση κινδύνου αποτελεί τον κεντρικό πυρήνα </a:t>
            </a:r>
            <a:r>
              <a:rPr lang="el-GR" dirty="0" smtClean="0"/>
              <a:t>της</a:t>
            </a:r>
            <a:r>
              <a:rPr lang="el-GR" dirty="0"/>
              <a:t> </a:t>
            </a:r>
            <a:r>
              <a:rPr lang="el-GR" dirty="0" smtClean="0"/>
              <a:t>στρατηγικής </a:t>
            </a:r>
            <a:r>
              <a:rPr lang="el-GR" dirty="0"/>
              <a:t>διαχείρισης κάθε οργανισμού. Είναι η διεργασία με την οποία </a:t>
            </a:r>
            <a:r>
              <a:rPr lang="el-GR" dirty="0" smtClean="0"/>
              <a:t>οι</a:t>
            </a:r>
            <a:r>
              <a:rPr lang="el-GR" dirty="0"/>
              <a:t> </a:t>
            </a:r>
            <a:r>
              <a:rPr lang="el-GR" dirty="0" smtClean="0"/>
              <a:t>οργανισμοί </a:t>
            </a:r>
            <a:r>
              <a:rPr lang="el-GR" dirty="0"/>
              <a:t>προσεγγίζουν μεθοδικά τους κινδύνους που σχετίζονται με τις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δραστηριότητές τους, με σκοπό την επίτευξη κέρδους σε κάθε δραστηριότητα. O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κύριος στόχος της εφαρμογής διαχείρισης κινδύνου είναι η αναγνώριση και 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χειρισμός αυτών των κινδύνων και η αύξηση της πιθανότητας επιτυχίας των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συνολικών στόχων του οργανισμού.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Αναγνώριση κινδύνου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/>
              <a:t>Η αναγνώριση κινδύνου θα έπρεπε να προσεγγισθεί με μεθοδικό τρόπο για να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διασφαλίσει ότι όλες οι σημαντικές δραστηριότητες εντός του οργανισμού έχουν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αναγνωρισθεί και ότι όλοι οι κίνδυνοι που απορρέουν από αυτές τις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δραστηριότητες έχουν προσδιορισθεί. Κάθε συγγενής αστάθεια που σχετίζεται με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αυτές τις δραστηριότητες θα πρέπει να αναγνωρισθεί και να κατηγοριοποιηθεί. Οι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επιχειρηματικές δραστηριότητες και αποφάσεις μπορούν να κατηγοριοποιηθούν ως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εξής: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156783" cy="1533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3" y="2357430"/>
            <a:ext cx="8524007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820583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086475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429000"/>
            <a:ext cx="619125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6863" y="1466850"/>
            <a:ext cx="60102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28604"/>
            <a:ext cx="65055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429000"/>
            <a:ext cx="61436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Κίνδυνος – Βασικές έννοιες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640894" cy="35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445379" cy="612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1045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7000924" cy="593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36309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48555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6735717" cy="545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81346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el-GR" dirty="0"/>
              <a:t>Οι βασικότεροι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κίνδυνοι της ασφάλειας στο πλοίο πιο αναλυτικά είναι: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05459"/>
            <a:ext cx="5932911" cy="475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669" y="1500174"/>
            <a:ext cx="8884331" cy="2848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091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425768" cy="314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14818"/>
            <a:ext cx="8126523" cy="186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6500858" cy="618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5" y="500042"/>
            <a:ext cx="7578997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42852"/>
            <a:ext cx="6929486" cy="4322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429132"/>
            <a:ext cx="5857916" cy="144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929330"/>
            <a:ext cx="580015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mtClean="0"/>
              <a:t>Ευχαριστώ πολύ</a:t>
            </a:r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215106"/>
          </a:xfrm>
        </p:spPr>
        <p:txBody>
          <a:bodyPr>
            <a:normAutofit fontScale="47500" lnSpcReduction="20000"/>
          </a:bodyPr>
          <a:lstStyle/>
          <a:p>
            <a:r>
              <a:rPr lang="el-GR" dirty="0"/>
              <a:t>Υπάρχουν αρκετά διαφορετικά είδη </a:t>
            </a:r>
            <a:r>
              <a:rPr lang="el-GR" dirty="0" smtClean="0"/>
              <a:t>ρίσκου το </a:t>
            </a:r>
            <a:r>
              <a:rPr lang="el-GR" dirty="0"/>
              <a:t>ανθρώπινο ρίσκο (</a:t>
            </a:r>
            <a:r>
              <a:rPr lang="el-GR" dirty="0" err="1"/>
              <a:t>individual</a:t>
            </a:r>
            <a:r>
              <a:rPr lang="el-GR" dirty="0"/>
              <a:t> </a:t>
            </a:r>
            <a:r>
              <a:rPr lang="el-GR" dirty="0" err="1"/>
              <a:t>risk</a:t>
            </a:r>
            <a:r>
              <a:rPr lang="el-GR" dirty="0"/>
              <a:t>) και το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κοινωνικό ρίσκο (</a:t>
            </a:r>
            <a:r>
              <a:rPr lang="el-GR" dirty="0" err="1"/>
              <a:t>societal</a:t>
            </a:r>
            <a:r>
              <a:rPr lang="el-GR" dirty="0"/>
              <a:t> </a:t>
            </a:r>
            <a:r>
              <a:rPr lang="el-GR" dirty="0" err="1"/>
              <a:t>risk</a:t>
            </a:r>
            <a:r>
              <a:rPr lang="el-GR" dirty="0"/>
              <a:t>). Το ανθρώπινο ρίσκο αναφέρεται στο ρίσκο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που αντιμετωπίζει ένα άτομο όταν βρεθεί αντιμέτωπο με έναν κίνδυνο. Αυτό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περιλαμβάνει τη φύση του «τραυματισμού» που είναι δυνατόν να υποστεί,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την πιθανότητα να τραυματιστεί και τη χρονική διάρκεια κατά την οποία το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άτομο είναι εκτεθειμένο στον κίνδυνο. Πρακτικά το ατομικό ρίσκο εκφράζει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τη συχνότητα τραυματισμού ενός ατόμου που βρίσκεται εκτεθειμένο σε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κάποιο κίνδυνο και συνήθως στις εφαρμογές εμφανίζεται με μονάδες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(τραυματισμοί / μονάδα χρόνου). 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ατομικό ρίσκο δηλαδή μπορεί να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εκφραστεί ως 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• το ρίσκο τραυματισμού ανά χρόνο για ένα συγκεκριμένο άτομο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(1/έτος)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• FAR (</a:t>
            </a:r>
            <a:r>
              <a:rPr lang="el-GR" dirty="0" err="1"/>
              <a:t>Fatal</a:t>
            </a:r>
            <a:r>
              <a:rPr lang="el-GR" dirty="0"/>
              <a:t> </a:t>
            </a:r>
            <a:r>
              <a:rPr lang="el-GR" dirty="0" err="1"/>
              <a:t>Accident</a:t>
            </a:r>
            <a:r>
              <a:rPr lang="el-GR" dirty="0"/>
              <a:t> </a:t>
            </a:r>
            <a:r>
              <a:rPr lang="el-GR" dirty="0" err="1"/>
              <a:t>Rate</a:t>
            </a:r>
            <a:r>
              <a:rPr lang="el-GR" dirty="0"/>
              <a:t>) που εκφράζει τον αριθμό των θανάτων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ανά 100 εκατομμύρια </a:t>
            </a:r>
            <a:r>
              <a:rPr lang="el-GR" dirty="0" smtClean="0"/>
              <a:t>άνθρωπο-ώρες.</a:t>
            </a:r>
            <a:r>
              <a:rPr lang="el-GR" dirty="0"/>
              <a:t> </a:t>
            </a:r>
            <a:r>
              <a:rPr lang="el-GR" dirty="0" smtClean="0"/>
              <a:t>Το </a:t>
            </a:r>
            <a:r>
              <a:rPr lang="el-GR" dirty="0"/>
              <a:t>κοινωνικό ρίσκο αφορά στη σχέση μεταξύ συχνότητας και </a:t>
            </a:r>
            <a:r>
              <a:rPr lang="el-GR" dirty="0" smtClean="0"/>
              <a:t>αριθμού</a:t>
            </a:r>
            <a:r>
              <a:rPr lang="el-GR" dirty="0"/>
              <a:t> </a:t>
            </a:r>
            <a:r>
              <a:rPr lang="el-GR" dirty="0" smtClean="0"/>
              <a:t>ατόμων </a:t>
            </a:r>
            <a:r>
              <a:rPr lang="el-GR" dirty="0"/>
              <a:t>που είναι δυνατόν να υποστούν ένα συγκεκριμένο είδος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τραυματισμού, σε δεδομένο πληθυσμό, από την πραγματοποίηση ενός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συγκεκριμένου κίνδυνου. Ο όρος κοινωνικό ρίσκο προέκυψε από την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ανάγκη να αποτυπωθεί ο τρόπος με τον οποίο οι διάφοροι κίνδυνοι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επηρεάζουν μεγαλύτερες ομάδες πληθυσμού, που βρίσκονται </a:t>
            </a:r>
            <a:r>
              <a:rPr lang="el-GR" dirty="0" smtClean="0"/>
              <a:t>σε</a:t>
            </a:r>
            <a:br>
              <a:rPr lang="el-GR" dirty="0" smtClean="0"/>
            </a:br>
            <a:r>
              <a:rPr lang="el-GR" dirty="0"/>
              <a:t>συγκεκριμένο τόπο, σε κάποια χρονική στιγμή και όχι μόνο μεμονωμένα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άτομα. Το κοινωνικό ρίσκο μπορεί να εκφραστεί με: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• Το PLL (</a:t>
            </a:r>
            <a:r>
              <a:rPr lang="el-GR" dirty="0" err="1"/>
              <a:t>Potential</a:t>
            </a:r>
            <a:r>
              <a:rPr lang="el-GR" dirty="0"/>
              <a:t> </a:t>
            </a:r>
            <a:r>
              <a:rPr lang="el-GR" dirty="0" err="1"/>
              <a:t>Loss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Lives</a:t>
            </a:r>
            <a:r>
              <a:rPr lang="el-GR" dirty="0"/>
              <a:t>) , όπου δείχνει τον αριθμό των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θανάτων ανά χρόνο.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• Την καμπύλη F-N (</a:t>
            </a:r>
            <a:r>
              <a:rPr lang="el-GR" dirty="0" err="1"/>
              <a:t>Frequency</a:t>
            </a:r>
            <a:r>
              <a:rPr lang="el-GR" dirty="0"/>
              <a:t> – </a:t>
            </a:r>
            <a:r>
              <a:rPr lang="el-GR" dirty="0" err="1"/>
              <a:t>Number</a:t>
            </a:r>
            <a:r>
              <a:rPr lang="el-GR" dirty="0"/>
              <a:t> </a:t>
            </a:r>
            <a:r>
              <a:rPr lang="el-GR" dirty="0" err="1"/>
              <a:t>of</a:t>
            </a:r>
            <a:r>
              <a:rPr lang="el-GR" dirty="0"/>
              <a:t> </a:t>
            </a:r>
            <a:r>
              <a:rPr lang="el-GR" dirty="0" err="1"/>
              <a:t>fatalities</a:t>
            </a:r>
            <a:r>
              <a:rPr lang="el-GR" dirty="0"/>
              <a:t> </a:t>
            </a:r>
            <a:r>
              <a:rPr lang="el-GR" dirty="0" err="1"/>
              <a:t>or</a:t>
            </a:r>
            <a:r>
              <a:rPr lang="el-GR" dirty="0"/>
              <a:t> </a:t>
            </a:r>
            <a:r>
              <a:rPr lang="el-GR" dirty="0" err="1"/>
              <a:t>events</a:t>
            </a:r>
            <a:r>
              <a:rPr lang="el-GR" dirty="0"/>
              <a:t>) που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συνδέει τη συχνότητα με τον αριθμό των θανάτων ή των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περιστατικών που θέλουμε να μελετήσουμε.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032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1" y="785794"/>
            <a:ext cx="7815675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643446"/>
            <a:ext cx="8786842" cy="1006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r>
              <a:rPr lang="el-GR" dirty="0"/>
              <a:t>βασικές αιτίες που διακυβεύουν σήμερα την εδραίωση και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/>
              <a:t>διατήρηση της ασφάλειας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7066410" cy="190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857232"/>
            <a:ext cx="6749094" cy="480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</a:t>
            </a:r>
            <a:r>
              <a:rPr lang="el-GR" dirty="0" smtClean="0"/>
              <a:t>έννοιες για την διαχείριση κινδύνου είναι επίσης: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66255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84</Words>
  <Application>Microsoft Office PowerPoint</Application>
  <PresentationFormat>Προβολή στην οθόνη (4:3)</PresentationFormat>
  <Paragraphs>11</Paragraphs>
  <Slides>33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33</vt:i4>
      </vt:variant>
    </vt:vector>
  </HeadingPairs>
  <TitlesOfParts>
    <vt:vector size="34" baseType="lpstr">
      <vt:lpstr>Θέμα του Office</vt:lpstr>
      <vt:lpstr>Risk Management </vt:lpstr>
      <vt:lpstr>Κίνδυνος – Βασικές έννοιες</vt:lpstr>
      <vt:lpstr>Διαφάνεια 3</vt:lpstr>
      <vt:lpstr>Διαφάνεια 4</vt:lpstr>
      <vt:lpstr>Διαφάνεια 5</vt:lpstr>
      <vt:lpstr>Διαφάνεια 6</vt:lpstr>
      <vt:lpstr>βασικές αιτίες που διακυβεύουν σήμερα την εδραίωση και διατήρηση της ασφάλειας </vt:lpstr>
      <vt:lpstr>Διαφάνεια 8</vt:lpstr>
      <vt:lpstr>Βασικές έννοιες για την διαχείριση κινδύνου είναι επίσης:</vt:lpstr>
      <vt:lpstr>Διαφάνεια 10</vt:lpstr>
      <vt:lpstr>Διαφάνεια 11</vt:lpstr>
      <vt:lpstr>Διαφάνεια 12</vt:lpstr>
      <vt:lpstr>Διαφάνεια 13</vt:lpstr>
      <vt:lpstr>Αναγνώριση κινδύνου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Οι βασικότεροι κίνδυνοι της ασφάλειας στο πλοίο πιο αναλυτικά είναι: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  Διαπραγματευτικές Τεχνικές</dc:title>
  <dc:creator>artemis voutsa</dc:creator>
  <cp:lastModifiedBy>artemis voutsa</cp:lastModifiedBy>
  <cp:revision>7</cp:revision>
  <dcterms:created xsi:type="dcterms:W3CDTF">2022-01-03T18:38:15Z</dcterms:created>
  <dcterms:modified xsi:type="dcterms:W3CDTF">2022-01-03T19:42:41Z</dcterms:modified>
</cp:coreProperties>
</file>