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5" d="100"/>
          <a:sy n="65" d="100"/>
        </p:scale>
        <p:origin x="-30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l-G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Click to edit Master subtitle style</a:t>
            </a:r>
            <a:endParaRPr lang="en-US"/>
          </a:p>
        </p:txBody>
      </p:sp>
      <p:sp>
        <p:nvSpPr>
          <p:cNvPr id="4" name="Date Placeholder 3"/>
          <p:cNvSpPr>
            <a:spLocks noGrp="1"/>
          </p:cNvSpPr>
          <p:nvPr>
            <p:ph type="dt" sz="half" idx="10"/>
          </p:nvPr>
        </p:nvSpPr>
        <p:spPr/>
        <p:txBody>
          <a:bodyPr/>
          <a:lstStyle/>
          <a:p>
            <a:fld id="{C2A3D3ED-9ECC-4849-999A-45A72D7185E5}" type="datetimeFigureOut">
              <a:rPr lang="en-US" smtClean="0"/>
              <a:t>3/4/20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4E3CC-CAD5-1C45-96EA-6893480B37B6}" type="slidenum">
              <a:rPr lang="en-US" smtClean="0"/>
              <a:t>‹#›</a:t>
            </a:fld>
            <a:endParaRPr lang="en-US"/>
          </a:p>
        </p:txBody>
      </p:sp>
    </p:spTree>
    <p:extLst>
      <p:ext uri="{BB962C8B-B14F-4D97-AF65-F5344CB8AC3E}">
        <p14:creationId xmlns:p14="http://schemas.microsoft.com/office/powerpoint/2010/main" val="2533362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C2A3D3ED-9ECC-4849-999A-45A72D7185E5}" type="datetimeFigureOut">
              <a:rPr lang="en-US" smtClean="0"/>
              <a:t>3/4/20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4E3CC-CAD5-1C45-96EA-6893480B37B6}" type="slidenum">
              <a:rPr lang="en-US" smtClean="0"/>
              <a:t>‹#›</a:t>
            </a:fld>
            <a:endParaRPr lang="en-US"/>
          </a:p>
        </p:txBody>
      </p:sp>
    </p:spTree>
    <p:extLst>
      <p:ext uri="{BB962C8B-B14F-4D97-AF65-F5344CB8AC3E}">
        <p14:creationId xmlns:p14="http://schemas.microsoft.com/office/powerpoint/2010/main" val="623328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C2A3D3ED-9ECC-4849-999A-45A72D7185E5}" type="datetimeFigureOut">
              <a:rPr lang="en-US" smtClean="0"/>
              <a:t>3/4/20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4E3CC-CAD5-1C45-96EA-6893480B37B6}" type="slidenum">
              <a:rPr lang="en-US" smtClean="0"/>
              <a:t>‹#›</a:t>
            </a:fld>
            <a:endParaRPr lang="en-US"/>
          </a:p>
        </p:txBody>
      </p:sp>
    </p:spTree>
    <p:extLst>
      <p:ext uri="{BB962C8B-B14F-4D97-AF65-F5344CB8AC3E}">
        <p14:creationId xmlns:p14="http://schemas.microsoft.com/office/powerpoint/2010/main" val="1240768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idx="1"/>
          </p:nvPr>
        </p:nvSpPr>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C2A3D3ED-9ECC-4849-999A-45A72D7185E5}" type="datetimeFigureOut">
              <a:rPr lang="en-US" smtClean="0"/>
              <a:t>3/4/20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4E3CC-CAD5-1C45-96EA-6893480B37B6}" type="slidenum">
              <a:rPr lang="en-US" smtClean="0"/>
              <a:t>‹#›</a:t>
            </a:fld>
            <a:endParaRPr lang="en-US"/>
          </a:p>
        </p:txBody>
      </p:sp>
    </p:spTree>
    <p:extLst>
      <p:ext uri="{BB962C8B-B14F-4D97-AF65-F5344CB8AC3E}">
        <p14:creationId xmlns:p14="http://schemas.microsoft.com/office/powerpoint/2010/main" val="1926056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l-G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Click to edit Master text styles</a:t>
            </a:r>
          </a:p>
        </p:txBody>
      </p:sp>
      <p:sp>
        <p:nvSpPr>
          <p:cNvPr id="4" name="Date Placeholder 3"/>
          <p:cNvSpPr>
            <a:spLocks noGrp="1"/>
          </p:cNvSpPr>
          <p:nvPr>
            <p:ph type="dt" sz="half" idx="10"/>
          </p:nvPr>
        </p:nvSpPr>
        <p:spPr/>
        <p:txBody>
          <a:bodyPr/>
          <a:lstStyle/>
          <a:p>
            <a:fld id="{C2A3D3ED-9ECC-4849-999A-45A72D7185E5}" type="datetimeFigureOut">
              <a:rPr lang="en-US" smtClean="0"/>
              <a:t>3/4/20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4E3CC-CAD5-1C45-96EA-6893480B37B6}" type="slidenum">
              <a:rPr lang="en-US" smtClean="0"/>
              <a:t>‹#›</a:t>
            </a:fld>
            <a:endParaRPr lang="en-US"/>
          </a:p>
        </p:txBody>
      </p:sp>
    </p:spTree>
    <p:extLst>
      <p:ext uri="{BB962C8B-B14F-4D97-AF65-F5344CB8AC3E}">
        <p14:creationId xmlns:p14="http://schemas.microsoft.com/office/powerpoint/2010/main" val="1830545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5" name="Date Placeholder 4"/>
          <p:cNvSpPr>
            <a:spLocks noGrp="1"/>
          </p:cNvSpPr>
          <p:nvPr>
            <p:ph type="dt" sz="half" idx="10"/>
          </p:nvPr>
        </p:nvSpPr>
        <p:spPr/>
        <p:txBody>
          <a:bodyPr/>
          <a:lstStyle/>
          <a:p>
            <a:fld id="{C2A3D3ED-9ECC-4849-999A-45A72D7185E5}" type="datetimeFigureOut">
              <a:rPr lang="en-US" smtClean="0"/>
              <a:t>3/4/20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B4E3CC-CAD5-1C45-96EA-6893480B37B6}" type="slidenum">
              <a:rPr lang="en-US" smtClean="0"/>
              <a:t>‹#›</a:t>
            </a:fld>
            <a:endParaRPr lang="en-US"/>
          </a:p>
        </p:txBody>
      </p:sp>
    </p:spTree>
    <p:extLst>
      <p:ext uri="{BB962C8B-B14F-4D97-AF65-F5344CB8AC3E}">
        <p14:creationId xmlns:p14="http://schemas.microsoft.com/office/powerpoint/2010/main" val="4248774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7" name="Date Placeholder 6"/>
          <p:cNvSpPr>
            <a:spLocks noGrp="1"/>
          </p:cNvSpPr>
          <p:nvPr>
            <p:ph type="dt" sz="half" idx="10"/>
          </p:nvPr>
        </p:nvSpPr>
        <p:spPr/>
        <p:txBody>
          <a:bodyPr/>
          <a:lstStyle/>
          <a:p>
            <a:fld id="{C2A3D3ED-9ECC-4849-999A-45A72D7185E5}" type="datetimeFigureOut">
              <a:rPr lang="en-US" smtClean="0"/>
              <a:t>3/4/20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B4E3CC-CAD5-1C45-96EA-6893480B37B6}" type="slidenum">
              <a:rPr lang="en-US" smtClean="0"/>
              <a:t>‹#›</a:t>
            </a:fld>
            <a:endParaRPr lang="en-US"/>
          </a:p>
        </p:txBody>
      </p:sp>
    </p:spTree>
    <p:extLst>
      <p:ext uri="{BB962C8B-B14F-4D97-AF65-F5344CB8AC3E}">
        <p14:creationId xmlns:p14="http://schemas.microsoft.com/office/powerpoint/2010/main" val="134274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Date Placeholder 2"/>
          <p:cNvSpPr>
            <a:spLocks noGrp="1"/>
          </p:cNvSpPr>
          <p:nvPr>
            <p:ph type="dt" sz="half" idx="10"/>
          </p:nvPr>
        </p:nvSpPr>
        <p:spPr/>
        <p:txBody>
          <a:bodyPr/>
          <a:lstStyle/>
          <a:p>
            <a:fld id="{C2A3D3ED-9ECC-4849-999A-45A72D7185E5}" type="datetimeFigureOut">
              <a:rPr lang="en-US" smtClean="0"/>
              <a:t>3/4/20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B4E3CC-CAD5-1C45-96EA-6893480B37B6}" type="slidenum">
              <a:rPr lang="en-US" smtClean="0"/>
              <a:t>‹#›</a:t>
            </a:fld>
            <a:endParaRPr lang="en-US"/>
          </a:p>
        </p:txBody>
      </p:sp>
    </p:spTree>
    <p:extLst>
      <p:ext uri="{BB962C8B-B14F-4D97-AF65-F5344CB8AC3E}">
        <p14:creationId xmlns:p14="http://schemas.microsoft.com/office/powerpoint/2010/main" val="2253590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A3D3ED-9ECC-4849-999A-45A72D7185E5}" type="datetimeFigureOut">
              <a:rPr lang="en-US" smtClean="0"/>
              <a:t>3/4/20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B4E3CC-CAD5-1C45-96EA-6893480B37B6}" type="slidenum">
              <a:rPr lang="en-US" smtClean="0"/>
              <a:t>‹#›</a:t>
            </a:fld>
            <a:endParaRPr lang="en-US"/>
          </a:p>
        </p:txBody>
      </p:sp>
    </p:spTree>
    <p:extLst>
      <p:ext uri="{BB962C8B-B14F-4D97-AF65-F5344CB8AC3E}">
        <p14:creationId xmlns:p14="http://schemas.microsoft.com/office/powerpoint/2010/main" val="3133400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C2A3D3ED-9ECC-4849-999A-45A72D7185E5}" type="datetimeFigureOut">
              <a:rPr lang="en-US" smtClean="0"/>
              <a:t>3/4/20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B4E3CC-CAD5-1C45-96EA-6893480B37B6}" type="slidenum">
              <a:rPr lang="en-US" smtClean="0"/>
              <a:t>‹#›</a:t>
            </a:fld>
            <a:endParaRPr lang="en-US"/>
          </a:p>
        </p:txBody>
      </p:sp>
    </p:spTree>
    <p:extLst>
      <p:ext uri="{BB962C8B-B14F-4D97-AF65-F5344CB8AC3E}">
        <p14:creationId xmlns:p14="http://schemas.microsoft.com/office/powerpoint/2010/main" val="3218372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C2A3D3ED-9ECC-4849-999A-45A72D7185E5}" type="datetimeFigureOut">
              <a:rPr lang="en-US" smtClean="0"/>
              <a:t>3/4/20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B4E3CC-CAD5-1C45-96EA-6893480B37B6}" type="slidenum">
              <a:rPr lang="en-US" smtClean="0"/>
              <a:t>‹#›</a:t>
            </a:fld>
            <a:endParaRPr lang="en-US"/>
          </a:p>
        </p:txBody>
      </p:sp>
    </p:spTree>
    <p:extLst>
      <p:ext uri="{BB962C8B-B14F-4D97-AF65-F5344CB8AC3E}">
        <p14:creationId xmlns:p14="http://schemas.microsoft.com/office/powerpoint/2010/main" val="164478955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A3D3ED-9ECC-4849-999A-45A72D7185E5}" type="datetimeFigureOut">
              <a:rPr lang="en-US" smtClean="0"/>
              <a:t>3/4/20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B4E3CC-CAD5-1C45-96EA-6893480B37B6}" type="slidenum">
              <a:rPr lang="en-US" smtClean="0"/>
              <a:t>‹#›</a:t>
            </a:fld>
            <a:endParaRPr lang="en-US"/>
          </a:p>
        </p:txBody>
      </p:sp>
    </p:spTree>
    <p:extLst>
      <p:ext uri="{BB962C8B-B14F-4D97-AF65-F5344CB8AC3E}">
        <p14:creationId xmlns:p14="http://schemas.microsoft.com/office/powerpoint/2010/main" val="810358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2</a:t>
            </a:r>
            <a:r>
              <a:rPr lang="el-GR" baseline="30000" dirty="0" smtClean="0"/>
              <a:t>η</a:t>
            </a:r>
            <a:r>
              <a:rPr lang="el-GR" dirty="0" smtClean="0"/>
              <a:t> Εν</a:t>
            </a:r>
            <a:r>
              <a:rPr lang="el-GR" dirty="0" smtClean="0"/>
              <a:t>ότητα</a:t>
            </a:r>
            <a:endParaRPr lang="en-US" dirty="0"/>
          </a:p>
        </p:txBody>
      </p:sp>
      <p:sp>
        <p:nvSpPr>
          <p:cNvPr id="3" name="Subtitle 2"/>
          <p:cNvSpPr>
            <a:spLocks noGrp="1"/>
          </p:cNvSpPr>
          <p:nvPr>
            <p:ph type="subTitle" idx="1"/>
          </p:nvPr>
        </p:nvSpPr>
        <p:spPr/>
        <p:txBody>
          <a:bodyPr/>
          <a:lstStyle/>
          <a:p>
            <a:r>
              <a:rPr lang="el-GR" dirty="0" smtClean="0"/>
              <a:t>Ομ</a:t>
            </a:r>
            <a:r>
              <a:rPr lang="el-GR" dirty="0" smtClean="0"/>
              <a:t>όρρυθμη Εταιρεία</a:t>
            </a:r>
            <a:endParaRPr lang="en-US" dirty="0"/>
          </a:p>
        </p:txBody>
      </p:sp>
    </p:spTree>
    <p:extLst>
      <p:ext uri="{BB962C8B-B14F-4D97-AF65-F5344CB8AC3E}">
        <p14:creationId xmlns:p14="http://schemas.microsoft.com/office/powerpoint/2010/main" val="26790494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Β. Κληρονομική ευθύνη</a:t>
            </a:r>
            <a:endParaRPr lang="en-US" dirty="0"/>
          </a:p>
        </p:txBody>
      </p:sp>
      <p:sp>
        <p:nvSpPr>
          <p:cNvPr id="3" name="Content Placeholder 2"/>
          <p:cNvSpPr>
            <a:spLocks noGrp="1"/>
          </p:cNvSpPr>
          <p:nvPr>
            <p:ph idx="1"/>
          </p:nvPr>
        </p:nvSpPr>
        <p:spPr/>
        <p:txBody>
          <a:bodyPr>
            <a:normAutofit fontScale="92500" lnSpcReduction="20000"/>
          </a:bodyPr>
          <a:lstStyle/>
          <a:p>
            <a:r>
              <a:rPr lang="el-GR" dirty="0"/>
              <a:t>Αν ο κληρονόμος του θανόντος ομόρρυθμου εταίρου γίνει δεκτός στην εταιρία και συνεχισθεί η εταιρία με τους λοιπούς εταίρους, τότε αποδίδεται σ ́αυτόν η θέση ενός ετερόρρυθμου εταίρου και η ευθύνη του είναι κατά κανόνα περιορισμένη (άρθ. 265 § 1 εδ.1 Ν 4072/2012). </a:t>
            </a:r>
          </a:p>
          <a:p>
            <a:r>
              <a:rPr lang="el-GR" dirty="0"/>
              <a:t>Αν ο απλός κληρονόμος θανόντος ομόρρυθμου εταίρου δε γίνει δεκτός στην εταιρία, τότε έννομη συνέπεια αυτού είναι η έξοδος του από την εταιρία με καταβολή σ ́αυτό της αξίας της </a:t>
            </a:r>
            <a:r>
              <a:rPr lang="el-GR" dirty="0" smtClean="0"/>
              <a:t>εταιρικής </a:t>
            </a:r>
            <a:r>
              <a:rPr lang="el-GR" dirty="0"/>
              <a:t>μερίδας του θανόντος εταίρου. </a:t>
            </a:r>
          </a:p>
        </p:txBody>
      </p:sp>
    </p:spTree>
    <p:extLst>
      <p:ext uri="{BB962C8B-B14F-4D97-AF65-F5344CB8AC3E}">
        <p14:creationId xmlns:p14="http://schemas.microsoft.com/office/powerpoint/2010/main" val="35709827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2800" dirty="0"/>
              <a:t>ΕΥΘΥΝΗ ΑΝΗΛΙΚΟΥ ΚΛΗΡΟΝΟΜΟΥ</a:t>
            </a:r>
            <a:r>
              <a:rPr lang="en-US" sz="2800" dirty="0"/>
              <a:t/>
            </a:r>
            <a:br>
              <a:rPr lang="en-US" sz="2800" dirty="0"/>
            </a:br>
            <a:endParaRPr lang="en-US" sz="2800" dirty="0"/>
          </a:p>
        </p:txBody>
      </p:sp>
      <p:sp>
        <p:nvSpPr>
          <p:cNvPr id="3" name="Content Placeholder 2"/>
          <p:cNvSpPr>
            <a:spLocks noGrp="1"/>
          </p:cNvSpPr>
          <p:nvPr>
            <p:ph idx="1"/>
          </p:nvPr>
        </p:nvSpPr>
        <p:spPr/>
        <p:txBody>
          <a:bodyPr>
            <a:normAutofit fontScale="70000" lnSpcReduction="20000"/>
          </a:bodyPr>
          <a:lstStyle/>
          <a:p>
            <a:r>
              <a:rPr lang="el-GR" dirty="0"/>
              <a:t>1. Αν ο ανήλικος κληρονόμος ομόρρυθμου εταίρου γίνει δεκτός στην εταιρία και του χορηγηθεί η θέση ενός ετερόρρυθμου εταίρου (άρθ. 265 § 1 εδ. 1 Ν 4072/12), τότε η ευθύνη του είναι </a:t>
            </a:r>
            <a:r>
              <a:rPr lang="el-GR" dirty="0" smtClean="0"/>
              <a:t>περιορισμένη. </a:t>
            </a:r>
            <a:r>
              <a:rPr lang="el-GR" dirty="0"/>
              <a:t>Ο ανήλικος κληρονόμος ευθύνεται για τα χρέη, που είχαν γεννηθεί πριν την είσοδο του στην εταιρία, μόνο μέχρι του ενεργητικού της κληρονομίας καθώς επίσης και για τα μετέπειτα χρέη .Η ευθύνη του ανήλικου κληρονόμου για τα παλιά χρέη είναι περιορισμένη και σε ολόκληρο, ήτοι ευθύνη του με ολόκληρη την περιουσία του αποβιώσαντος εταίρου. </a:t>
            </a:r>
          </a:p>
          <a:p>
            <a:r>
              <a:rPr lang="el-GR" dirty="0"/>
              <a:t>2. Αν ο ανήλικος κληρονόμος δε γίνει δεκτός στην εταιρία, τότε εξέρχεται από την εταιρία και καταβάλλεται σ ́αυτόν η αξία της εταιρικής μερίδας του θανόντος ομόρρυθμου εταίρου (άρθ. 260, 264, 265 § 1εδ. 2 Ν 4072/2012) . Η ευθύνη του είναι και σ ́αυτή την περίπτωση περιορισμένη (Παναγιώτου Π., Το νέο δίκαιο της ομόρρυθμης και ετερόρρυθμης εταιρίας, 2013, σ. 209-214). </a:t>
            </a:r>
          </a:p>
          <a:p>
            <a:endParaRPr lang="en-US" dirty="0"/>
          </a:p>
        </p:txBody>
      </p:sp>
    </p:spTree>
    <p:extLst>
      <p:ext uri="{BB962C8B-B14F-4D97-AF65-F5344CB8AC3E}">
        <p14:creationId xmlns:p14="http://schemas.microsoft.com/office/powerpoint/2010/main" val="3932978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ΟΜΟΡΡΥΘΜΗ ΕΤΑΙΡΙΑ</a:t>
            </a:r>
            <a:endParaRPr lang="en-US" dirty="0"/>
          </a:p>
        </p:txBody>
      </p:sp>
      <p:sp>
        <p:nvSpPr>
          <p:cNvPr id="3" name="Content Placeholder 2"/>
          <p:cNvSpPr>
            <a:spLocks noGrp="1"/>
          </p:cNvSpPr>
          <p:nvPr>
            <p:ph idx="1"/>
          </p:nvPr>
        </p:nvSpPr>
        <p:spPr/>
        <p:txBody>
          <a:bodyPr>
            <a:normAutofit fontScale="70000" lnSpcReduction="20000"/>
          </a:bodyPr>
          <a:lstStyle/>
          <a:p>
            <a:r>
              <a:rPr lang="el-GR" dirty="0"/>
              <a:t>Ως ομόρρυθμη εταιρία ορίζεται η ένωση δύο ή περισσοτέρων προσώπων με νομική προσωπικότητα που επιδιώκει εμπορικό σκοπό και για τα χρέη της ευθύνονται όλοι οι εταίροι (φυσικά ή νομικά πρόσωπα) παράλληλα, αλληλέγγυα, απεριόριστα και σε ολόκληρο (άρθ. 249 § 1, 258 Ν 4072/ 2012). </a:t>
            </a:r>
          </a:p>
          <a:p>
            <a:r>
              <a:rPr lang="el-GR" dirty="0"/>
              <a:t>Η ευθύνη των εταίρων για τα εταιρικά χρέη είναι απεριόριστη,υπό την έννοια ότι αυτοί ευθύνονται όχι μόνο μέχρι των εισφορών τους αλλά και με την ατομική περιουσία τους. </a:t>
            </a:r>
            <a:endParaRPr lang="el-GR" dirty="0" smtClean="0"/>
          </a:p>
          <a:p>
            <a:r>
              <a:rPr lang="el-GR" dirty="0"/>
              <a:t>Η ευθύνη είναι σε ολόκληρο και όχι διαιρετή, δηλαδή για τα εταιρικά χρέη δεν ευθύνεται μόνο το νομικό πρόσωπο της εταιρίας με την εταιρική περιουσία του, αλλά και καθένας από τους εταίρους με την ατομική του περιουσία (ΑΚ 481) </a:t>
            </a:r>
          </a:p>
          <a:p>
            <a:endParaRPr lang="el-GR" dirty="0"/>
          </a:p>
          <a:p>
            <a:endParaRPr lang="en-US" dirty="0"/>
          </a:p>
        </p:txBody>
      </p:sp>
    </p:spTree>
    <p:extLst>
      <p:ext uri="{BB962C8B-B14F-4D97-AF65-F5344CB8AC3E}">
        <p14:creationId xmlns:p14="http://schemas.microsoft.com/office/powerpoint/2010/main" val="4011442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Σύσταση Ο.Ε</a:t>
            </a:r>
            <a:endParaRPr lang="en-US" dirty="0"/>
          </a:p>
        </p:txBody>
      </p:sp>
      <p:sp>
        <p:nvSpPr>
          <p:cNvPr id="3" name="Content Placeholder 2"/>
          <p:cNvSpPr>
            <a:spLocks noGrp="1"/>
          </p:cNvSpPr>
          <p:nvPr>
            <p:ph idx="1"/>
          </p:nvPr>
        </p:nvSpPr>
        <p:spPr/>
        <p:txBody>
          <a:bodyPr>
            <a:normAutofit fontScale="62500" lnSpcReduction="20000"/>
          </a:bodyPr>
          <a:lstStyle/>
          <a:p>
            <a:r>
              <a:rPr lang="el-GR" dirty="0"/>
              <a:t>Οι προϋποθέσεις κατάρτισης της εταιρικής σύμβασης </a:t>
            </a:r>
            <a:r>
              <a:rPr lang="el-GR" dirty="0" smtClean="0"/>
              <a:t>: Τύπος- Δημοσιότητα</a:t>
            </a:r>
            <a:endParaRPr lang="el-GR" dirty="0"/>
          </a:p>
          <a:p>
            <a:r>
              <a:rPr lang="el-GR" dirty="0"/>
              <a:t>Α. </a:t>
            </a:r>
            <a:r>
              <a:rPr lang="el-GR" b="1" dirty="0"/>
              <a:t>Οι γενικοί Όροι </a:t>
            </a:r>
          </a:p>
          <a:p>
            <a:r>
              <a:rPr lang="el-GR" dirty="0"/>
              <a:t>Για τη σύσταση και την κατάρτιση της εταιρικής σύμβασης οι συμβαλλόμενοι εταίροι θα πρέπει να είναι φυσικά ή νομικά πρόσωπα (με εμπορική ικανότητα και όχι το σωματείο ή το ίδρυμα) και να τηρήσουν όλα τα αναγκαία στοιχεία της εταιρικής σύμβασης που απαιτούνται από το νόμο. </a:t>
            </a:r>
          </a:p>
          <a:p>
            <a:r>
              <a:rPr lang="el-GR" dirty="0"/>
              <a:t>Β. </a:t>
            </a:r>
            <a:r>
              <a:rPr lang="el-GR" b="1" dirty="0"/>
              <a:t>Οι ειδικοί / ουσιώδεις όροι </a:t>
            </a:r>
          </a:p>
          <a:p>
            <a:r>
              <a:rPr lang="el-GR" dirty="0"/>
              <a:t>Οι εταίροι θα πρέπει να καταβάλλουν τις </a:t>
            </a:r>
            <a:r>
              <a:rPr lang="el-GR" b="1" dirty="0"/>
              <a:t>κοινές εισφορές</a:t>
            </a:r>
            <a:r>
              <a:rPr lang="el-GR" dirty="0"/>
              <a:t>,δηλαδή οποιαδήποτε παροχή, εισφορά σε χρήμα ή σε είδος και εισφορά εργασίας (ΑΚ 742,744, 764, 780) ακόμη και άϋλα αγαθά, όπως η εμπορική πίστη </a:t>
            </a:r>
            <a:r>
              <a:rPr lang="el-GR" dirty="0" smtClean="0"/>
              <a:t>.</a:t>
            </a:r>
          </a:p>
          <a:p>
            <a:r>
              <a:rPr lang="el-GR" dirty="0" smtClean="0"/>
              <a:t> </a:t>
            </a:r>
            <a:r>
              <a:rPr lang="el-GR" dirty="0"/>
              <a:t>Να καθορίσουν ορισμένο θ</a:t>
            </a:r>
            <a:r>
              <a:rPr lang="el-GR" b="1" dirty="0"/>
              <a:t>εμιτό κοινό εταιρικό σκο</a:t>
            </a:r>
            <a:r>
              <a:rPr lang="el-GR" dirty="0"/>
              <a:t>πό με πρόθεση εταιρικής συνεργασίας . </a:t>
            </a:r>
            <a:endParaRPr lang="el-GR" dirty="0" smtClean="0"/>
          </a:p>
          <a:p>
            <a:r>
              <a:rPr lang="el-GR" dirty="0" smtClean="0"/>
              <a:t>Να </a:t>
            </a:r>
            <a:r>
              <a:rPr lang="el-GR" dirty="0"/>
              <a:t>τηρήσουν τις </a:t>
            </a:r>
            <a:r>
              <a:rPr lang="el-GR" b="1" dirty="0"/>
              <a:t>διατυπώσεις </a:t>
            </a:r>
            <a:r>
              <a:rPr lang="el-GR" b="1" dirty="0" smtClean="0"/>
              <a:t>δημοσιότητας (τύπος, δημοσίευση)</a:t>
            </a:r>
            <a:r>
              <a:rPr lang="el-GR" dirty="0" smtClean="0"/>
              <a:t> </a:t>
            </a:r>
            <a:r>
              <a:rPr lang="el-GR" dirty="0"/>
              <a:t>. </a:t>
            </a:r>
          </a:p>
          <a:p>
            <a:endParaRPr lang="en-US" dirty="0"/>
          </a:p>
        </p:txBody>
      </p:sp>
    </p:spTree>
    <p:extLst>
      <p:ext uri="{BB962C8B-B14F-4D97-AF65-F5344CB8AC3E}">
        <p14:creationId xmlns:p14="http://schemas.microsoft.com/office/powerpoint/2010/main" val="525334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Τύπος- Σύσταση Ο.Ε</a:t>
            </a:r>
            <a:endParaRPr lang="en-US" dirty="0"/>
          </a:p>
        </p:txBody>
      </p:sp>
      <p:sp>
        <p:nvSpPr>
          <p:cNvPr id="3" name="Content Placeholder 2"/>
          <p:cNvSpPr>
            <a:spLocks noGrp="1"/>
          </p:cNvSpPr>
          <p:nvPr>
            <p:ph idx="1"/>
          </p:nvPr>
        </p:nvSpPr>
        <p:spPr/>
        <p:txBody>
          <a:bodyPr>
            <a:normAutofit fontScale="70000" lnSpcReduction="20000"/>
          </a:bodyPr>
          <a:lstStyle/>
          <a:p>
            <a:r>
              <a:rPr lang="el-GR" dirty="0"/>
              <a:t>Για τη σύσταση της εταιρίας χρειάζεται να τηρηθεί ορισμένος τύπος της εταιρικής σύμβασης. </a:t>
            </a:r>
            <a:endParaRPr lang="el-GR" dirty="0" smtClean="0"/>
          </a:p>
          <a:p>
            <a:r>
              <a:rPr lang="el-GR" dirty="0" smtClean="0"/>
              <a:t>Ο </a:t>
            </a:r>
            <a:r>
              <a:rPr lang="el-GR" dirty="0"/>
              <a:t>Ν 4072/2012 δε προσδιορίζει με σαφήνεια αν η εταιρική σύμβαση απαιτείται να περιβληθεί τον έγγραφο τύπο. </a:t>
            </a:r>
            <a:r>
              <a:rPr lang="el-GR" dirty="0" smtClean="0"/>
              <a:t> </a:t>
            </a:r>
            <a:endParaRPr lang="el-GR" dirty="0"/>
          </a:p>
          <a:p>
            <a:r>
              <a:rPr lang="el-GR" dirty="0" smtClean="0"/>
              <a:t> </a:t>
            </a:r>
            <a:r>
              <a:rPr lang="el-GR" dirty="0"/>
              <a:t>Α</a:t>
            </a:r>
            <a:r>
              <a:rPr lang="el-GR" dirty="0" smtClean="0"/>
              <a:t>ρκεί </a:t>
            </a:r>
            <a:r>
              <a:rPr lang="el-GR" dirty="0"/>
              <a:t>σύσταση της ομόρρυθμης εταιρίας α</a:t>
            </a:r>
            <a:r>
              <a:rPr lang="el-GR" b="1" dirty="0"/>
              <a:t>́τυπα</a:t>
            </a:r>
            <a:r>
              <a:rPr lang="el-GR" dirty="0"/>
              <a:t> και </a:t>
            </a:r>
            <a:r>
              <a:rPr lang="el-GR" b="1" dirty="0"/>
              <a:t>σιωπηρά</a:t>
            </a:r>
            <a:r>
              <a:rPr lang="el-GR" dirty="0"/>
              <a:t> ακόμη και </a:t>
            </a:r>
            <a:r>
              <a:rPr lang="el-GR" b="1" dirty="0"/>
              <a:t>προφορικά</a:t>
            </a:r>
            <a:r>
              <a:rPr lang="el-GR" dirty="0"/>
              <a:t> με σύμπραξη όλων των εταίρων και συμφωνία ως προς τα ελάχιστα ουσιώδη στοιχεία της εταιρκής σύμβασης ενώπιον των υπηρεσιών του Γ.Ε.ΜΗ., που απλά καταχωρίζουν την εταιρική σύμβαση, αν και στην πρακτική επικρατεί ο κανόνας του έγγραφου τύπου . </a:t>
            </a:r>
          </a:p>
          <a:p>
            <a:r>
              <a:rPr lang="el-GR" b="1" dirty="0"/>
              <a:t>Η σύσταση με την απλοποιημένη διαδικασία μέσω των υπηρεσιών μίας στάσης (Υ.Μ.Σ)</a:t>
            </a:r>
            <a:r>
              <a:rPr lang="el-GR" dirty="0"/>
              <a:t>. </a:t>
            </a:r>
            <a:r>
              <a:rPr lang="el-GR" dirty="0" smtClean="0"/>
              <a:t>Με </a:t>
            </a:r>
            <a:r>
              <a:rPr lang="el-GR" dirty="0"/>
              <a:t>το Ν.3853/2010 (άρθ. 10 Ν 4155/2013)απλοποιήθηκε η διαδικασία σύστασης προσωπικών εταιριών και κεφαλαιουχικών εταιριών μέσω των υπηρεσιών μιας στάσης (ΥΜΣ). </a:t>
            </a:r>
          </a:p>
          <a:p>
            <a:endParaRPr lang="en-US" dirty="0"/>
          </a:p>
        </p:txBody>
      </p:sp>
    </p:spTree>
    <p:extLst>
      <p:ext uri="{BB962C8B-B14F-4D97-AF65-F5344CB8AC3E}">
        <p14:creationId xmlns:p14="http://schemas.microsoft.com/office/powerpoint/2010/main" val="2788168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Δημοσιότητα Ο.Ε</a:t>
            </a:r>
            <a:endParaRPr lang="en-US" dirty="0"/>
          </a:p>
        </p:txBody>
      </p:sp>
      <p:sp>
        <p:nvSpPr>
          <p:cNvPr id="3" name="Content Placeholder 2"/>
          <p:cNvSpPr>
            <a:spLocks noGrp="1"/>
          </p:cNvSpPr>
          <p:nvPr>
            <p:ph idx="1"/>
          </p:nvPr>
        </p:nvSpPr>
        <p:spPr/>
        <p:txBody>
          <a:bodyPr>
            <a:normAutofit fontScale="70000" lnSpcReduction="20000"/>
          </a:bodyPr>
          <a:lstStyle/>
          <a:p>
            <a:r>
              <a:rPr lang="el-GR" dirty="0"/>
              <a:t>Η δημοσιότητα της εταιρίας σήμερα είναι αναγκαία για την αυτοτελή γέννηση του νομικού προσώπου και την επέλευση των έννομων συνεπειών. Πραγματώνεται μαζί με τον έλεγχο νομιμότητας (όχι και σκοπιμότητας) της εταιρικής πράξης .Σήμερα η δημοσίευση της ομόρρυθμης εταιρίας αποτελεί γι ́αυτή συστατικό τύπο (άρθ. 251 Ν 4072/2012 σε συνδ. με τα άρθ. 15 § 1 περ.α ́ Ν 3419/2005, άρθ. 13 § 15 Ν 3853/2010) </a:t>
            </a:r>
            <a:r>
              <a:rPr lang="el-GR" dirty="0" smtClean="0"/>
              <a:t>.</a:t>
            </a:r>
          </a:p>
          <a:p>
            <a:r>
              <a:rPr lang="el-GR" dirty="0"/>
              <a:t>Η μη τήρηση / παράλειψη των διατυπώσεων δημοσιότητας οδηγεί στη μη απόκτηση της νομικής προσωπικότητας (βλ. όμως, άρθ. 251§ 3 Ν 4072/2012). </a:t>
            </a:r>
            <a:r>
              <a:rPr lang="el-GR" dirty="0" smtClean="0"/>
              <a:t>ΩΣΤΟΣΟ:</a:t>
            </a:r>
          </a:p>
          <a:p>
            <a:r>
              <a:rPr lang="el-GR" dirty="0" smtClean="0"/>
              <a:t>Οι </a:t>
            </a:r>
            <a:r>
              <a:rPr lang="el-GR" dirty="0"/>
              <a:t>τρίτοι μπορούν να θεωρήσουν την αδημοσίευτη ομόρρυθμη εταίρια είτε ως έγκυρη είτε ως άκυρη  </a:t>
            </a:r>
            <a:r>
              <a:rPr lang="el-GR" dirty="0" smtClean="0"/>
              <a:t>( </a:t>
            </a:r>
            <a:r>
              <a:rPr lang="el-GR" dirty="0"/>
              <a:t>οι εταίροι μπορούν να προτείνουν την ακυρότητα μόνο μεταξύ τους, ενώ αυτοί δεν μπορούν να προτείνουν την έλλειψη καμίας από τις διατυπώσεις κατά </a:t>
            </a:r>
            <a:r>
              <a:rPr lang="el-GR" dirty="0" smtClean="0"/>
              <a:t>τρίτου</a:t>
            </a:r>
            <a:r>
              <a:rPr lang="el-GR" dirty="0"/>
              <a:t>)</a:t>
            </a:r>
          </a:p>
          <a:p>
            <a:endParaRPr lang="el-GR" dirty="0"/>
          </a:p>
          <a:p>
            <a:endParaRPr lang="el-GR" dirty="0"/>
          </a:p>
          <a:p>
            <a:endParaRPr lang="en-US" dirty="0"/>
          </a:p>
        </p:txBody>
      </p:sp>
    </p:spTree>
    <p:extLst>
      <p:ext uri="{BB962C8B-B14F-4D97-AF65-F5344CB8AC3E}">
        <p14:creationId xmlns:p14="http://schemas.microsoft.com/office/powerpoint/2010/main" val="1595213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
            </a:r>
            <a:br>
              <a:rPr lang="el-GR" dirty="0" smtClean="0"/>
            </a:br>
            <a:r>
              <a:rPr lang="el-GR" dirty="0" smtClean="0"/>
              <a:t>Η </a:t>
            </a:r>
            <a:r>
              <a:rPr lang="el-GR" dirty="0"/>
              <a:t>επωνυμία στην ΟΕ </a:t>
            </a:r>
            <a:br>
              <a:rPr lang="el-GR" dirty="0"/>
            </a:br>
            <a:endParaRPr lang="en-US" dirty="0"/>
          </a:p>
        </p:txBody>
      </p:sp>
      <p:sp>
        <p:nvSpPr>
          <p:cNvPr id="3" name="Content Placeholder 2"/>
          <p:cNvSpPr>
            <a:spLocks noGrp="1"/>
          </p:cNvSpPr>
          <p:nvPr>
            <p:ph idx="1"/>
          </p:nvPr>
        </p:nvSpPr>
        <p:spPr/>
        <p:txBody>
          <a:bodyPr>
            <a:normAutofit fontScale="92500" lnSpcReduction="10000"/>
          </a:bodyPr>
          <a:lstStyle/>
          <a:p>
            <a:r>
              <a:rPr lang="el-GR" dirty="0"/>
              <a:t>Στο ισχύον δίκαιο η επωνυμία της ομόρρυθμης εταιρείας σχηματίζεται </a:t>
            </a:r>
            <a:r>
              <a:rPr lang="el-GR" b="1" dirty="0"/>
              <a:t>είτε από το όνομα ενός ή περισσότερων εταίρων είτε από το αντικείμενο της επιχείρησης είτε από άλλες ενδείξεις με την προσθήκη των λέξεων «ομόρρυθμη εταιρεία», </a:t>
            </a:r>
            <a:r>
              <a:rPr lang="el-GR" dirty="0"/>
              <a:t>ολογράφως ή με τη σύντμηση «Ο.Ε.». Έτσι η επωνυμία με τις νέες ρυθμίσεις είναι μικτής φύσεως (υποκειμενική και αντικειμενική</a:t>
            </a:r>
            <a:r>
              <a:rPr lang="el-GR" dirty="0" smtClean="0"/>
              <a:t>)(</a:t>
            </a:r>
            <a:r>
              <a:rPr lang="el-GR" dirty="0"/>
              <a:t>βλ. Παναγιώτου Π., Το νέο δίκαιο της ομόρρυθμης και ετερόρρυθμης εταιρίας, 2013, σ. 104). </a:t>
            </a:r>
          </a:p>
          <a:p>
            <a:endParaRPr lang="en-US" dirty="0"/>
          </a:p>
        </p:txBody>
      </p:sp>
    </p:spTree>
    <p:extLst>
      <p:ext uri="{BB962C8B-B14F-4D97-AF65-F5344CB8AC3E}">
        <p14:creationId xmlns:p14="http://schemas.microsoft.com/office/powerpoint/2010/main" val="1735922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200" dirty="0" smtClean="0"/>
              <a:t>Ευθύνη εταίρων Ο.Ε </a:t>
            </a:r>
            <a:br>
              <a:rPr lang="el-GR" sz="3200" dirty="0" smtClean="0"/>
            </a:br>
            <a:r>
              <a:rPr lang="el-GR" sz="3200" dirty="0" smtClean="0"/>
              <a:t>Α. Συμβατική ευθύνη στην Ο.Ε</a:t>
            </a:r>
            <a:endParaRPr lang="en-US" sz="3200" dirty="0"/>
          </a:p>
        </p:txBody>
      </p:sp>
      <p:sp>
        <p:nvSpPr>
          <p:cNvPr id="3" name="Content Placeholder 2"/>
          <p:cNvSpPr>
            <a:spLocks noGrp="1"/>
          </p:cNvSpPr>
          <p:nvPr>
            <p:ph idx="1"/>
          </p:nvPr>
        </p:nvSpPr>
        <p:spPr/>
        <p:txBody>
          <a:bodyPr>
            <a:normAutofit fontScale="62500" lnSpcReduction="20000"/>
          </a:bodyPr>
          <a:lstStyle/>
          <a:p>
            <a:r>
              <a:rPr lang="el-GR" b="1" dirty="0"/>
              <a:t>1. Το περιεχόμενο της ευθύνης </a:t>
            </a:r>
          </a:p>
          <a:p>
            <a:r>
              <a:rPr lang="el-GR" dirty="0"/>
              <a:t>Oι διατάξεις των άρθ. 249 § 1, 258 Ν 4072/2012 αναφέρονται στην ευθύνη των εταίρων για τις εταιρικές υποχρεώσεις. </a:t>
            </a:r>
            <a:endParaRPr lang="el-GR" dirty="0" smtClean="0"/>
          </a:p>
          <a:p>
            <a:r>
              <a:rPr lang="el-GR" dirty="0" smtClean="0"/>
              <a:t>Για </a:t>
            </a:r>
            <a:r>
              <a:rPr lang="el-GR" dirty="0"/>
              <a:t>τα χρέη της εταιρίας ευθύνονται όλοι οι εταίροι </a:t>
            </a:r>
            <a:r>
              <a:rPr lang="el-GR" b="1" dirty="0"/>
              <a:t>απεριόριστα </a:t>
            </a:r>
            <a:r>
              <a:rPr lang="el-GR" dirty="0"/>
              <a:t>και </a:t>
            </a:r>
            <a:r>
              <a:rPr lang="el-GR" b="1" dirty="0"/>
              <a:t>σε ολόκληρο </a:t>
            </a:r>
            <a:r>
              <a:rPr lang="el-GR" dirty="0"/>
              <a:t>(άρθ. 249 § Ν 4072/2012). Η ευθύνη των ομορρύθμων εταίρων για τις εταιρικές υποχρεώσεις είναι </a:t>
            </a:r>
            <a:r>
              <a:rPr lang="el-GR" b="1" dirty="0"/>
              <a:t>παράλληλη, απεριόριστη</a:t>
            </a:r>
            <a:r>
              <a:rPr lang="el-GR" dirty="0"/>
              <a:t>, </a:t>
            </a:r>
            <a:r>
              <a:rPr lang="el-GR" dirty="0" smtClean="0"/>
              <a:t> </a:t>
            </a:r>
            <a:r>
              <a:rPr lang="el-GR" dirty="0"/>
              <a:t>οι εταίροι ευθύνονται παράλληλα με όλη την περιουσία τους για τα χρέη της εταιρίας και σε ολόκληρο, δηλαδή κάθε εταίρος ευθύνεται για την πληρωμή όλου του χρέους της εταιρίας </a:t>
            </a:r>
            <a:r>
              <a:rPr lang="el-GR" dirty="0" smtClean="0"/>
              <a:t>ΔΗΛΑΔΉ:</a:t>
            </a:r>
          </a:p>
          <a:p>
            <a:r>
              <a:rPr lang="el-GR" dirty="0" smtClean="0"/>
              <a:t> </a:t>
            </a:r>
            <a:r>
              <a:rPr lang="el-GR" dirty="0"/>
              <a:t>ότι </a:t>
            </a:r>
            <a:r>
              <a:rPr lang="el-GR" b="1" dirty="0"/>
              <a:t>ο δανειστής μπορεί να στραφεί κατά των υπέγγυων για τα χρέη της εταιρίας </a:t>
            </a:r>
            <a:r>
              <a:rPr lang="el-GR" dirty="0"/>
              <a:t>– της ίδιας της εταιρίας και των εταίρων της </a:t>
            </a:r>
            <a:r>
              <a:rPr lang="el-GR" b="1" dirty="0"/>
              <a:t>– με όποια σειρά επιλέξει</a:t>
            </a:r>
            <a:r>
              <a:rPr lang="el-GR" dirty="0"/>
              <a:t>. </a:t>
            </a:r>
            <a:r>
              <a:rPr lang="el-GR" b="1" dirty="0"/>
              <a:t>Μπορεί ακόμα να στραφεί μόνο κατά ενός εταίρου παραλείποντας τους άλλους εταίρους αλλά και την ίδια την εταιρία</a:t>
            </a:r>
            <a:r>
              <a:rPr lang="el-GR" dirty="0"/>
              <a:t>. Μεταξύ των εταίρων και της εταιρίας υφίσταται για τις εταιρικές υποχρεώσεις ενοχή σε ολόκληρο (ΑΚ 481) . </a:t>
            </a:r>
          </a:p>
          <a:p>
            <a:endParaRPr lang="en-US" dirty="0"/>
          </a:p>
        </p:txBody>
      </p:sp>
    </p:spTree>
    <p:extLst>
      <p:ext uri="{BB962C8B-B14F-4D97-AF65-F5344CB8AC3E}">
        <p14:creationId xmlns:p14="http://schemas.microsoft.com/office/powerpoint/2010/main" val="24823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ΕΥΘΥΝΗ ΤΩΝ ΕΤΑΙΡΩΝ</a:t>
            </a:r>
            <a:endParaRPr lang="en-US" dirty="0"/>
          </a:p>
        </p:txBody>
      </p:sp>
      <p:sp>
        <p:nvSpPr>
          <p:cNvPr id="3" name="Content Placeholder 2"/>
          <p:cNvSpPr>
            <a:spLocks noGrp="1"/>
          </p:cNvSpPr>
          <p:nvPr>
            <p:ph idx="1"/>
          </p:nvPr>
        </p:nvSpPr>
        <p:spPr/>
        <p:txBody>
          <a:bodyPr>
            <a:normAutofit fontScale="70000" lnSpcReduction="20000"/>
          </a:bodyPr>
          <a:lstStyle/>
          <a:p>
            <a:pPr marL="114300" indent="0">
              <a:buNone/>
            </a:pPr>
            <a:r>
              <a:rPr lang="el-GR" b="1" dirty="0" smtClean="0"/>
              <a:t>2. Οι </a:t>
            </a:r>
            <a:r>
              <a:rPr lang="el-GR" b="1" dirty="0"/>
              <a:t>καταστατικές και εξωεταιρικές συμφωνίες </a:t>
            </a:r>
          </a:p>
          <a:p>
            <a:r>
              <a:rPr lang="el-GR" dirty="0"/>
              <a:t>Συμφωνία για περιορισμό ή αποκλεισμό της ευθύνης των εταίρων δεν εμποδίζει τους εταίρους να συμφωνήσουν τον περιορισμό ή τον αποκλεισμό της ευθύνης ενός ή μερικών εταίρων από τα εταιρικά χρέη . Όμως η ισχύς μίας τέτοιας συμφωνίας περιορίζεται ως προς </a:t>
            </a:r>
            <a:r>
              <a:rPr lang="el-GR" dirty="0" smtClean="0"/>
              <a:t>τους </a:t>
            </a:r>
            <a:r>
              <a:rPr lang="el-GR" dirty="0"/>
              <a:t>τρίτους </a:t>
            </a:r>
            <a:r>
              <a:rPr lang="el-GR" dirty="0" smtClean="0"/>
              <a:t>(από </a:t>
            </a:r>
            <a:r>
              <a:rPr lang="el-GR" dirty="0"/>
              <a:t>την αναγκαστικού δικαίου διάταξη του άρθ. 258 § 1 Ν 4072 /</a:t>
            </a:r>
            <a:r>
              <a:rPr lang="el-GR" dirty="0" smtClean="0"/>
              <a:t>2012).</a:t>
            </a:r>
          </a:p>
          <a:p>
            <a:r>
              <a:rPr lang="el-GR" dirty="0" smtClean="0"/>
              <a:t>Έτσι </a:t>
            </a:r>
            <a:r>
              <a:rPr lang="el-GR" dirty="0"/>
              <a:t>κάθε εταίρος δεν μπορεί να επικαλεσθεί τη συμφωνία με τον συνεταίρο του και να την αντιτάξει έναντι των τρίτων. </a:t>
            </a:r>
            <a:endParaRPr lang="el-GR" dirty="0" smtClean="0"/>
          </a:p>
          <a:p>
            <a:r>
              <a:rPr lang="el-GR" dirty="0" smtClean="0"/>
              <a:t>Ο </a:t>
            </a:r>
            <a:r>
              <a:rPr lang="el-GR" dirty="0"/>
              <a:t>νέος εταίρος ευθύνεται σε κάθε περίπτωση έναντι των τρίτων, γιατί η ευθύνη του είναι ευθύνη σωρευτική από το νόμο . </a:t>
            </a:r>
          </a:p>
          <a:p>
            <a:endParaRPr lang="en-US" dirty="0"/>
          </a:p>
        </p:txBody>
      </p:sp>
    </p:spTree>
    <p:extLst>
      <p:ext uri="{BB962C8B-B14F-4D97-AF65-F5344CB8AC3E}">
        <p14:creationId xmlns:p14="http://schemas.microsoft.com/office/powerpoint/2010/main" val="2021132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ΕΥΘΥΝΗ ΤΩΝ ΕΤΑΙΡΩΝ</a:t>
            </a:r>
            <a:endParaRPr lang="en-US" dirty="0"/>
          </a:p>
        </p:txBody>
      </p:sp>
      <p:sp>
        <p:nvSpPr>
          <p:cNvPr id="3" name="Content Placeholder 2"/>
          <p:cNvSpPr>
            <a:spLocks noGrp="1"/>
          </p:cNvSpPr>
          <p:nvPr>
            <p:ph idx="1"/>
          </p:nvPr>
        </p:nvSpPr>
        <p:spPr/>
        <p:txBody>
          <a:bodyPr>
            <a:normAutofit fontScale="92500" lnSpcReduction="10000"/>
          </a:bodyPr>
          <a:lstStyle/>
          <a:p>
            <a:pPr marL="114300" indent="0">
              <a:buNone/>
            </a:pPr>
            <a:r>
              <a:rPr lang="el-GR" b="1" dirty="0" smtClean="0"/>
              <a:t>3. Η </a:t>
            </a:r>
            <a:r>
              <a:rPr lang="el-GR" b="1" dirty="0"/>
              <a:t>ευθύνη του νεοεισερχόμενου </a:t>
            </a:r>
          </a:p>
          <a:p>
            <a:r>
              <a:rPr lang="el-GR" dirty="0"/>
              <a:t>Η ευθύνη του νεοεισερχόμενου ομόρρυθμου εταίρου (άρθ. 258 § 3 Ν 4072/2012) είναι για τα προϋπάρχοντα αλλά και τα μελλοντικά χρέη και αποτελεί απόρροια της εταιρικής σχέσης. Ο νεοεισερχόμενος εταίρος ευθύνεται απεριόριστα και εις ολόκληρο και για τα υπάρχοντα πριν την είσοδό του εταιρικά χρέη. Αντίθετη συμφωνία δεν ισχύει έναντι των τρίτων (άρθ. 258 περ. 3 Ν 4072/2012). </a:t>
            </a:r>
          </a:p>
          <a:p>
            <a:endParaRPr lang="en-US" dirty="0"/>
          </a:p>
        </p:txBody>
      </p:sp>
    </p:spTree>
    <p:extLst>
      <p:ext uri="{BB962C8B-B14F-4D97-AF65-F5344CB8AC3E}">
        <p14:creationId xmlns:p14="http://schemas.microsoft.com/office/powerpoint/2010/main" val="16385546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1303</Words>
  <Application>Microsoft Macintosh PowerPoint</Application>
  <PresentationFormat>On-screen Show (4:3)</PresentationFormat>
  <Paragraphs>45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2η Ενότητα</vt:lpstr>
      <vt:lpstr>ΟΜΟΡΡΥΘΜΗ ΕΤΑΙΡΙΑ</vt:lpstr>
      <vt:lpstr>Σύσταση Ο.Ε</vt:lpstr>
      <vt:lpstr>Τύπος- Σύσταση Ο.Ε</vt:lpstr>
      <vt:lpstr>Δημοσιότητα Ο.Ε</vt:lpstr>
      <vt:lpstr> Η επωνυμία στην ΟΕ  </vt:lpstr>
      <vt:lpstr>Ευθύνη εταίρων Ο.Ε  Α. Συμβατική ευθύνη στην Ο.Ε</vt:lpstr>
      <vt:lpstr>ΕΥΘΥΝΗ ΤΩΝ ΕΤΑΙΡΩΝ</vt:lpstr>
      <vt:lpstr>ΕΥΘΥΝΗ ΤΩΝ ΕΤΑΙΡΩΝ</vt:lpstr>
      <vt:lpstr>Β. Κληρονομική ευθύνη</vt:lpstr>
      <vt:lpstr>ΕΥΘΥΝΗ ΑΝΗΛΙΚΟΥ ΚΛΗΡΟΝΟΜΟΥ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2η Ενότητα</dc:title>
  <dc:creator>ΜΑΡΙΑΝΝΑ ΧΡΙΣΤΟΔΟΥΛΟΥ</dc:creator>
  <cp:lastModifiedBy>ΜΑΡΙΑΝΝΑ ΧΡΙΣΤΟΔΟΥΛΟΥ</cp:lastModifiedBy>
  <cp:revision>1</cp:revision>
  <dcterms:created xsi:type="dcterms:W3CDTF">2020-04-03T15:46:09Z</dcterms:created>
  <dcterms:modified xsi:type="dcterms:W3CDTF">2020-04-03T15:47:30Z</dcterms:modified>
</cp:coreProperties>
</file>