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30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G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a:p>
        </p:txBody>
      </p:sp>
      <p:sp>
        <p:nvSpPr>
          <p:cNvPr id="4" name="Date Placeholder 3"/>
          <p:cNvSpPr>
            <a:spLocks noGrp="1"/>
          </p:cNvSpPr>
          <p:nvPr>
            <p:ph type="dt" sz="half" idx="10"/>
          </p:nvPr>
        </p:nvSpPr>
        <p:spPr/>
        <p:txBody>
          <a:bodyPr/>
          <a:lstStyle/>
          <a:p>
            <a:fld id="{EFCA7536-9BAD-AE46-8AF2-D0464C8A9A98}"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4065469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EFCA7536-9BAD-AE46-8AF2-D0464C8A9A98}"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3254777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EFCA7536-9BAD-AE46-8AF2-D0464C8A9A98}"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1610699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EFCA7536-9BAD-AE46-8AF2-D0464C8A9A98}"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2658960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EFCA7536-9BAD-AE46-8AF2-D0464C8A9A98}" type="datetimeFigureOut">
              <a:rPr lang="en-US" smtClean="0"/>
              <a:t>3/4/20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3711512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EFCA7536-9BAD-AE46-8AF2-D0464C8A9A98}"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2230583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EFCA7536-9BAD-AE46-8AF2-D0464C8A9A98}" type="datetimeFigureOut">
              <a:rPr lang="en-US" smtClean="0"/>
              <a:t>3/4/20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73559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EFCA7536-9BAD-AE46-8AF2-D0464C8A9A98}" type="datetimeFigureOut">
              <a:rPr lang="en-US" smtClean="0"/>
              <a:t>3/4/20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2664199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CA7536-9BAD-AE46-8AF2-D0464C8A9A98}" type="datetimeFigureOut">
              <a:rPr lang="en-US" smtClean="0"/>
              <a:t>3/4/20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209444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EFCA7536-9BAD-AE46-8AF2-D0464C8A9A98}"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2666017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EFCA7536-9BAD-AE46-8AF2-D0464C8A9A98}" type="datetimeFigureOut">
              <a:rPr lang="en-US" smtClean="0"/>
              <a:t>3/4/20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3B698-D3E0-A040-BA72-F0CA775383C2}" type="slidenum">
              <a:rPr lang="en-US" smtClean="0"/>
              <a:t>‹#›</a:t>
            </a:fld>
            <a:endParaRPr lang="en-US"/>
          </a:p>
        </p:txBody>
      </p:sp>
    </p:spTree>
    <p:extLst>
      <p:ext uri="{BB962C8B-B14F-4D97-AF65-F5344CB8AC3E}">
        <p14:creationId xmlns:p14="http://schemas.microsoft.com/office/powerpoint/2010/main" val="8405732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CA7536-9BAD-AE46-8AF2-D0464C8A9A98}" type="datetimeFigureOut">
              <a:rPr lang="en-US" smtClean="0"/>
              <a:t>3/4/20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3B698-D3E0-A040-BA72-F0CA775383C2}" type="slidenum">
              <a:rPr lang="en-US" smtClean="0"/>
              <a:t>‹#›</a:t>
            </a:fld>
            <a:endParaRPr lang="en-US"/>
          </a:p>
        </p:txBody>
      </p:sp>
    </p:spTree>
    <p:extLst>
      <p:ext uri="{BB962C8B-B14F-4D97-AF65-F5344CB8AC3E}">
        <p14:creationId xmlns:p14="http://schemas.microsoft.com/office/powerpoint/2010/main" val="3581948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3</a:t>
            </a:r>
            <a:r>
              <a:rPr lang="el-GR" baseline="30000" dirty="0" smtClean="0"/>
              <a:t>η</a:t>
            </a:r>
            <a:r>
              <a:rPr lang="el-GR" dirty="0" smtClean="0"/>
              <a:t> Εν</a:t>
            </a:r>
            <a:r>
              <a:rPr lang="el-GR" dirty="0" smtClean="0"/>
              <a:t>ότητα</a:t>
            </a:r>
            <a:endParaRPr lang="en-US" dirty="0"/>
          </a:p>
        </p:txBody>
      </p:sp>
      <p:sp>
        <p:nvSpPr>
          <p:cNvPr id="3" name="Subtitle 2"/>
          <p:cNvSpPr>
            <a:spLocks noGrp="1"/>
          </p:cNvSpPr>
          <p:nvPr>
            <p:ph type="subTitle" idx="1"/>
          </p:nvPr>
        </p:nvSpPr>
        <p:spPr/>
        <p:txBody>
          <a:bodyPr/>
          <a:lstStyle/>
          <a:p>
            <a:r>
              <a:rPr lang="el-GR" dirty="0" smtClean="0"/>
              <a:t>Ομ</a:t>
            </a:r>
            <a:r>
              <a:rPr lang="el-GR" dirty="0" smtClean="0"/>
              <a:t>όρρυθμη Εταιρεία... </a:t>
            </a:r>
            <a:r>
              <a:rPr lang="el-GR" smtClean="0"/>
              <a:t>συνέχεια</a:t>
            </a:r>
            <a:endParaRPr lang="el-GR" dirty="0" smtClean="0"/>
          </a:p>
          <a:p>
            <a:r>
              <a:rPr lang="el-GR" dirty="0" smtClean="0"/>
              <a:t>Ευθύνη</a:t>
            </a:r>
            <a:endParaRPr lang="el-GR" dirty="0"/>
          </a:p>
        </p:txBody>
      </p:sp>
    </p:spTree>
    <p:extLst>
      <p:ext uri="{BB962C8B-B14F-4D97-AF65-F5344CB8AC3E}">
        <p14:creationId xmlns:p14="http://schemas.microsoft.com/office/powerpoint/2010/main" val="801818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581516"/>
          </a:xfrm>
        </p:spPr>
        <p:txBody>
          <a:bodyPr/>
          <a:lstStyle/>
          <a:p>
            <a:pPr algn="ctr"/>
            <a:r>
              <a:rPr lang="el-GR" sz="3200" b="1" dirty="0"/>
              <a:t>∆ιαφορές της εσωτερικής (Εσ.∆) και της εκπροσωπευτικής διαχείρισης (Εκ.∆) </a:t>
            </a:r>
            <a:br>
              <a:rPr lang="el-GR" sz="3200" b="1" dirty="0"/>
            </a:br>
            <a:endParaRPr lang="en-US" sz="3200" b="1" dirty="0"/>
          </a:p>
        </p:txBody>
      </p:sp>
      <p:sp>
        <p:nvSpPr>
          <p:cNvPr id="3" name="Content Placeholder 2"/>
          <p:cNvSpPr>
            <a:spLocks noGrp="1"/>
          </p:cNvSpPr>
          <p:nvPr>
            <p:ph idx="1"/>
          </p:nvPr>
        </p:nvSpPr>
        <p:spPr>
          <a:xfrm>
            <a:off x="457200" y="2286000"/>
            <a:ext cx="7620000" cy="4114800"/>
          </a:xfrm>
        </p:spPr>
        <p:txBody>
          <a:bodyPr>
            <a:normAutofit fontScale="77500" lnSpcReduction="20000"/>
          </a:bodyPr>
          <a:lstStyle/>
          <a:p>
            <a:r>
              <a:rPr lang="el-GR" dirty="0"/>
              <a:t>β) Η Εκ.∆ ισχύει για όλες τις πράξεις /δικαιοπραξίες ακόμη και καθ ́υπέρβαση του εταιρκού σκοπού, ενώ η Εσ.∆ δεν ισχύει για πράξεις εκτός συνήθους διαχείρισης, </a:t>
            </a:r>
          </a:p>
          <a:p>
            <a:r>
              <a:rPr lang="el-GR" dirty="0"/>
              <a:t>γ) σε συλλογική εκπροσώπιση (ΣυλλΕκ∆) δεν μπορεί ο εταίρος να τελέσει την πράξη μόνος του, ενώ σε συλλογική διαχείριση (ΣυλλΕσ∆) επιτρέπεται ο εταίρος μόνος του να διενεργήσει την πράξη διαχείρισης τουλάχιστον αν επίκειται κίνδυνος</a:t>
            </a:r>
            <a:r>
              <a:rPr lang="el-GR" dirty="0" smtClean="0"/>
              <a:t>,</a:t>
            </a:r>
          </a:p>
          <a:p>
            <a:r>
              <a:rPr lang="el-GR" dirty="0" smtClean="0"/>
              <a:t> </a:t>
            </a:r>
            <a:r>
              <a:rPr lang="el-GR" dirty="0"/>
              <a:t>δ) όλες οι αλλαγές της Εκ.∆ πρέπει να καταχωρούνται στο εμπορικό μητρώο (συστατική δημοσιότητα). </a:t>
            </a:r>
          </a:p>
          <a:p>
            <a:endParaRPr lang="en-US" dirty="0"/>
          </a:p>
        </p:txBody>
      </p:sp>
    </p:spTree>
    <p:extLst>
      <p:ext uri="{BB962C8B-B14F-4D97-AF65-F5344CB8AC3E}">
        <p14:creationId xmlns:p14="http://schemas.microsoft.com/office/powerpoint/2010/main" val="3306331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sz="3200" b="1" dirty="0" smtClean="0"/>
              <a:t/>
            </a:r>
            <a:br>
              <a:rPr lang="el-GR" sz="3200" b="1" dirty="0" smtClean="0"/>
            </a:br>
            <a:r>
              <a:rPr lang="el-GR" sz="3200" b="1" dirty="0" smtClean="0"/>
              <a:t>Λύση </a:t>
            </a:r>
            <a:r>
              <a:rPr lang="el-GR" sz="3200" b="1" dirty="0"/>
              <a:t>και εκκαθάριση της ΟΕ </a:t>
            </a:r>
            <a:r>
              <a:rPr lang="el-GR" sz="3200" dirty="0"/>
              <a:t/>
            </a:r>
            <a:br>
              <a:rPr lang="el-GR" sz="3200" dirty="0"/>
            </a:br>
            <a:endParaRPr lang="en-US" sz="3200" dirty="0"/>
          </a:p>
        </p:txBody>
      </p:sp>
      <p:sp>
        <p:nvSpPr>
          <p:cNvPr id="3" name="Content Placeholder 2"/>
          <p:cNvSpPr>
            <a:spLocks noGrp="1"/>
          </p:cNvSpPr>
          <p:nvPr>
            <p:ph idx="1"/>
          </p:nvPr>
        </p:nvSpPr>
        <p:spPr/>
        <p:txBody>
          <a:bodyPr/>
          <a:lstStyle/>
          <a:p>
            <a:r>
              <a:rPr lang="el-GR" dirty="0"/>
              <a:t>Οι λόγοι λύσης </a:t>
            </a:r>
          </a:p>
          <a:p>
            <a:r>
              <a:rPr lang="el-GR" b="1" dirty="0"/>
              <a:t>1. Από το νόμο </a:t>
            </a:r>
            <a:endParaRPr lang="el-GR" b="1" dirty="0" smtClean="0"/>
          </a:p>
          <a:p>
            <a:pPr marL="114300" indent="0">
              <a:buNone/>
            </a:pPr>
            <a:r>
              <a:rPr lang="el-GR" dirty="0"/>
              <a:t>α) με την πάροδο του χρόνου διαρκείας της εταιρίας</a:t>
            </a:r>
            <a:r>
              <a:rPr lang="el-GR" dirty="0" smtClean="0"/>
              <a:t>,</a:t>
            </a:r>
          </a:p>
          <a:p>
            <a:pPr marL="114300" indent="0">
              <a:buNone/>
            </a:pPr>
            <a:r>
              <a:rPr lang="el-GR" dirty="0" smtClean="0"/>
              <a:t>β</a:t>
            </a:r>
            <a:r>
              <a:rPr lang="el-GR" dirty="0"/>
              <a:t>) με απόφαση των εταίρων, </a:t>
            </a:r>
            <a:endParaRPr lang="el-GR" dirty="0" smtClean="0"/>
          </a:p>
          <a:p>
            <a:pPr marL="114300" indent="0">
              <a:buNone/>
            </a:pPr>
            <a:r>
              <a:rPr lang="el-GR" dirty="0" smtClean="0"/>
              <a:t>γ</a:t>
            </a:r>
            <a:r>
              <a:rPr lang="el-GR" dirty="0"/>
              <a:t>) με την κήρυξή της σε πτώχευση </a:t>
            </a:r>
            <a:r>
              <a:rPr lang="el-GR" dirty="0" smtClean="0"/>
              <a:t>και</a:t>
            </a:r>
          </a:p>
          <a:p>
            <a:pPr marL="114300" indent="0">
              <a:buNone/>
            </a:pPr>
            <a:r>
              <a:rPr lang="el-GR" dirty="0" smtClean="0"/>
              <a:t> </a:t>
            </a:r>
            <a:r>
              <a:rPr lang="el-GR" dirty="0"/>
              <a:t>δ) με δικαστική απόφαση ύστερα από αίτηση εταίρου, εφόσον υπάρχει σπουδαίος λόγος. </a:t>
            </a:r>
          </a:p>
          <a:p>
            <a:pPr marL="114300" indent="0">
              <a:buNone/>
            </a:pPr>
            <a:endParaRPr lang="el-GR" dirty="0"/>
          </a:p>
          <a:p>
            <a:endParaRPr lang="en-US" dirty="0"/>
          </a:p>
        </p:txBody>
      </p:sp>
    </p:spTree>
    <p:extLst>
      <p:ext uri="{BB962C8B-B14F-4D97-AF65-F5344CB8AC3E}">
        <p14:creationId xmlns:p14="http://schemas.microsoft.com/office/powerpoint/2010/main" val="508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Λύση της Ο.Ε</a:t>
            </a:r>
            <a:endParaRPr lang="en-US" dirty="0"/>
          </a:p>
        </p:txBody>
      </p:sp>
      <p:sp>
        <p:nvSpPr>
          <p:cNvPr id="3" name="Content Placeholder 2"/>
          <p:cNvSpPr>
            <a:spLocks noGrp="1"/>
          </p:cNvSpPr>
          <p:nvPr>
            <p:ph idx="1"/>
          </p:nvPr>
        </p:nvSpPr>
        <p:spPr/>
        <p:txBody>
          <a:bodyPr>
            <a:normAutofit fontScale="62500" lnSpcReduction="20000"/>
          </a:bodyPr>
          <a:lstStyle/>
          <a:p>
            <a:r>
              <a:rPr lang="el-GR" b="1" dirty="0"/>
              <a:t>2. Από την εταιρική σύμβαση </a:t>
            </a:r>
          </a:p>
          <a:p>
            <a:r>
              <a:rPr lang="el-GR" dirty="0"/>
              <a:t>Στην εταιρική σύμβαση μπορεί να προβλέπονται και άλλοι λόγοι λύσης της εταιρίας (άρθ. 259 §1-2 Ν 4072/2012)</a:t>
            </a:r>
            <a:r>
              <a:rPr lang="el-GR" dirty="0" smtClean="0"/>
              <a:t>.</a:t>
            </a:r>
          </a:p>
          <a:p>
            <a:r>
              <a:rPr lang="el-GR" dirty="0" smtClean="0"/>
              <a:t>Α.γεγονότα </a:t>
            </a:r>
            <a:r>
              <a:rPr lang="el-GR" dirty="0"/>
              <a:t>που αφορούν στο πρόσωπο του εταίρου (λ.χ θάνατος, πτώχευση, υποβολή σε δικαστική συμπαράσταση εταίρου, καταγγελία) δε λύνουν την ομόρρυθμη εταιρία. </a:t>
            </a:r>
            <a:endParaRPr lang="el-GR" dirty="0" smtClean="0"/>
          </a:p>
          <a:p>
            <a:r>
              <a:rPr lang="el-GR" dirty="0" smtClean="0"/>
              <a:t>Επίσης </a:t>
            </a:r>
            <a:r>
              <a:rPr lang="el-GR" dirty="0"/>
              <a:t>η εταιρία </a:t>
            </a:r>
            <a:r>
              <a:rPr lang="el-GR" dirty="0" smtClean="0"/>
              <a:t>δε λύνεται με τη μονομερή βούληση </a:t>
            </a:r>
            <a:r>
              <a:rPr lang="el-GR" dirty="0"/>
              <a:t>κάποιου εταίρου, αλλά η καταγγελία με τις νέες ρυθμίσεις υποκαθίσταται με τη λύση της εταιρίας με δικαστική απόφαση μετά από αίτηση του εταίρου και με ύπαρξη σπουδαίου λόγου (άρθ. 259 περ. δ ́ Ν 4072/2012). </a:t>
            </a:r>
            <a:endParaRPr lang="el-GR" dirty="0" smtClean="0"/>
          </a:p>
          <a:p>
            <a:r>
              <a:rPr lang="el-GR" dirty="0" smtClean="0"/>
              <a:t>Επίσης</a:t>
            </a:r>
            <a:r>
              <a:rPr lang="el-GR" dirty="0"/>
              <a:t>, ούτε η επίτευξη του εταιρικού σκοπού ή αδυναμία επίτευξης αυτού δεν αποτελούν λόγους λύσης, αλλά στοιχειοθετούν λόγο εξόδου ή δικαστικής λύσης της εταιρίας . </a:t>
            </a:r>
            <a:endParaRPr lang="el-GR" dirty="0" smtClean="0"/>
          </a:p>
          <a:p>
            <a:r>
              <a:rPr lang="el-GR" dirty="0" smtClean="0"/>
              <a:t>Καθώς </a:t>
            </a:r>
            <a:r>
              <a:rPr lang="el-GR" dirty="0"/>
              <a:t>και ο αποκλεισμός του εταίρου δεν προκαλεί λύση της εταιρίας αλλά συνέχισή της με τους λοιπούς εταίρους. </a:t>
            </a:r>
          </a:p>
          <a:p>
            <a:endParaRPr lang="en-US" dirty="0"/>
          </a:p>
        </p:txBody>
      </p:sp>
    </p:spTree>
    <p:extLst>
      <p:ext uri="{BB962C8B-B14F-4D97-AF65-F5344CB8AC3E}">
        <p14:creationId xmlns:p14="http://schemas.microsoft.com/office/powerpoint/2010/main" val="1504059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Εκκαθάριση ο.ε</a:t>
            </a:r>
            <a:endParaRPr lang="en-US" dirty="0"/>
          </a:p>
        </p:txBody>
      </p:sp>
      <p:sp>
        <p:nvSpPr>
          <p:cNvPr id="3" name="Content Placeholder 2"/>
          <p:cNvSpPr>
            <a:spLocks noGrp="1"/>
          </p:cNvSpPr>
          <p:nvPr>
            <p:ph idx="1"/>
          </p:nvPr>
        </p:nvSpPr>
        <p:spPr/>
        <p:txBody>
          <a:bodyPr>
            <a:normAutofit fontScale="70000" lnSpcReduction="20000"/>
          </a:bodyPr>
          <a:lstStyle/>
          <a:p>
            <a:r>
              <a:rPr lang="el-GR" dirty="0"/>
              <a:t>Στο στάδιο αυτό το νομικό πρόσωπο της εταιρίας εξακολουθεί να υπάρχει / η εταιρία διατηρεί την περιουσιακή αυτοτέλεια της και κατά τη διάρκεια του οποίου η εταιρία μπορεί </a:t>
            </a:r>
            <a:r>
              <a:rPr lang="el-GR" dirty="0" smtClean="0"/>
              <a:t>να </a:t>
            </a:r>
            <a:r>
              <a:rPr lang="el-GR" dirty="0"/>
              <a:t>αναβιώσει / επαναλειτουργήσει</a:t>
            </a:r>
            <a:r>
              <a:rPr lang="el-GR" dirty="0" smtClean="0"/>
              <a:t>.</a:t>
            </a:r>
          </a:p>
          <a:p>
            <a:r>
              <a:rPr lang="el-GR" dirty="0" smtClean="0"/>
              <a:t> </a:t>
            </a:r>
            <a:r>
              <a:rPr lang="el-GR" dirty="0"/>
              <a:t>Ο αστικός κώδικας αναγνωρίζει την προσωπικότητα της εταιρίας και κατά το στάδιο της εκκαθάρισης και μέχρι του πέρατος της (ΑΚ 784, 777). </a:t>
            </a:r>
            <a:r>
              <a:rPr lang="el-GR" dirty="0" smtClean="0"/>
              <a:t>----</a:t>
            </a:r>
          </a:p>
          <a:p>
            <a:r>
              <a:rPr lang="el-GR" dirty="0" smtClean="0"/>
              <a:t>Από </a:t>
            </a:r>
            <a:r>
              <a:rPr lang="el-GR" dirty="0"/>
              <a:t>την αρχή αυτή προκύπτει ότι και η υπό εκκαθάριση εταιρία διατηρεί την τυχόν ιδιότητα του εμπόρου και μπορεί να ενάγει και να ενάγεται, διατηρώντας την κατοικία της και την επωνυμία της. </a:t>
            </a:r>
          </a:p>
          <a:p>
            <a:r>
              <a:rPr lang="el-GR" dirty="0" smtClean="0"/>
              <a:t> </a:t>
            </a:r>
            <a:r>
              <a:rPr lang="el-GR" dirty="0"/>
              <a:t>εκκαθάριση δεν απαιτείται, εφόσον δεν υφίσταται οποιαδήποτε περιουσία του νομικού προσώπου. </a:t>
            </a:r>
          </a:p>
          <a:p>
            <a:endParaRPr lang="en-US" dirty="0"/>
          </a:p>
        </p:txBody>
      </p:sp>
    </p:spTree>
    <p:extLst>
      <p:ext uri="{BB962C8B-B14F-4D97-AF65-F5344CB8AC3E}">
        <p14:creationId xmlns:p14="http://schemas.microsoft.com/office/powerpoint/2010/main" val="2222741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4000" dirty="0" smtClean="0"/>
              <a:t>ΔΙΑΧΕΙΡΙΣΗ ΚΑΙ ΕΚΠΡΟΣΩΠΗΣΗ Ο.Ε</a:t>
            </a:r>
            <a:endParaRPr lang="en-US" sz="4000" dirty="0"/>
          </a:p>
        </p:txBody>
      </p:sp>
      <p:sp>
        <p:nvSpPr>
          <p:cNvPr id="3" name="Content Placeholder 2"/>
          <p:cNvSpPr>
            <a:spLocks noGrp="1"/>
          </p:cNvSpPr>
          <p:nvPr>
            <p:ph idx="1"/>
          </p:nvPr>
        </p:nvSpPr>
        <p:spPr/>
        <p:txBody>
          <a:bodyPr>
            <a:normAutofit fontScale="85000" lnSpcReduction="10000"/>
          </a:bodyPr>
          <a:lstStyle/>
          <a:p>
            <a:r>
              <a:rPr lang="el-GR" sz="4000" b="1" dirty="0"/>
              <a:t>Ι</a:t>
            </a:r>
            <a:r>
              <a:rPr lang="el-GR" sz="4000" b="1" dirty="0" smtClean="0"/>
              <a:t>. </a:t>
            </a:r>
            <a:r>
              <a:rPr lang="el-GR" sz="4000" b="1" dirty="0"/>
              <a:t>Η έννοια της έσω διαχείρισης </a:t>
            </a:r>
          </a:p>
          <a:p>
            <a:r>
              <a:rPr lang="el-GR" dirty="0" smtClean="0"/>
              <a:t>1.Η </a:t>
            </a:r>
            <a:r>
              <a:rPr lang="el-GR" dirty="0"/>
              <a:t>διαχειριστική εξουσία με στενή έννοια ή εσωτερική διαχείρηση αναφέρεται στις εξουσίες του διαχειριστή που του παραχωρήθηκαν από την εταιρική </a:t>
            </a:r>
            <a:r>
              <a:rPr lang="el-GR" dirty="0" smtClean="0"/>
              <a:t>σύμβαση. </a:t>
            </a:r>
            <a:r>
              <a:rPr lang="el-GR" dirty="0"/>
              <a:t>Αφορά στις εσωτερικές σχέσεις μεταξύ των εταίρων (δικαιώματα και υποχρεώσεις) αλλά και με την εταιρία (άρθ. 254 Ν 4072/2012). </a:t>
            </a:r>
            <a:endParaRPr lang="el-GR" dirty="0" smtClean="0"/>
          </a:p>
          <a:p>
            <a:r>
              <a:rPr lang="el-GR" dirty="0"/>
              <a:t>Η εσωτερική διαχείριση είναι στενότερη σε σχέση με την εκπροσώπηση και απορρέει από την ανάγκη προστασίας των προσωπικά ευθυνομένων εταίρων που συμμετέχουν στη διαχείριση . </a:t>
            </a:r>
          </a:p>
          <a:p>
            <a:endParaRPr lang="el-GR" dirty="0"/>
          </a:p>
          <a:p>
            <a:endParaRPr lang="en-US" dirty="0"/>
          </a:p>
        </p:txBody>
      </p:sp>
    </p:spTree>
    <p:extLst>
      <p:ext uri="{BB962C8B-B14F-4D97-AF65-F5344CB8AC3E}">
        <p14:creationId xmlns:p14="http://schemas.microsoft.com/office/powerpoint/2010/main" val="1608520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3200" b="1" dirty="0" smtClean="0"/>
              <a:t>ΔΙΑΧΕΙΡΙΣΗ ΚΑΙ ΕΚΠΡΟΣΩΠΗΣΗ</a:t>
            </a:r>
            <a:endParaRPr lang="en-US" sz="3200" b="1" dirty="0"/>
          </a:p>
        </p:txBody>
      </p:sp>
      <p:sp>
        <p:nvSpPr>
          <p:cNvPr id="3" name="Content Placeholder 2"/>
          <p:cNvSpPr>
            <a:spLocks noGrp="1"/>
          </p:cNvSpPr>
          <p:nvPr>
            <p:ph idx="1"/>
          </p:nvPr>
        </p:nvSpPr>
        <p:spPr/>
        <p:txBody>
          <a:bodyPr>
            <a:normAutofit fontScale="62500" lnSpcReduction="20000"/>
          </a:bodyPr>
          <a:lstStyle/>
          <a:p>
            <a:r>
              <a:rPr lang="el-GR" dirty="0"/>
              <a:t>2. Το περιεχόμενο της διαχείρισης </a:t>
            </a:r>
          </a:p>
          <a:p>
            <a:r>
              <a:rPr lang="el-GR" dirty="0"/>
              <a:t>Περιεχόμενο </a:t>
            </a:r>
            <a:r>
              <a:rPr lang="el-GR" b="1" dirty="0"/>
              <a:t>της έσω διαχείρισης </a:t>
            </a:r>
            <a:r>
              <a:rPr lang="el-GR" dirty="0"/>
              <a:t>είναι </a:t>
            </a:r>
            <a:r>
              <a:rPr lang="el-GR" b="1" dirty="0"/>
              <a:t>η λήψη και εκτέλεση αποφάσεων για κάθε υλική πράξη</a:t>
            </a:r>
            <a:r>
              <a:rPr lang="el-GR" dirty="0"/>
              <a:t> (τήρηση εμπορικών βιβλίων, σύνταξη ισολογισμού, η διεύθυνση και η εποπτεία του προσωπικού, η διεκπεραίωση της αλληλογραφίας) ή νομική πράξη (δικαιοπραξία, οιονεί δικαιοπραξία, δικονομική πράξη, λ.χ., η κατάρτιση κάθε είδους συμβάσεων, η αγορά και η πώληση εμπορευμάτων στο όνομα της εταιρίας ή είσπραξη των απαιτήσεων ή εξόφληση υποχρεώσεων, οι συμβάσεις εργασίας του προσωπικού, η παράσταση στο δικαστήριο προς διεξαγωγή δικών, η εν γένει δικαστική και εξώδικη αντιπροσώπευση της εταιρίας) . </a:t>
            </a:r>
          </a:p>
          <a:p>
            <a:r>
              <a:rPr lang="el-GR" dirty="0"/>
              <a:t>Αντίθετα </a:t>
            </a:r>
            <a:r>
              <a:rPr lang="el-GR" b="1" dirty="0"/>
              <a:t>η εκπροσώπηση περιλαμβάνει την εκτέλεση μόνο νομικών πράξεων.</a:t>
            </a:r>
            <a:r>
              <a:rPr lang="el-GR" dirty="0"/>
              <a:t> Σημειωτέον ότι μία πράξη μπορεί να είναι πράξη διαχείρισης αν τη θεωρήσουμε από την σκοπιά της εταιρίας και πράξης εκπροσώπησης αν τη θεωρήσουμε από την σκοπιά των τρίτων . </a:t>
            </a:r>
          </a:p>
          <a:p>
            <a:endParaRPr lang="en-US" dirty="0"/>
          </a:p>
        </p:txBody>
      </p:sp>
    </p:spTree>
    <p:extLst>
      <p:ext uri="{BB962C8B-B14F-4D97-AF65-F5344CB8AC3E}">
        <p14:creationId xmlns:p14="http://schemas.microsoft.com/office/powerpoint/2010/main" val="2645553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3200" dirty="0" smtClean="0"/>
              <a:t>ΔΙΑΧΕΙΡΙΣΗ ΚΑΙ ΕΚΠΡΟΣΩΠΗΣΗ</a:t>
            </a:r>
            <a:endParaRPr lang="en-US" sz="3200" dirty="0"/>
          </a:p>
        </p:txBody>
      </p:sp>
      <p:sp>
        <p:nvSpPr>
          <p:cNvPr id="3" name="Content Placeholder 2"/>
          <p:cNvSpPr>
            <a:spLocks noGrp="1"/>
          </p:cNvSpPr>
          <p:nvPr>
            <p:ph idx="1"/>
          </p:nvPr>
        </p:nvSpPr>
        <p:spPr/>
        <p:txBody>
          <a:bodyPr>
            <a:normAutofit fontScale="92500" lnSpcReduction="20000"/>
          </a:bodyPr>
          <a:lstStyle/>
          <a:p>
            <a:r>
              <a:rPr lang="el-GR" dirty="0"/>
              <a:t>3. Η οργάνωση και η διάκριση της διαχείρισης </a:t>
            </a:r>
          </a:p>
          <a:p>
            <a:r>
              <a:rPr lang="el-GR" dirty="0"/>
              <a:t>Στην ομόρρυθμη εταιρία κρατεί ο κανόνας </a:t>
            </a:r>
            <a:r>
              <a:rPr lang="el-GR" b="1" dirty="0"/>
              <a:t>της ατομικής διαχείρισης</a:t>
            </a:r>
            <a:r>
              <a:rPr lang="el-GR" dirty="0"/>
              <a:t>, υπό τον όρο ότι </a:t>
            </a:r>
            <a:r>
              <a:rPr lang="el-GR" dirty="0" smtClean="0"/>
              <a:t>: </a:t>
            </a:r>
          </a:p>
          <a:p>
            <a:r>
              <a:rPr lang="el-GR" dirty="0" smtClean="0"/>
              <a:t>α. η </a:t>
            </a:r>
            <a:r>
              <a:rPr lang="el-GR" dirty="0"/>
              <a:t>εταιρική σύμβαση δεν ορίζει τους διαχειριστές. ∆ηλαδή αν η εταιρική σύμβαση σιωπά, τότε ο νόμος ορίζει τους διαχειριστές και εκπροσώπους της εταιρίας (άρθ. 254 §1 Ν 4072/2012). </a:t>
            </a:r>
          </a:p>
          <a:p>
            <a:r>
              <a:rPr lang="el-GR" b="1" dirty="0"/>
              <a:t>β</a:t>
            </a:r>
            <a:r>
              <a:rPr lang="el-GR" dirty="0" smtClean="0"/>
              <a:t>. κάθε </a:t>
            </a:r>
            <a:r>
              <a:rPr lang="el-GR" dirty="0"/>
              <a:t>συνδιαχειριστής εταίρος μπορεί να εναντιώνεται σε κάθε απόφαση και ενέργεια του συνδιαχειριστή εταίρου </a:t>
            </a:r>
          </a:p>
          <a:p>
            <a:endParaRPr lang="en-US" dirty="0"/>
          </a:p>
        </p:txBody>
      </p:sp>
    </p:spTree>
    <p:extLst>
      <p:ext uri="{BB962C8B-B14F-4D97-AF65-F5344CB8AC3E}">
        <p14:creationId xmlns:p14="http://schemas.microsoft.com/office/powerpoint/2010/main" val="4156585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3200" b="1" dirty="0" smtClean="0"/>
              <a:t>ΔΙΑΧΕΙΡΙΣΗ ΚΑΙ ΕΚΠΡΟΣΩΠΗΣΗ</a:t>
            </a:r>
            <a:endParaRPr lang="en-US" sz="3200" b="1" dirty="0"/>
          </a:p>
        </p:txBody>
      </p:sp>
      <p:sp>
        <p:nvSpPr>
          <p:cNvPr id="3" name="Content Placeholder 2"/>
          <p:cNvSpPr>
            <a:spLocks noGrp="1"/>
          </p:cNvSpPr>
          <p:nvPr>
            <p:ph idx="1"/>
          </p:nvPr>
        </p:nvSpPr>
        <p:spPr/>
        <p:txBody>
          <a:bodyPr>
            <a:normAutofit fontScale="77500" lnSpcReduction="20000"/>
          </a:bodyPr>
          <a:lstStyle/>
          <a:p>
            <a:pPr marL="114300" indent="0">
              <a:buNone/>
            </a:pPr>
            <a:r>
              <a:rPr lang="el-GR" dirty="0" smtClean="0"/>
              <a:t>4 .Η </a:t>
            </a:r>
            <a:r>
              <a:rPr lang="el-GR" dirty="0"/>
              <a:t>έκταση της διαχειριστικής εξουσίας </a:t>
            </a:r>
          </a:p>
          <a:p>
            <a:r>
              <a:rPr lang="el-GR" dirty="0" smtClean="0"/>
              <a:t>Στο άρθ. 254 § 3 του Ν 4072/2012 ορίζεται ότι: «Η εξουσία διαχείρισης καταλαμβάνει όλες τις πράξεις συνήθους διοίκησης της εταιρείας. Για </a:t>
            </a:r>
            <a:r>
              <a:rPr lang="el-GR" dirty="0"/>
              <a:t>τη διενέργεια πράξεων που βρίσκονται εκτός της συνήθους διοίκησης απαιτείται η συναίνεση όλων των εταίρων»</a:t>
            </a:r>
            <a:r>
              <a:rPr lang="el-GR" dirty="0" smtClean="0"/>
              <a:t>. ΔΗΛΑΔΗ:</a:t>
            </a:r>
          </a:p>
          <a:p>
            <a:r>
              <a:rPr lang="el-GR" dirty="0" smtClean="0"/>
              <a:t>Η </a:t>
            </a:r>
            <a:r>
              <a:rPr lang="el-GR" dirty="0"/>
              <a:t>διαχειριστική εξουσία στην ομόρρυθμη εταιρία είναι περιορίσιμη από το νόμο και την εταιρική σύμβαση (λ.χ απαγόρευση σύναψης ορισμένων δικαιοπραξιών). Η ατομική εξουσία διαχείρισης καταλαμβάνει και ισχύει μόνο για όλες τις πράξεις της συνήθους διοίκησης της εταιρίας (άρθ. 254 § 3 εδ. 1 Ν 4072/2012). </a:t>
            </a:r>
            <a:endParaRPr lang="el-GR" dirty="0" smtClean="0"/>
          </a:p>
          <a:p>
            <a:pPr marL="114300" indent="0">
              <a:buNone/>
            </a:pPr>
            <a:endParaRPr lang="el-GR" dirty="0"/>
          </a:p>
        </p:txBody>
      </p:sp>
    </p:spTree>
    <p:extLst>
      <p:ext uri="{BB962C8B-B14F-4D97-AF65-F5344CB8AC3E}">
        <p14:creationId xmlns:p14="http://schemas.microsoft.com/office/powerpoint/2010/main" val="209904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3200" b="1" dirty="0" smtClean="0"/>
              <a:t>ΔΙΑΧΕΙΡΙΣΗ ΚΑΙ ΕΚΠΡΟΣΩΠΗΣΗ</a:t>
            </a:r>
            <a:endParaRPr lang="en-US" sz="3200" b="1" dirty="0"/>
          </a:p>
        </p:txBody>
      </p:sp>
      <p:sp>
        <p:nvSpPr>
          <p:cNvPr id="3" name="Content Placeholder 2"/>
          <p:cNvSpPr>
            <a:spLocks noGrp="1"/>
          </p:cNvSpPr>
          <p:nvPr>
            <p:ph idx="1"/>
          </p:nvPr>
        </p:nvSpPr>
        <p:spPr/>
        <p:txBody>
          <a:bodyPr>
            <a:normAutofit fontScale="85000" lnSpcReduction="20000"/>
          </a:bodyPr>
          <a:lstStyle/>
          <a:p>
            <a:r>
              <a:rPr lang="el-GR" b="1" dirty="0" smtClean="0"/>
              <a:t>ΔΙΚΑΙΩΜΑ ΕΝΑΝΤΙΩΣΗΣ</a:t>
            </a:r>
          </a:p>
          <a:p>
            <a:r>
              <a:rPr lang="el-GR" dirty="0"/>
              <a:t>Το δικαίωμα εναντίωσης σημαίνει το δικαίωμα που έχει κάθε διαχειριστής στην ατομική διαχείριση να περιορίσει μόνο τη διαχειριστική εξουσία πριν την επιχείρηση της πράξης και όχι την εκπροσωπευτική εξουσία των άλλων διαχειριστών</a:t>
            </a:r>
            <a:r>
              <a:rPr lang="el-GR" dirty="0" smtClean="0"/>
              <a:t>.</a:t>
            </a:r>
          </a:p>
          <a:p>
            <a:r>
              <a:rPr lang="el-GR" dirty="0" smtClean="0"/>
              <a:t>Το </a:t>
            </a:r>
            <a:r>
              <a:rPr lang="el-GR" dirty="0"/>
              <a:t>δικαίωμα </a:t>
            </a:r>
            <a:r>
              <a:rPr lang="el-GR" dirty="0" smtClean="0"/>
              <a:t>εναντίωσης αποτελεί </a:t>
            </a:r>
            <a:r>
              <a:rPr lang="el-GR" dirty="0"/>
              <a:t>φραγμό της εσωτερικής διαχειριστικής εξουσίας των συνδιαχειριστών κατά συγκεκριμένης διαχειριστικής πράξης και όχι γενικά . Αποτελεί έκφραση αντίρρησης (veto) πριν τη διενέργεια της πράξης που απευθύνεται στο συνδιαχειριστή (άρθ. 254, άρθ. 257 Ν 4072/2012 </a:t>
            </a:r>
          </a:p>
          <a:p>
            <a:endParaRPr lang="en-US" dirty="0"/>
          </a:p>
        </p:txBody>
      </p:sp>
    </p:spTree>
    <p:extLst>
      <p:ext uri="{BB962C8B-B14F-4D97-AF65-F5344CB8AC3E}">
        <p14:creationId xmlns:p14="http://schemas.microsoft.com/office/powerpoint/2010/main" val="107861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3200" b="1" dirty="0"/>
              <a:t>ΙΙ. Η εκπροσωπευτική διαχείριση / εξωτερική διαχείριση </a:t>
            </a:r>
            <a:endParaRPr lang="en-US" sz="3200" dirty="0"/>
          </a:p>
        </p:txBody>
      </p:sp>
      <p:sp>
        <p:nvSpPr>
          <p:cNvPr id="3" name="Content Placeholder 2"/>
          <p:cNvSpPr>
            <a:spLocks noGrp="1"/>
          </p:cNvSpPr>
          <p:nvPr>
            <p:ph idx="1"/>
          </p:nvPr>
        </p:nvSpPr>
        <p:spPr/>
        <p:txBody>
          <a:bodyPr>
            <a:normAutofit fontScale="62500" lnSpcReduction="20000"/>
          </a:bodyPr>
          <a:lstStyle/>
          <a:p>
            <a:pPr marL="114300" indent="0">
              <a:buNone/>
            </a:pPr>
            <a:r>
              <a:rPr lang="el-GR" sz="4000" b="1" dirty="0" smtClean="0"/>
              <a:t>(</a:t>
            </a:r>
            <a:r>
              <a:rPr lang="el-GR" sz="3600" dirty="0" smtClean="0"/>
              <a:t>Η αρχή της αυτοδιαχείρισης/ ατομικής εκπροσώπησης είναι για τις προσωπικές εταιρίες σημαντικη)</a:t>
            </a:r>
            <a:endParaRPr lang="el-GR" sz="4000" b="1" dirty="0" smtClean="0"/>
          </a:p>
          <a:p>
            <a:r>
              <a:rPr lang="el-GR" b="1" dirty="0" smtClean="0"/>
              <a:t>Ατομική εκπροσώπηση</a:t>
            </a:r>
            <a:endParaRPr lang="en-US" b="1" dirty="0" smtClean="0"/>
          </a:p>
          <a:p>
            <a:r>
              <a:rPr lang="el-GR" dirty="0"/>
              <a:t>Κ</a:t>
            </a:r>
            <a:r>
              <a:rPr lang="el-GR" dirty="0" smtClean="0"/>
              <a:t>άθε </a:t>
            </a:r>
            <a:r>
              <a:rPr lang="el-GR" dirty="0"/>
              <a:t>εταίρος / εκπρόσωπος της εταιρίας μπορεί να αποφασίζει και να ενεργεί μόνος του χωρίς τη σύμπραξη των λοιπών εταίρων, εκτός αν η εταιρική σύμβαση προβλέπει άλλο είδος </a:t>
            </a:r>
            <a:r>
              <a:rPr lang="el-GR" dirty="0" smtClean="0"/>
              <a:t>εκπροσώπησης.</a:t>
            </a:r>
          </a:p>
          <a:p>
            <a:r>
              <a:rPr lang="el-GR" dirty="0"/>
              <a:t>Στην ατομική εκπροσώπηση ο κάθε συνδιαχειριστής εταίρος δεν έχει δικαίωμα εναντίωσης σε αντίθεση με την εσωτερική ατομική διαχείριση . </a:t>
            </a:r>
          </a:p>
          <a:p>
            <a:endParaRPr lang="el-GR" dirty="0" smtClean="0"/>
          </a:p>
          <a:p>
            <a:r>
              <a:rPr lang="el-GR" b="1" dirty="0" smtClean="0"/>
              <a:t>Συλλογική εκπροσώπηση</a:t>
            </a:r>
            <a:endParaRPr lang="el-GR" b="1" dirty="0"/>
          </a:p>
          <a:p>
            <a:r>
              <a:rPr lang="el-GR" dirty="0"/>
              <a:t>Ως συλλογική εκπροσώπηση νοείται ότι κάθε πράξη πρέπει να αποφασίζεται και να εκτελείται από όλους μαζί τους διαχειριστές . Αυτό δε σημαίνει αναγκαστικά συλλογική δράση προς τα έξω των περισσοτέρων εκπροσώπων, αλλά έχει την έννοια ότι αρκεί η δράση προς τα έξω ενός ή περισσοτέρων απ ́αυτούς ή τρίτου με την έγκριση των λοιπών εκπροσώπων </a:t>
            </a:r>
          </a:p>
          <a:p>
            <a:endParaRPr lang="en-US" dirty="0"/>
          </a:p>
        </p:txBody>
      </p:sp>
    </p:spTree>
    <p:extLst>
      <p:ext uri="{BB962C8B-B14F-4D97-AF65-F5344CB8AC3E}">
        <p14:creationId xmlns:p14="http://schemas.microsoft.com/office/powerpoint/2010/main" val="331710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l-GR" dirty="0" smtClean="0"/>
          </a:p>
          <a:p>
            <a:r>
              <a:rPr lang="el-GR" b="1" dirty="0"/>
              <a:t>Η εκπροσώπηση από μη εταίρο </a:t>
            </a:r>
          </a:p>
          <a:p>
            <a:pPr marL="114300" indent="0">
              <a:buNone/>
            </a:pPr>
            <a:r>
              <a:rPr lang="el-GR" dirty="0"/>
              <a:t>Η</a:t>
            </a:r>
            <a:r>
              <a:rPr lang="el-GR" dirty="0" smtClean="0"/>
              <a:t> </a:t>
            </a:r>
            <a:r>
              <a:rPr lang="el-GR" dirty="0"/>
              <a:t>εταιρική σύμβαση μπορεί να ορίσει τρίτο μη εταίρο εκπρόσωπο της εταιρίας, αλλά για να διενεργήσει μόνο συγκεκριμένη πράξη κατόπιν ειδικής πληρεξουσιότητας, χωρίς αυτό να εκλαμβάνεται ότι η διαχείριση αποσυνδέεται από την εταιρική ιδιότητα . </a:t>
            </a:r>
          </a:p>
          <a:p>
            <a:endParaRPr lang="en-US" dirty="0"/>
          </a:p>
        </p:txBody>
      </p:sp>
    </p:spTree>
    <p:extLst>
      <p:ext uri="{BB962C8B-B14F-4D97-AF65-F5344CB8AC3E}">
        <p14:creationId xmlns:p14="http://schemas.microsoft.com/office/powerpoint/2010/main" val="909809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dirty="0" smtClean="0"/>
              <a:t/>
            </a:r>
            <a:br>
              <a:rPr lang="el-GR" sz="3200" dirty="0" smtClean="0"/>
            </a:br>
            <a:r>
              <a:rPr lang="el-GR" sz="3200" dirty="0" smtClean="0"/>
              <a:t>∆</a:t>
            </a:r>
            <a:r>
              <a:rPr lang="el-GR" sz="3200" dirty="0"/>
              <a:t>ιαφορές της εσωτερικής (Εσ.∆) και της εκπροσωπευτικής διαχείρισης (Εκ.∆) </a:t>
            </a:r>
            <a:br>
              <a:rPr lang="el-GR" sz="3200" dirty="0"/>
            </a:br>
            <a:endParaRPr lang="en-US" sz="3200" dirty="0"/>
          </a:p>
        </p:txBody>
      </p:sp>
      <p:sp>
        <p:nvSpPr>
          <p:cNvPr id="3" name="Content Placeholder 2"/>
          <p:cNvSpPr>
            <a:spLocks noGrp="1"/>
          </p:cNvSpPr>
          <p:nvPr>
            <p:ph idx="1"/>
          </p:nvPr>
        </p:nvSpPr>
        <p:spPr/>
        <p:txBody>
          <a:bodyPr>
            <a:normAutofit fontScale="77500" lnSpcReduction="20000"/>
          </a:bodyPr>
          <a:lstStyle/>
          <a:p>
            <a:r>
              <a:rPr lang="el-GR" dirty="0"/>
              <a:t>α) Εσ.∆ και Εκ.∆ ανήκουν ατομικά σε κάθε εταίρο-διαχειριστή / εκπρόσωπο</a:t>
            </a:r>
            <a:r>
              <a:rPr lang="el-GR" dirty="0" smtClean="0"/>
              <a:t>.</a:t>
            </a:r>
          </a:p>
          <a:p>
            <a:r>
              <a:rPr lang="el-GR" dirty="0" smtClean="0"/>
              <a:t> </a:t>
            </a:r>
            <a:r>
              <a:rPr lang="el-GR" dirty="0"/>
              <a:t>Η (Εκ.∆) είναι απεριόριστη </a:t>
            </a:r>
            <a:r>
              <a:rPr lang="el-GR" b="1" dirty="0"/>
              <a:t>έναντι των τρίτω</a:t>
            </a:r>
            <a:r>
              <a:rPr lang="el-GR" dirty="0"/>
              <a:t>ν κατά περιεχόμενο, δηλ. δημιουργεί ευθύνη των εταίρων από πράξεις που τελεί ο εκπρόσωπος, εφόσον όμως ο τρίτος δε γνώριζε ή δεν όφειλε να γνωρίζει την υπέρβαση. Σε αντίθετη περίπτωση κακοπιστίας του τρίτου, η εταιρία δε δεσμεύεται έναντι των τρίτων και οι διενεργηθείσες πράξεις είναι άκυρες</a:t>
            </a:r>
            <a:r>
              <a:rPr lang="el-GR" dirty="0" smtClean="0"/>
              <a:t>.</a:t>
            </a:r>
          </a:p>
          <a:p>
            <a:r>
              <a:rPr lang="el-GR" dirty="0" smtClean="0"/>
              <a:t> ως </a:t>
            </a:r>
            <a:r>
              <a:rPr lang="el-GR" dirty="0"/>
              <a:t>προς </a:t>
            </a:r>
            <a:r>
              <a:rPr lang="el-GR" b="1" dirty="0"/>
              <a:t>τις έσω σχέσεις η (Εκ.∆) </a:t>
            </a:r>
            <a:r>
              <a:rPr lang="el-GR" dirty="0"/>
              <a:t>είναι μόνο περιορισμένη έναντι των συνεταίρων και της εταιρίας με μοναδική ευθύνη αποζημίωσής της. Αντίθετα, η Εσ.∆ είναι περιορίσιμη και τα όρια της βρίσκονται στην εναντίωση κάθε άλλου εταίρου – διαχειριστή, </a:t>
            </a:r>
          </a:p>
          <a:p>
            <a:endParaRPr lang="en-US" dirty="0"/>
          </a:p>
        </p:txBody>
      </p:sp>
    </p:spTree>
    <p:extLst>
      <p:ext uri="{BB962C8B-B14F-4D97-AF65-F5344CB8AC3E}">
        <p14:creationId xmlns:p14="http://schemas.microsoft.com/office/powerpoint/2010/main" val="1679758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1270</Words>
  <Application>Microsoft Macintosh PowerPoint</Application>
  <PresentationFormat>On-screen Show (4:3)</PresentationFormat>
  <Paragraphs>62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3η Ενότητα</vt:lpstr>
      <vt:lpstr>ΔΙΑΧΕΙΡΙΣΗ ΚΑΙ ΕΚΠΡΟΣΩΠΗΣΗ Ο.Ε</vt:lpstr>
      <vt:lpstr>ΔΙΑΧΕΙΡΙΣΗ ΚΑΙ ΕΚΠΡΟΣΩΠΗΣΗ</vt:lpstr>
      <vt:lpstr>ΔΙΑΧΕΙΡΙΣΗ ΚΑΙ ΕΚΠΡΟΣΩΠΗΣΗ</vt:lpstr>
      <vt:lpstr>ΔΙΑΧΕΙΡΙΣΗ ΚΑΙ ΕΚΠΡΟΣΩΠΗΣΗ</vt:lpstr>
      <vt:lpstr>ΔΙΑΧΕΙΡΙΣΗ ΚΑΙ ΕΚΠΡΟΣΩΠΗΣΗ</vt:lpstr>
      <vt:lpstr>ΙΙ. Η εκπροσωπευτική διαχείριση / εξωτερική διαχείριση </vt:lpstr>
      <vt:lpstr>PowerPoint Presentation</vt:lpstr>
      <vt:lpstr> ∆ιαφορές της εσωτερικής (Εσ.∆) και της εκπροσωπευτικής διαχείρισης (Εκ.∆)  </vt:lpstr>
      <vt:lpstr>∆ιαφορές της εσωτερικής (Εσ.∆) και της εκπροσωπευτικής διαχείρισης (Εκ.∆)  </vt:lpstr>
      <vt:lpstr> Λύση και εκκαθάριση της ΟΕ  </vt:lpstr>
      <vt:lpstr>Λύση της Ο.Ε</vt:lpstr>
      <vt:lpstr>Εκκαθάριση ο.ε</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3η Ενότητα</dc:title>
  <dc:creator>ΜΑΡΙΑΝΝΑ ΧΡΙΣΤΟΔΟΥΛΟΥ</dc:creator>
  <cp:lastModifiedBy>ΜΑΡΙΑΝΝΑ ΧΡΙΣΤΟΔΟΥΛΟΥ</cp:lastModifiedBy>
  <cp:revision>1</cp:revision>
  <dcterms:created xsi:type="dcterms:W3CDTF">2020-04-03T15:48:06Z</dcterms:created>
  <dcterms:modified xsi:type="dcterms:W3CDTF">2020-04-03T15:49:42Z</dcterms:modified>
</cp:coreProperties>
</file>