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81757" y="507618"/>
            <a:ext cx="438048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717548" y="0"/>
            <a:ext cx="5875782" cy="608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4387" y="371982"/>
            <a:ext cx="8015224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732" y="1553082"/>
            <a:ext cx="8336534" cy="3391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81680" y="497331"/>
            <a:ext cx="3675379" cy="1129665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103630">
              <a:lnSpc>
                <a:spcPct val="100000"/>
              </a:lnSpc>
              <a:spcBef>
                <a:spcPts val="120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5462" sz="1800" spc="-7">
                <a:solidFill>
                  <a:srgbClr val="FFFFFF"/>
                </a:solidFill>
                <a:latin typeface="Arial"/>
                <a:cs typeface="Arial"/>
              </a:rPr>
              <a:t>ο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ΙΕΚ</a:t>
            </a: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Πειραιά</a:t>
            </a: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105"/>
              </a:spcBef>
            </a:pP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Ειδικότητα: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“Υπάλληλος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Τουριστικού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Γραφείου”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812" y="2382011"/>
            <a:ext cx="7744206" cy="1229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0308" y="3052572"/>
            <a:ext cx="7271766" cy="1229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14755" y="2530601"/>
            <a:ext cx="6917690" cy="1367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0815" marR="5080" indent="-158750">
              <a:lnSpc>
                <a:spcPct val="100000"/>
              </a:lnSpc>
              <a:spcBef>
                <a:spcPts val="105"/>
              </a:spcBef>
            </a:pPr>
            <a:r>
              <a:rPr dirty="0" sz="4400" spc="-50">
                <a:solidFill>
                  <a:srgbClr val="FFFFFF"/>
                </a:solidFill>
                <a:latin typeface="Arial"/>
                <a:cs typeface="Arial"/>
              </a:rPr>
              <a:t>ΟΡΓΑΝΩΣΗ </a:t>
            </a:r>
            <a:r>
              <a:rPr dirty="0" sz="44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44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25">
                <a:solidFill>
                  <a:srgbClr val="FFFFFF"/>
                </a:solidFill>
                <a:latin typeface="Arial"/>
                <a:cs typeface="Arial"/>
              </a:rPr>
              <a:t>ΛΕΙΤΟΥΡΓΙΑ  </a:t>
            </a:r>
            <a:r>
              <a:rPr dirty="0" sz="4400" spc="-50">
                <a:solidFill>
                  <a:srgbClr val="FFFFFF"/>
                </a:solidFill>
                <a:latin typeface="Arial"/>
                <a:cs typeface="Arial"/>
              </a:rPr>
              <a:t>ΤΟΥΡΙΣΤΙΚΟΥ</a:t>
            </a:r>
            <a:r>
              <a:rPr dirty="0" sz="4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75">
                <a:solidFill>
                  <a:srgbClr val="FFFFFF"/>
                </a:solidFill>
                <a:latin typeface="Arial"/>
                <a:cs typeface="Arial"/>
              </a:rPr>
              <a:t>ΓΡΑΦΕΙΟΥ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2482" y="5130165"/>
            <a:ext cx="22078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Κ.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Τσαγκαράκης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1757" y="507618"/>
            <a:ext cx="43802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69540" algn="l"/>
              </a:tabLst>
            </a:pPr>
            <a:r>
              <a:rPr dirty="0" sz="4000" spc="-15">
                <a:solidFill>
                  <a:srgbClr val="FFFFFF"/>
                </a:solidFill>
                <a:latin typeface="Arial"/>
                <a:cs typeface="Arial"/>
              </a:rPr>
              <a:t>Κατηγορίες	</a:t>
            </a:r>
            <a:r>
              <a:rPr dirty="0" sz="4000" spc="-10">
                <a:solidFill>
                  <a:srgbClr val="FFFFFF"/>
                </a:solidFill>
                <a:latin typeface="Arial"/>
                <a:cs typeface="Arial"/>
              </a:rPr>
              <a:t>θέσεων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7721" y="1581658"/>
            <a:ext cx="59893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Δίκλινη</a:t>
            </a:r>
            <a:r>
              <a:rPr dirty="0" u="heavy"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εξωτερική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καμπίνα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(πολυτελείας)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195" y="6594346"/>
            <a:ext cx="7724394" cy="26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1436" y="2086355"/>
            <a:ext cx="7696200" cy="4518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1757" y="507618"/>
            <a:ext cx="43802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69540" algn="l"/>
              </a:tabLst>
            </a:pPr>
            <a:r>
              <a:rPr dirty="0" sz="4000" spc="-15"/>
              <a:t>Κατηγορίες	</a:t>
            </a:r>
            <a:r>
              <a:rPr dirty="0" sz="4000" spc="-10"/>
              <a:t>θέσεων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94766" y="1455496"/>
            <a:ext cx="28930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Αεροπορικές</a:t>
            </a:r>
            <a:r>
              <a:rPr dirty="0" sz="2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θέσεις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7383" y="2883789"/>
            <a:ext cx="28924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Αεροπορικές</a:t>
            </a:r>
            <a:r>
              <a:rPr dirty="0" sz="24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θέσεις 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πολυτελείας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468" y="4610101"/>
            <a:ext cx="4842510" cy="2247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0708" y="1937004"/>
            <a:ext cx="4814316" cy="2683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89476" y="6550152"/>
            <a:ext cx="4773930" cy="3078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04715" y="4017264"/>
            <a:ext cx="4745736" cy="2543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1757" y="507618"/>
            <a:ext cx="43802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69540" algn="l"/>
              </a:tabLst>
            </a:pPr>
            <a:r>
              <a:rPr dirty="0" sz="4000" spc="-15"/>
              <a:t>Κατηγορίες	</a:t>
            </a:r>
            <a:r>
              <a:rPr dirty="0" sz="4000" spc="-10"/>
              <a:t>θέσεων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94766" y="1455496"/>
            <a:ext cx="337756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Θέσεις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καταστρώματος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5090" y="2551303"/>
            <a:ext cx="3377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Θέσεις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καταστρώματος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2504" y="5143499"/>
            <a:ext cx="4316730" cy="1714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7743" y="1937004"/>
            <a:ext cx="4288535" cy="3217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43400" y="6236207"/>
            <a:ext cx="4316730" cy="621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58640" y="3029711"/>
            <a:ext cx="4288536" cy="3217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1757" y="507618"/>
            <a:ext cx="43802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69540" algn="l"/>
              </a:tabLst>
            </a:pPr>
            <a:r>
              <a:rPr dirty="0" sz="4000" spc="-15">
                <a:solidFill>
                  <a:srgbClr val="FFFFFF"/>
                </a:solidFill>
                <a:latin typeface="Arial"/>
                <a:cs typeface="Arial"/>
              </a:rPr>
              <a:t>Κατηγορίες	</a:t>
            </a:r>
            <a:r>
              <a:rPr dirty="0" sz="4000" spc="-10">
                <a:solidFill>
                  <a:srgbClr val="FFFFFF"/>
                </a:solidFill>
                <a:latin typeface="Arial"/>
                <a:cs typeface="Arial"/>
              </a:rPr>
              <a:t>θέσεων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5002" y="1581658"/>
            <a:ext cx="22574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Καμπίνα</a:t>
            </a: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ΑΜΕΑ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995" y="5745476"/>
            <a:ext cx="8443722" cy="1112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4236" y="2200655"/>
            <a:ext cx="8415528" cy="3555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3008" y="752855"/>
            <a:ext cx="4763262" cy="899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4561" y="859663"/>
            <a:ext cx="42570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75"/>
              <a:t>Το </a:t>
            </a:r>
            <a:r>
              <a:rPr dirty="0" spc="-20"/>
              <a:t>ακτοπλοϊκό</a:t>
            </a:r>
            <a:r>
              <a:rPr dirty="0" spc="75"/>
              <a:t> </a:t>
            </a:r>
            <a:r>
              <a:rPr dirty="0" spc="-5"/>
              <a:t>εισιτήριο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73172" y="1626234"/>
            <a:ext cx="5792470" cy="3976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ακτοπλοϊκό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εισιτήριο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αποτελείται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από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τέσσερα</a:t>
            </a:r>
            <a:r>
              <a:rPr dirty="0" sz="2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μέρη:</a:t>
            </a:r>
            <a:endParaRPr sz="2400">
              <a:latin typeface="Arial"/>
              <a:cs typeface="Arial"/>
            </a:endParaRPr>
          </a:p>
          <a:p>
            <a:pPr lvl="1" marL="756285" marR="15875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  <a:tab pos="756920" algn="l"/>
              </a:tabLst>
            </a:pP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Για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τον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Εκδότη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(issuing office-agency  coupon)</a:t>
            </a:r>
            <a:endParaRPr sz="2400">
              <a:latin typeface="Arial"/>
              <a:cs typeface="Arial"/>
            </a:endParaRPr>
          </a:p>
          <a:p>
            <a:pPr lvl="1" marL="756285" marR="545465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  <a:tab pos="756920" algn="l"/>
              </a:tabLst>
            </a:pP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Για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τον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έλεγχο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(control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ή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check-in  coupon)</a:t>
            </a:r>
            <a:endParaRPr sz="2400">
              <a:latin typeface="Arial"/>
              <a:cs typeface="Arial"/>
            </a:endParaRPr>
          </a:p>
          <a:p>
            <a:pPr lvl="1" marL="756285" marR="638810" indent="-286385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  <a:tab pos="756920" algn="l"/>
              </a:tabLst>
            </a:pP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Για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λιμεναρχείο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(port authority  coupon)</a:t>
            </a:r>
            <a:endParaRPr sz="2400">
              <a:latin typeface="Arial"/>
              <a:cs typeface="Arial"/>
            </a:endParaRPr>
          </a:p>
          <a:p>
            <a:pPr lvl="1" marL="756285" marR="935355" indent="-286385">
              <a:lnSpc>
                <a:spcPct val="100000"/>
              </a:lnSpc>
              <a:spcBef>
                <a:spcPts val="580"/>
              </a:spcBef>
              <a:buChar char="•"/>
              <a:tabLst>
                <a:tab pos="756285" algn="l"/>
                <a:tab pos="756920" algn="l"/>
              </a:tabLst>
            </a:pP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Για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τον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επιβάτη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ή/και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το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όχημα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(passenger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vehicle</a:t>
            </a:r>
            <a:r>
              <a:rPr dirty="0" sz="2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coupon)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7267" y="265175"/>
            <a:ext cx="5284470" cy="899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78679" y="752855"/>
            <a:ext cx="2391918" cy="899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368165" marR="5080" indent="-139192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Περιεχόμενα</a:t>
            </a:r>
            <a:r>
              <a:rPr dirty="0" spc="-210"/>
              <a:t> </a:t>
            </a:r>
            <a:r>
              <a:rPr dirty="0" spc="-20"/>
              <a:t>Ακτοπλοϊκού  </a:t>
            </a:r>
            <a:r>
              <a:rPr dirty="0" spc="-5"/>
              <a:t>Εισιτηρίου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73172" y="1553082"/>
            <a:ext cx="4869180" cy="441579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Επωνυμία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ναυτιλιακής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εταιρείας,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Ημερομηνία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ώρα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ταξιδίου,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Όνομα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πλοίου,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Λιμάνι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Απόπλου και</a:t>
            </a:r>
            <a:r>
              <a:rPr dirty="0" sz="2400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Προορισμού,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Συνολικός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Ναύλος,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Ονοματεπώνυμο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επιβάτη,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Κατηγορία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αυτοκινήτου,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Θέση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επιβάτη,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Στοιχεία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Επιβάτη,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Αριθμός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ημερομηνία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έκδοσης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6267" y="265175"/>
            <a:ext cx="6047994" cy="899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24400" y="752855"/>
            <a:ext cx="2302002" cy="899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413885" marR="5080" indent="-1818639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Στοιχεία </a:t>
            </a:r>
            <a:r>
              <a:rPr dirty="0" spc="-5"/>
              <a:t>έκδοσης </a:t>
            </a:r>
            <a:r>
              <a:rPr dirty="0" spc="-20"/>
              <a:t>ακτοπλοϊκού  </a:t>
            </a:r>
            <a:r>
              <a:rPr dirty="0" spc="-5"/>
              <a:t>εισιτηρίου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272478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2724150" algn="l"/>
                <a:tab pos="2724785" algn="l"/>
              </a:tabLst>
            </a:pPr>
            <a:r>
              <a:rPr dirty="0" spc="-135"/>
              <a:t>Το </a:t>
            </a:r>
            <a:r>
              <a:rPr dirty="0" spc="-5"/>
              <a:t>όνομα </a:t>
            </a:r>
            <a:r>
              <a:rPr dirty="0" spc="-15"/>
              <a:t>του</a:t>
            </a:r>
            <a:r>
              <a:rPr dirty="0" spc="114"/>
              <a:t> </a:t>
            </a:r>
            <a:r>
              <a:rPr dirty="0"/>
              <a:t>επιβάτη,</a:t>
            </a:r>
          </a:p>
          <a:p>
            <a:pPr marL="272478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2724150" algn="l"/>
                <a:tab pos="2724785" algn="l"/>
              </a:tabLst>
            </a:pPr>
            <a:r>
              <a:rPr dirty="0"/>
              <a:t>Αριθμός </a:t>
            </a:r>
            <a:r>
              <a:rPr dirty="0" spc="-5"/>
              <a:t>ατόμων </a:t>
            </a:r>
            <a:r>
              <a:rPr dirty="0" spc="-15"/>
              <a:t>που</a:t>
            </a:r>
            <a:r>
              <a:rPr dirty="0" spc="-5"/>
              <a:t> </a:t>
            </a:r>
            <a:r>
              <a:rPr dirty="0" spc="-10"/>
              <a:t>ταξιδεύουν,</a:t>
            </a:r>
          </a:p>
          <a:p>
            <a:pPr marL="272478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2724150" algn="l"/>
                <a:tab pos="2724785" algn="l"/>
              </a:tabLst>
            </a:pPr>
            <a:r>
              <a:rPr dirty="0" spc="-5"/>
              <a:t>Ηλικίες</a:t>
            </a:r>
            <a:r>
              <a:rPr dirty="0"/>
              <a:t> </a:t>
            </a:r>
            <a:r>
              <a:rPr dirty="0" spc="-5"/>
              <a:t>παιδιών,</a:t>
            </a:r>
          </a:p>
          <a:p>
            <a:pPr marL="272478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2724150" algn="l"/>
                <a:tab pos="2724785" algn="l"/>
              </a:tabLst>
            </a:pPr>
            <a:r>
              <a:rPr dirty="0" spc="-5"/>
              <a:t>Προορισμός </a:t>
            </a:r>
            <a:r>
              <a:rPr dirty="0" spc="-10"/>
              <a:t>και </a:t>
            </a:r>
            <a:r>
              <a:rPr dirty="0" spc="-5"/>
              <a:t>ημερομηνία</a:t>
            </a:r>
            <a:r>
              <a:rPr dirty="0" spc="35"/>
              <a:t> </a:t>
            </a:r>
            <a:r>
              <a:rPr dirty="0" spc="-5"/>
              <a:t>ταξιδιού,</a:t>
            </a:r>
          </a:p>
          <a:p>
            <a:pPr marL="2724785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2724150" algn="l"/>
                <a:tab pos="2724785" algn="l"/>
              </a:tabLst>
            </a:pPr>
            <a:r>
              <a:rPr dirty="0"/>
              <a:t>Θέση </a:t>
            </a:r>
            <a:r>
              <a:rPr dirty="0" spc="-5"/>
              <a:t>ταξιδιού </a:t>
            </a:r>
            <a:r>
              <a:rPr dirty="0" spc="-10"/>
              <a:t>και </a:t>
            </a:r>
            <a:r>
              <a:rPr dirty="0"/>
              <a:t>είδος </a:t>
            </a:r>
            <a:r>
              <a:rPr dirty="0" spc="-5"/>
              <a:t>καμπίνας</a:t>
            </a:r>
            <a:r>
              <a:rPr dirty="0" spc="-90"/>
              <a:t> </a:t>
            </a:r>
            <a:r>
              <a:rPr dirty="0"/>
              <a:t>(δίκλινη  ή</a:t>
            </a:r>
            <a:r>
              <a:rPr dirty="0" spc="-10"/>
              <a:t> </a:t>
            </a:r>
            <a:r>
              <a:rPr dirty="0"/>
              <a:t>τετράκλινη)</a:t>
            </a:r>
          </a:p>
          <a:p>
            <a:pPr marL="2724785" marR="8826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2724150" algn="l"/>
                <a:tab pos="2724785" algn="l"/>
              </a:tabLst>
            </a:pPr>
            <a:r>
              <a:rPr dirty="0" spc="-30"/>
              <a:t>Αν </a:t>
            </a:r>
            <a:r>
              <a:rPr dirty="0" spc="-10"/>
              <a:t>υπάρχει </a:t>
            </a:r>
            <a:r>
              <a:rPr dirty="0" spc="-15"/>
              <a:t>αυτοκίνητο </a:t>
            </a:r>
            <a:r>
              <a:rPr dirty="0" spc="-10"/>
              <a:t>(τύπος, μήκος </a:t>
            </a:r>
            <a:r>
              <a:rPr dirty="0" spc="-15"/>
              <a:t>και  </a:t>
            </a:r>
            <a:r>
              <a:rPr dirty="0" spc="-5"/>
              <a:t>αριθμός </a:t>
            </a:r>
            <a:r>
              <a:rPr dirty="0" spc="-10"/>
              <a:t>κυκλοφορίας</a:t>
            </a:r>
            <a:r>
              <a:rPr dirty="0" spc="5"/>
              <a:t> </a:t>
            </a:r>
            <a:r>
              <a:rPr dirty="0" spc="-15"/>
              <a:t>του)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24755" y="265175"/>
            <a:ext cx="3684270" cy="899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79164" y="752855"/>
            <a:ext cx="4667249" cy="899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67760" marR="5080" indent="545465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Στοιχεία </a:t>
            </a:r>
            <a:r>
              <a:rPr dirty="0" spc="-5"/>
              <a:t>έκδοσης  </a:t>
            </a:r>
            <a:r>
              <a:rPr dirty="0" spc="-20"/>
              <a:t>ακτοπλοϊκού</a:t>
            </a:r>
            <a:r>
              <a:rPr dirty="0" spc="-70"/>
              <a:t> </a:t>
            </a:r>
            <a:r>
              <a:rPr dirty="0" spc="-5"/>
              <a:t>εισιτηρίου</a:t>
            </a:r>
          </a:p>
        </p:txBody>
      </p:sp>
      <p:sp>
        <p:nvSpPr>
          <p:cNvPr id="5" name="object 5"/>
          <p:cNvSpPr/>
          <p:nvPr/>
        </p:nvSpPr>
        <p:spPr>
          <a:xfrm>
            <a:off x="123444" y="167639"/>
            <a:ext cx="3453384" cy="6664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99408" y="1369631"/>
            <a:ext cx="4871085" cy="514794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Επωνυμία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ναυτιλιακής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εταιρείας,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Ημερομηνία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ώρα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ταξιδιού,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Όνομα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πλοίου,</a:t>
            </a:r>
            <a:endParaRPr sz="2400">
              <a:latin typeface="Arial"/>
              <a:cs typeface="Arial"/>
            </a:endParaRPr>
          </a:p>
          <a:p>
            <a:pPr marL="469900" marR="1732914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Λιμάνι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Απόπλου</a:t>
            </a:r>
            <a:r>
              <a:rPr dirty="0" sz="24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και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Προορισμού,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Συνολικός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Ναύλος,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Ονοματεπώνυμο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επιβάτη,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Κατηγορία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αυτοκινήτου,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Θέση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επιβάτη,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Στοιχεία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Επιβάτη,</a:t>
            </a:r>
            <a:endParaRPr sz="2400">
              <a:latin typeface="Arial"/>
              <a:cs typeface="Arial"/>
            </a:endParaRPr>
          </a:p>
          <a:p>
            <a:pPr marL="469900" marR="1159510" indent="-457834">
              <a:lnSpc>
                <a:spcPct val="100000"/>
              </a:lnSpc>
              <a:spcBef>
                <a:spcPts val="575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10.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Αριθμός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dirty="0" sz="2400" spc="-45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ημερομηνία 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έκδοσης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46431"/>
            <a:ext cx="25209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636270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871854"/>
            <a:ext cx="209550" cy="1483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4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  <a:p>
            <a:pPr marL="20320">
              <a:lnSpc>
                <a:spcPts val="2590"/>
              </a:lnSpc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  <a:p>
            <a:pPr marL="26670">
              <a:lnSpc>
                <a:spcPct val="100000"/>
              </a:lnSpc>
              <a:spcBef>
                <a:spcPts val="1220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31642" y="346709"/>
            <a:ext cx="323215" cy="1727200"/>
          </a:xfrm>
          <a:custGeom>
            <a:avLst/>
            <a:gdLst/>
            <a:ahLst/>
            <a:cxnLst/>
            <a:rect l="l" t="t" r="r" b="b"/>
            <a:pathLst>
              <a:path w="323214" h="1727200">
                <a:moveTo>
                  <a:pt x="0" y="1726692"/>
                </a:moveTo>
                <a:lnTo>
                  <a:pt x="323088" y="1726692"/>
                </a:lnTo>
                <a:lnTo>
                  <a:pt x="323088" y="0"/>
                </a:lnTo>
                <a:lnTo>
                  <a:pt x="0" y="0"/>
                </a:lnTo>
                <a:lnTo>
                  <a:pt x="0" y="1726692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42310" y="3129533"/>
            <a:ext cx="323215" cy="1533525"/>
          </a:xfrm>
          <a:custGeom>
            <a:avLst/>
            <a:gdLst/>
            <a:ahLst/>
            <a:cxnLst/>
            <a:rect l="l" t="t" r="r" b="b"/>
            <a:pathLst>
              <a:path w="323214" h="1533525">
                <a:moveTo>
                  <a:pt x="0" y="1533144"/>
                </a:moveTo>
                <a:lnTo>
                  <a:pt x="323088" y="1533144"/>
                </a:lnTo>
                <a:lnTo>
                  <a:pt x="323088" y="0"/>
                </a:lnTo>
                <a:lnTo>
                  <a:pt x="0" y="0"/>
                </a:lnTo>
                <a:lnTo>
                  <a:pt x="0" y="1533144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31642" y="4920234"/>
            <a:ext cx="323215" cy="1531620"/>
          </a:xfrm>
          <a:custGeom>
            <a:avLst/>
            <a:gdLst/>
            <a:ahLst/>
            <a:cxnLst/>
            <a:rect l="l" t="t" r="r" b="b"/>
            <a:pathLst>
              <a:path w="323214" h="1531620">
                <a:moveTo>
                  <a:pt x="0" y="1531619"/>
                </a:moveTo>
                <a:lnTo>
                  <a:pt x="323088" y="1531619"/>
                </a:lnTo>
                <a:lnTo>
                  <a:pt x="323088" y="0"/>
                </a:lnTo>
                <a:lnTo>
                  <a:pt x="0" y="0"/>
                </a:lnTo>
                <a:lnTo>
                  <a:pt x="0" y="1531619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68" y="4844237"/>
            <a:ext cx="853059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1. Επωνυμία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ναυτιλιακής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εταιρείας, 2. Ημερομηνία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dirty="0" sz="2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ώρα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ταξιδιού, 3. Όνομα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πλοίου,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4. Λιμάνι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Απόπλου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και</a:t>
            </a:r>
            <a:r>
              <a:rPr dirty="0" sz="2400" spc="-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Προορισμού,</a:t>
            </a:r>
            <a:endParaRPr sz="2400">
              <a:latin typeface="Arial"/>
              <a:cs typeface="Arial"/>
            </a:endParaRPr>
          </a:p>
          <a:p>
            <a:pPr marL="12700" marR="139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5.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Συνολικός Ναύλος,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6. Ονοματεπώνυμο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επιβάτη,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7.  Κατηγορία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αυτοκινήτου,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8.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Θέση επιβάτη,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9.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Στοιχεία</a:t>
            </a:r>
            <a:r>
              <a:rPr dirty="0" sz="2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Επιβάτη,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10. Αριθμός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και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ημερομηνία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έκδοσης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5572" y="481583"/>
            <a:ext cx="8517636" cy="4062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95094" y="0"/>
            <a:ext cx="5498465" cy="1281430"/>
          </a:xfrm>
          <a:prstGeom prst="rect">
            <a:avLst/>
          </a:prstGeom>
        </p:spPr>
        <p:txBody>
          <a:bodyPr wrap="square" lIns="0" tIns="184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Στοιχεία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έκδοσης 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ακτοπλοϊκού</a:t>
            </a:r>
            <a:r>
              <a:rPr dirty="0" sz="2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εισιτηρίου</a:t>
            </a:r>
            <a:endParaRPr sz="2400">
              <a:latin typeface="Arial"/>
              <a:cs typeface="Arial"/>
            </a:endParaRPr>
          </a:p>
          <a:p>
            <a:pPr marL="527050">
              <a:lnSpc>
                <a:spcPct val="100000"/>
              </a:lnSpc>
              <a:spcBef>
                <a:spcPts val="1814"/>
              </a:spcBef>
            </a:pPr>
            <a:r>
              <a:rPr dirty="0" sz="3200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0595" y="965072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2927" y="1275969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7992" y="2142235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2129" y="2287981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685" y="1614932"/>
            <a:ext cx="195580" cy="759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32023" y="2917063"/>
            <a:ext cx="364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1757" y="507618"/>
            <a:ext cx="43802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69540" algn="l"/>
              </a:tabLst>
            </a:pPr>
            <a:r>
              <a:rPr dirty="0" sz="4000" spc="-15"/>
              <a:t>Κατηγορίες	</a:t>
            </a:r>
            <a:r>
              <a:rPr dirty="0" sz="4000" spc="-10"/>
              <a:t>θέσεων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9066" y="1707591"/>
            <a:ext cx="396811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Τετράκλινη</a:t>
            </a:r>
            <a:r>
              <a:rPr dirty="0" u="heavy" sz="240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εσωτερική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καμπίνα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(χωρίς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παράθυρο)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1091" y="2259329"/>
            <a:ext cx="31489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Τετράκλινη</a:t>
            </a:r>
            <a:r>
              <a:rPr dirty="0" u="heavy" sz="24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εξωτερική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καμπίνα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(με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παράθυρο)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5230367"/>
            <a:ext cx="4702302" cy="1627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3840" y="2572511"/>
            <a:ext cx="4674108" cy="2668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18432" y="6370313"/>
            <a:ext cx="4780025" cy="487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3671" y="3675888"/>
            <a:ext cx="4751832" cy="270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1757" y="507618"/>
            <a:ext cx="43802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69540" algn="l"/>
              </a:tabLst>
            </a:pPr>
            <a:r>
              <a:rPr dirty="0" sz="4000" spc="-15"/>
              <a:t>Κατηγορίες	</a:t>
            </a:r>
            <a:r>
              <a:rPr dirty="0" sz="4000" spc="-10"/>
              <a:t>θέσεων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9066" y="1707591"/>
            <a:ext cx="396367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Δίκλινη</a:t>
            </a:r>
            <a:r>
              <a:rPr dirty="0" u="heavy" sz="24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εξωτερική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καμπίνα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(χωρίς παράθυρο)</a:t>
            </a: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(double)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1091" y="2259329"/>
            <a:ext cx="263207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Δίκλινη</a:t>
            </a:r>
            <a:r>
              <a:rPr dirty="0" u="heavy" sz="2400" spc="-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εξωτερική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καμπίνα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(με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παράθυρο)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(twin)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1731" y="5312663"/>
            <a:ext cx="4904994" cy="1545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6971" y="2540507"/>
            <a:ext cx="4876800" cy="2782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13503" y="6033511"/>
            <a:ext cx="4578858" cy="824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28744" y="3421379"/>
            <a:ext cx="4550663" cy="2622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1757" y="507618"/>
            <a:ext cx="43802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69540" algn="l"/>
              </a:tabLst>
            </a:pPr>
            <a:r>
              <a:rPr dirty="0" sz="4000" spc="-15"/>
              <a:t>Κατηγορίες	</a:t>
            </a:r>
            <a:r>
              <a:rPr dirty="0" sz="4000" spc="-10"/>
              <a:t>θέσεων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9066" y="1707591"/>
            <a:ext cx="39979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Δίκλινη</a:t>
            </a:r>
            <a:r>
              <a:rPr dirty="0" u="heavy" sz="24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εσωτερική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καμπίνα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(χωρίς παράθυρο)</a:t>
            </a:r>
            <a:r>
              <a:rPr dirty="0" sz="2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(double)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1091" y="1892884"/>
            <a:ext cx="322199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Τετράκλινη</a:t>
            </a:r>
            <a:r>
              <a:rPr dirty="0" u="heavy" sz="2400" spc="-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εσωτερική</a:t>
            </a:r>
            <a:endParaRPr sz="2400">
              <a:latin typeface="Arial"/>
              <a:cs typeface="Arial"/>
            </a:endParaRPr>
          </a:p>
          <a:p>
            <a:pPr marL="12700" marR="1210945">
              <a:lnSpc>
                <a:spcPct val="100000"/>
              </a:lnSpc>
              <a:spcBef>
                <a:spcPts val="5"/>
              </a:spcBef>
            </a:pP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καμπίνα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(με 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παράθυρο)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le+tw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895" y="5312663"/>
            <a:ext cx="4565142" cy="1545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6136" y="2540507"/>
            <a:ext cx="4536948" cy="2782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51603" y="6534908"/>
            <a:ext cx="4196334" cy="323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6844" y="3421379"/>
            <a:ext cx="4168139" cy="312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KT</dc:creator>
  <dc:title>Slide 1</dc:title>
  <dcterms:created xsi:type="dcterms:W3CDTF">2019-01-27T17:38:46Z</dcterms:created>
  <dcterms:modified xsi:type="dcterms:W3CDTF">2019-01-27T17:38:46Z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2019-01-27T00:00:00Z</vt:filetime>
  </property>
</Properties>
</file>