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81757" y="507618"/>
            <a:ext cx="4380484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1717548" y="0"/>
            <a:ext cx="5875782" cy="6088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4387" y="371982"/>
            <a:ext cx="8015224" cy="10013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3732" y="1553082"/>
            <a:ext cx="8336534" cy="3391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781680" y="497331"/>
            <a:ext cx="3675379" cy="1129665"/>
          </a:xfrm>
          <a:prstGeom prst="rect">
            <a:avLst/>
          </a:prstGeom>
        </p:spPr>
        <p:txBody>
          <a:bodyPr wrap="square" lIns="0" tIns="153035" rIns="0" bIns="0" rtlCol="0" vert="horz">
            <a:spAutoFit/>
          </a:bodyPr>
          <a:lstStyle/>
          <a:p>
            <a:pPr marL="1103630">
              <a:lnSpc>
                <a:spcPct val="100000"/>
              </a:lnSpc>
              <a:spcBef>
                <a:spcPts val="1205"/>
              </a:spcBef>
            </a:pP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 baseline="25462" sz="1800" spc="-7">
                <a:solidFill>
                  <a:srgbClr val="FFFFFF"/>
                </a:solidFill>
                <a:latin typeface="Arial"/>
                <a:cs typeface="Arial"/>
              </a:rPr>
              <a:t>ο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ΙΕΚ</a:t>
            </a:r>
            <a:r>
              <a:rPr dirty="0" sz="1800" spc="-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Πειραιά</a:t>
            </a:r>
            <a:endParaRPr sz="1800">
              <a:latin typeface="Arial"/>
              <a:cs typeface="Arial"/>
            </a:endParaRPr>
          </a:p>
          <a:p>
            <a:pPr algn="ctr" marL="12700" marR="5080">
              <a:lnSpc>
                <a:spcPct val="100000"/>
              </a:lnSpc>
              <a:spcBef>
                <a:spcPts val="1105"/>
              </a:spcBef>
            </a:pP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Ειδικότητα: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“Υπάλληλος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Τουριστικού 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Γραφείου”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81812" y="2382011"/>
            <a:ext cx="7744206" cy="12291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940308" y="3052572"/>
            <a:ext cx="7271766" cy="12291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114755" y="2530601"/>
            <a:ext cx="6917690" cy="13677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70815" marR="5080" indent="-158750">
              <a:lnSpc>
                <a:spcPct val="100000"/>
              </a:lnSpc>
              <a:spcBef>
                <a:spcPts val="105"/>
              </a:spcBef>
            </a:pPr>
            <a:r>
              <a:rPr dirty="0" sz="4400" spc="-50">
                <a:solidFill>
                  <a:srgbClr val="FFFFFF"/>
                </a:solidFill>
                <a:latin typeface="Arial"/>
                <a:cs typeface="Arial"/>
              </a:rPr>
              <a:t>ΟΡΓΑΝΩΣΗ </a:t>
            </a:r>
            <a:r>
              <a:rPr dirty="0" sz="440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dirty="0" sz="4400" spc="-2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400" spc="-25">
                <a:solidFill>
                  <a:srgbClr val="FFFFFF"/>
                </a:solidFill>
                <a:latin typeface="Arial"/>
                <a:cs typeface="Arial"/>
              </a:rPr>
              <a:t>ΛΕΙΤΟΥΡΓΙΑ  </a:t>
            </a:r>
            <a:r>
              <a:rPr dirty="0" sz="4400" spc="-50">
                <a:solidFill>
                  <a:srgbClr val="FFFFFF"/>
                </a:solidFill>
                <a:latin typeface="Arial"/>
                <a:cs typeface="Arial"/>
              </a:rPr>
              <a:t>ΤΟΥΡΙΣΤΙΚΟΥ</a:t>
            </a:r>
            <a:r>
              <a:rPr dirty="0" sz="44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400" spc="-75">
                <a:solidFill>
                  <a:srgbClr val="FFFFFF"/>
                </a:solidFill>
                <a:latin typeface="Arial"/>
                <a:cs typeface="Arial"/>
              </a:rPr>
              <a:t>ΓΡΑΦΕΙΟΥ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02482" y="5130165"/>
            <a:ext cx="22078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Κ.</a:t>
            </a:r>
            <a:r>
              <a:rPr dirty="0" sz="24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0">
                <a:solidFill>
                  <a:srgbClr val="FFFFFF"/>
                </a:solidFill>
                <a:latin typeface="Arial"/>
                <a:cs typeface="Arial"/>
              </a:rPr>
              <a:t>Τσαγκαράκης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81757" y="507618"/>
            <a:ext cx="438023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69540" algn="l"/>
              </a:tabLst>
            </a:pPr>
            <a:r>
              <a:rPr dirty="0" sz="4000" spc="-15">
                <a:solidFill>
                  <a:srgbClr val="FFFFFF"/>
                </a:solidFill>
                <a:latin typeface="Arial"/>
                <a:cs typeface="Arial"/>
              </a:rPr>
              <a:t>Κατηγορίες	</a:t>
            </a:r>
            <a:r>
              <a:rPr dirty="0" sz="4000" spc="-10">
                <a:solidFill>
                  <a:srgbClr val="FFFFFF"/>
                </a:solidFill>
                <a:latin typeface="Arial"/>
                <a:cs typeface="Arial"/>
              </a:rPr>
              <a:t>θέσεων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77721" y="1581658"/>
            <a:ext cx="59893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Δίκλινη</a:t>
            </a:r>
            <a:r>
              <a:rPr dirty="0" u="heavy" sz="2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400" spc="-1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εξωτερική</a:t>
            </a: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 καμπίνα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(πολυτελείας)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6195" y="6594346"/>
            <a:ext cx="7724394" cy="263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21436" y="2086355"/>
            <a:ext cx="7696200" cy="4518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1757" y="507618"/>
            <a:ext cx="438023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69540" algn="l"/>
              </a:tabLst>
            </a:pPr>
            <a:r>
              <a:rPr dirty="0" sz="4000" spc="-15"/>
              <a:t>Κατηγορίες	</a:t>
            </a:r>
            <a:r>
              <a:rPr dirty="0" sz="4000" spc="-10"/>
              <a:t>θέσεων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94766" y="1455496"/>
            <a:ext cx="289306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0" b="1">
                <a:solidFill>
                  <a:srgbClr val="FFFFFF"/>
                </a:solidFill>
                <a:latin typeface="Arial"/>
                <a:cs typeface="Arial"/>
              </a:rPr>
              <a:t>Αεροπορικές</a:t>
            </a:r>
            <a:r>
              <a:rPr dirty="0" sz="24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θέσεις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77383" y="2883789"/>
            <a:ext cx="289242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20" b="1">
                <a:solidFill>
                  <a:srgbClr val="FFFFFF"/>
                </a:solidFill>
                <a:latin typeface="Arial"/>
                <a:cs typeface="Arial"/>
              </a:rPr>
              <a:t>Αεροπορικές</a:t>
            </a:r>
            <a:r>
              <a:rPr dirty="0" sz="24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θέσεις  </a:t>
            </a: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πολυτελείας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5468" y="4610101"/>
            <a:ext cx="4842510" cy="2247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30708" y="1937004"/>
            <a:ext cx="4814316" cy="26837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189476" y="6550152"/>
            <a:ext cx="4773930" cy="3078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204715" y="4017264"/>
            <a:ext cx="4745736" cy="25435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1757" y="507618"/>
            <a:ext cx="438023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69540" algn="l"/>
              </a:tabLst>
            </a:pPr>
            <a:r>
              <a:rPr dirty="0" sz="4000" spc="-15"/>
              <a:t>Κατηγορίες	</a:t>
            </a:r>
            <a:r>
              <a:rPr dirty="0" sz="4000" spc="-10"/>
              <a:t>θέσεων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94766" y="1455496"/>
            <a:ext cx="337756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Θέσεις</a:t>
            </a:r>
            <a:r>
              <a:rPr dirty="0" sz="24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0" b="1">
                <a:solidFill>
                  <a:srgbClr val="FFFFFF"/>
                </a:solidFill>
                <a:latin typeface="Arial"/>
                <a:cs typeface="Arial"/>
              </a:rPr>
              <a:t>καταστρώματος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65090" y="2551303"/>
            <a:ext cx="33775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Θέσεις</a:t>
            </a:r>
            <a:r>
              <a:rPr dirty="0" sz="24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0" b="1">
                <a:solidFill>
                  <a:srgbClr val="FFFFFF"/>
                </a:solidFill>
                <a:latin typeface="Arial"/>
                <a:cs typeface="Arial"/>
              </a:rPr>
              <a:t>καταστρώματος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2504" y="5143499"/>
            <a:ext cx="4316730" cy="17144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37743" y="1937004"/>
            <a:ext cx="4288535" cy="32171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343400" y="6236207"/>
            <a:ext cx="4316730" cy="6217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358640" y="3029711"/>
            <a:ext cx="4288536" cy="32171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81757" y="507618"/>
            <a:ext cx="438023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69540" algn="l"/>
              </a:tabLst>
            </a:pPr>
            <a:r>
              <a:rPr dirty="0" sz="4000" spc="-15">
                <a:solidFill>
                  <a:srgbClr val="FFFFFF"/>
                </a:solidFill>
                <a:latin typeface="Arial"/>
                <a:cs typeface="Arial"/>
              </a:rPr>
              <a:t>Κατηγορίες	</a:t>
            </a:r>
            <a:r>
              <a:rPr dirty="0" sz="4000" spc="-10">
                <a:solidFill>
                  <a:srgbClr val="FFFFFF"/>
                </a:solidFill>
                <a:latin typeface="Arial"/>
                <a:cs typeface="Arial"/>
              </a:rPr>
              <a:t>θέσεων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45002" y="1581658"/>
            <a:ext cx="22574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Καμπίνα</a:t>
            </a:r>
            <a:r>
              <a:rPr dirty="0" sz="2400" spc="-1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ΑΜΕΑ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8995" y="5745476"/>
            <a:ext cx="8443722" cy="11125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64236" y="2200655"/>
            <a:ext cx="8415528" cy="35554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93008" y="752855"/>
            <a:ext cx="4763262" cy="8999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34561" y="859663"/>
            <a:ext cx="425704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75"/>
              <a:t>Το </a:t>
            </a:r>
            <a:r>
              <a:rPr dirty="0" spc="-20"/>
              <a:t>ακτοπλοϊκό</a:t>
            </a:r>
            <a:r>
              <a:rPr dirty="0" spc="75"/>
              <a:t> </a:t>
            </a:r>
            <a:r>
              <a:rPr dirty="0" spc="-5"/>
              <a:t>εισιτήριο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773172" y="1626234"/>
            <a:ext cx="5792470" cy="3976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Το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ακτοπλοϊκό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εισιτήριο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αποτελείται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από 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τέσσερα</a:t>
            </a:r>
            <a:r>
              <a:rPr dirty="0" sz="24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μέρη:</a:t>
            </a:r>
            <a:endParaRPr sz="2400">
              <a:latin typeface="Arial"/>
              <a:cs typeface="Arial"/>
            </a:endParaRPr>
          </a:p>
          <a:p>
            <a:pPr lvl="1" marL="756285" marR="15875" indent="-286385">
              <a:lnSpc>
                <a:spcPct val="100000"/>
              </a:lnSpc>
              <a:spcBef>
                <a:spcPts val="575"/>
              </a:spcBef>
              <a:buChar char="•"/>
              <a:tabLst>
                <a:tab pos="756285" algn="l"/>
                <a:tab pos="756920" algn="l"/>
              </a:tabLst>
            </a:pP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Για 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τον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Εκδότη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(issuing office-agency  coupon)</a:t>
            </a:r>
            <a:endParaRPr sz="2400">
              <a:latin typeface="Arial"/>
              <a:cs typeface="Arial"/>
            </a:endParaRPr>
          </a:p>
          <a:p>
            <a:pPr lvl="1" marL="756285" marR="545465" indent="-286385">
              <a:lnSpc>
                <a:spcPct val="100000"/>
              </a:lnSpc>
              <a:spcBef>
                <a:spcPts val="580"/>
              </a:spcBef>
              <a:buChar char="•"/>
              <a:tabLst>
                <a:tab pos="756285" algn="l"/>
                <a:tab pos="756920" algn="l"/>
              </a:tabLst>
            </a:pP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Για 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τον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έλεγχο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(control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ή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check-in  coupon)</a:t>
            </a:r>
            <a:endParaRPr sz="2400">
              <a:latin typeface="Arial"/>
              <a:cs typeface="Arial"/>
            </a:endParaRPr>
          </a:p>
          <a:p>
            <a:pPr lvl="1" marL="756285" marR="638810" indent="-286385">
              <a:lnSpc>
                <a:spcPct val="100000"/>
              </a:lnSpc>
              <a:spcBef>
                <a:spcPts val="575"/>
              </a:spcBef>
              <a:buChar char="•"/>
              <a:tabLst>
                <a:tab pos="756285" algn="l"/>
                <a:tab pos="756920" algn="l"/>
              </a:tabLst>
            </a:pP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Για </a:t>
            </a: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το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λιμεναρχείο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(port authority  coupon)</a:t>
            </a:r>
            <a:endParaRPr sz="2400">
              <a:latin typeface="Arial"/>
              <a:cs typeface="Arial"/>
            </a:endParaRPr>
          </a:p>
          <a:p>
            <a:pPr lvl="1" marL="756285" marR="935355" indent="-286385">
              <a:lnSpc>
                <a:spcPct val="100000"/>
              </a:lnSpc>
              <a:spcBef>
                <a:spcPts val="580"/>
              </a:spcBef>
              <a:buChar char="•"/>
              <a:tabLst>
                <a:tab pos="756285" algn="l"/>
                <a:tab pos="756920" algn="l"/>
              </a:tabLst>
            </a:pP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Για 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τον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επιβάτη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ή/και 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το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όχημα 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(passenger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–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vehicle</a:t>
            </a:r>
            <a:r>
              <a:rPr dirty="0" sz="24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coupon)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87267" y="265175"/>
            <a:ext cx="5284470" cy="8999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678679" y="752855"/>
            <a:ext cx="2391918" cy="8999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4368165" marR="5080" indent="-1391920">
              <a:lnSpc>
                <a:spcPct val="100000"/>
              </a:lnSpc>
              <a:spcBef>
                <a:spcPts val="105"/>
              </a:spcBef>
            </a:pPr>
            <a:r>
              <a:rPr dirty="0" spc="-15"/>
              <a:t>Περιεχόμενα</a:t>
            </a:r>
            <a:r>
              <a:rPr dirty="0" spc="-210"/>
              <a:t> </a:t>
            </a:r>
            <a:r>
              <a:rPr dirty="0" spc="-20"/>
              <a:t>Ακτοπλοϊκού  </a:t>
            </a:r>
            <a:r>
              <a:rPr dirty="0" spc="-5"/>
              <a:t>Εισιτηρίου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773172" y="1553082"/>
            <a:ext cx="4869180" cy="441579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Επωνυμία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ναυτιλιακής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εταιρείας,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Ημερομηνία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και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ώρα</a:t>
            </a:r>
            <a:r>
              <a:rPr dirty="0" sz="24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ταξιδίου,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Όνομα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 πλοίου,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Λιμάνι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Απόπλου και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Προορισμού,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Συνολικός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Ναύλος,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Ονοματεπώνυμο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επιβάτη,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Κατηγορία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αυτοκινήτου,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Θέση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 επιβάτη,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Στοιχεία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 Επιβάτη,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Αριθμός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και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ημερομηνία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 έκδοσης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06267" y="265175"/>
            <a:ext cx="6047994" cy="8999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724400" y="752855"/>
            <a:ext cx="2302002" cy="8999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4413885" marR="5080" indent="-1818639">
              <a:lnSpc>
                <a:spcPct val="100000"/>
              </a:lnSpc>
              <a:spcBef>
                <a:spcPts val="105"/>
              </a:spcBef>
            </a:pPr>
            <a:r>
              <a:rPr dirty="0" spc="-30"/>
              <a:t>Στοιχεία </a:t>
            </a:r>
            <a:r>
              <a:rPr dirty="0" spc="-5"/>
              <a:t>έκδοσης </a:t>
            </a:r>
            <a:r>
              <a:rPr dirty="0" spc="-20"/>
              <a:t>ακτοπλοϊκού  </a:t>
            </a:r>
            <a:r>
              <a:rPr dirty="0" spc="-5"/>
              <a:t>εισιτηρίου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85725" rIns="0" bIns="0" rtlCol="0" vert="horz">
            <a:spAutoFit/>
          </a:bodyPr>
          <a:lstStyle/>
          <a:p>
            <a:pPr marL="2724785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2724150" algn="l"/>
                <a:tab pos="2724785" algn="l"/>
              </a:tabLst>
            </a:pPr>
            <a:r>
              <a:rPr dirty="0" spc="-135"/>
              <a:t>Το </a:t>
            </a:r>
            <a:r>
              <a:rPr dirty="0" spc="-5"/>
              <a:t>όνομα </a:t>
            </a:r>
            <a:r>
              <a:rPr dirty="0" spc="-15"/>
              <a:t>του</a:t>
            </a:r>
            <a:r>
              <a:rPr dirty="0" spc="114"/>
              <a:t> </a:t>
            </a:r>
            <a:r>
              <a:rPr dirty="0"/>
              <a:t>επιβάτη,</a:t>
            </a:r>
          </a:p>
          <a:p>
            <a:pPr marL="2724785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2724150" algn="l"/>
                <a:tab pos="2724785" algn="l"/>
              </a:tabLst>
            </a:pPr>
            <a:r>
              <a:rPr dirty="0"/>
              <a:t>Αριθμός </a:t>
            </a:r>
            <a:r>
              <a:rPr dirty="0" spc="-5"/>
              <a:t>ατόμων </a:t>
            </a:r>
            <a:r>
              <a:rPr dirty="0" spc="-15"/>
              <a:t>που</a:t>
            </a:r>
            <a:r>
              <a:rPr dirty="0" spc="-5"/>
              <a:t> </a:t>
            </a:r>
            <a:r>
              <a:rPr dirty="0" spc="-10"/>
              <a:t>ταξιδεύουν,</a:t>
            </a:r>
          </a:p>
          <a:p>
            <a:pPr marL="2724785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2724150" algn="l"/>
                <a:tab pos="2724785" algn="l"/>
              </a:tabLst>
            </a:pPr>
            <a:r>
              <a:rPr dirty="0" spc="-5"/>
              <a:t>Ηλικίες</a:t>
            </a:r>
            <a:r>
              <a:rPr dirty="0"/>
              <a:t> </a:t>
            </a:r>
            <a:r>
              <a:rPr dirty="0" spc="-5"/>
              <a:t>παιδιών,</a:t>
            </a:r>
          </a:p>
          <a:p>
            <a:pPr marL="2724785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2724150" algn="l"/>
                <a:tab pos="2724785" algn="l"/>
              </a:tabLst>
            </a:pPr>
            <a:r>
              <a:rPr dirty="0" spc="-5"/>
              <a:t>Προορισμός </a:t>
            </a:r>
            <a:r>
              <a:rPr dirty="0" spc="-10"/>
              <a:t>και </a:t>
            </a:r>
            <a:r>
              <a:rPr dirty="0" spc="-5"/>
              <a:t>ημερομηνία</a:t>
            </a:r>
            <a:r>
              <a:rPr dirty="0" spc="35"/>
              <a:t> </a:t>
            </a:r>
            <a:r>
              <a:rPr dirty="0" spc="-5"/>
              <a:t>ταξιδιού,</a:t>
            </a:r>
          </a:p>
          <a:p>
            <a:pPr marL="2724785" marR="508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2724150" algn="l"/>
                <a:tab pos="2724785" algn="l"/>
              </a:tabLst>
            </a:pPr>
            <a:r>
              <a:rPr dirty="0"/>
              <a:t>Θέση </a:t>
            </a:r>
            <a:r>
              <a:rPr dirty="0" spc="-5"/>
              <a:t>ταξιδιού </a:t>
            </a:r>
            <a:r>
              <a:rPr dirty="0" spc="-10"/>
              <a:t>και </a:t>
            </a:r>
            <a:r>
              <a:rPr dirty="0"/>
              <a:t>είδος </a:t>
            </a:r>
            <a:r>
              <a:rPr dirty="0" spc="-5"/>
              <a:t>καμπίνας</a:t>
            </a:r>
            <a:r>
              <a:rPr dirty="0" spc="-90"/>
              <a:t> </a:t>
            </a:r>
            <a:r>
              <a:rPr dirty="0"/>
              <a:t>(δίκλινη  ή</a:t>
            </a:r>
            <a:r>
              <a:rPr dirty="0" spc="-10"/>
              <a:t> </a:t>
            </a:r>
            <a:r>
              <a:rPr dirty="0"/>
              <a:t>τετράκλινη)</a:t>
            </a:r>
          </a:p>
          <a:p>
            <a:pPr marL="2724785" marR="88265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2724150" algn="l"/>
                <a:tab pos="2724785" algn="l"/>
              </a:tabLst>
            </a:pPr>
            <a:r>
              <a:rPr dirty="0" spc="-30"/>
              <a:t>Αν </a:t>
            </a:r>
            <a:r>
              <a:rPr dirty="0" spc="-10"/>
              <a:t>υπάρχει </a:t>
            </a:r>
            <a:r>
              <a:rPr dirty="0" spc="-15"/>
              <a:t>αυτοκίνητο </a:t>
            </a:r>
            <a:r>
              <a:rPr dirty="0" spc="-10"/>
              <a:t>(τύπος, μήκος </a:t>
            </a:r>
            <a:r>
              <a:rPr dirty="0" spc="-15"/>
              <a:t>και  </a:t>
            </a:r>
            <a:r>
              <a:rPr dirty="0" spc="-5"/>
              <a:t>αριθμός </a:t>
            </a:r>
            <a:r>
              <a:rPr dirty="0" spc="-10"/>
              <a:t>κυκλοφορίας</a:t>
            </a:r>
            <a:r>
              <a:rPr dirty="0" spc="5"/>
              <a:t> </a:t>
            </a:r>
            <a:r>
              <a:rPr dirty="0" spc="-15"/>
              <a:t>του)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24755" y="265175"/>
            <a:ext cx="3684270" cy="8999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979164" y="752855"/>
            <a:ext cx="4667249" cy="8999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3667760" marR="5080" indent="545465">
              <a:lnSpc>
                <a:spcPct val="100000"/>
              </a:lnSpc>
              <a:spcBef>
                <a:spcPts val="105"/>
              </a:spcBef>
            </a:pPr>
            <a:r>
              <a:rPr dirty="0" spc="-30"/>
              <a:t>Στοιχεία </a:t>
            </a:r>
            <a:r>
              <a:rPr dirty="0" spc="-5"/>
              <a:t>έκδοσης  </a:t>
            </a:r>
            <a:r>
              <a:rPr dirty="0" spc="-20"/>
              <a:t>ακτοπλοϊκού</a:t>
            </a:r>
            <a:r>
              <a:rPr dirty="0" spc="-70"/>
              <a:t> </a:t>
            </a:r>
            <a:r>
              <a:rPr dirty="0" spc="-5"/>
              <a:t>εισιτηρίου</a:t>
            </a:r>
          </a:p>
        </p:txBody>
      </p:sp>
      <p:sp>
        <p:nvSpPr>
          <p:cNvPr id="5" name="object 5"/>
          <p:cNvSpPr/>
          <p:nvPr/>
        </p:nvSpPr>
        <p:spPr>
          <a:xfrm>
            <a:off x="123444" y="167639"/>
            <a:ext cx="3453384" cy="66644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899408" y="1369631"/>
            <a:ext cx="4871085" cy="514794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6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Επωνυμία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ναυτιλιακής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εταιρείας,</a:t>
            </a:r>
            <a:endParaRPr sz="24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Ημερομηνία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και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ώρα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ταξιδιού,</a:t>
            </a:r>
            <a:endParaRPr sz="24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Όνομα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 πλοίου,</a:t>
            </a:r>
            <a:endParaRPr sz="2400">
              <a:latin typeface="Arial"/>
              <a:cs typeface="Arial"/>
            </a:endParaRPr>
          </a:p>
          <a:p>
            <a:pPr marL="469900" marR="1732914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Λιμάνι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Απόπλου</a:t>
            </a:r>
            <a:r>
              <a:rPr dirty="0" sz="2400" spc="-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και 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Προορισμού,</a:t>
            </a:r>
            <a:endParaRPr sz="24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Συνολικός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Ναύλος,</a:t>
            </a:r>
            <a:endParaRPr sz="24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Ονοματεπώνυμο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επιβάτη,</a:t>
            </a:r>
            <a:endParaRPr sz="24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Κατηγορία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αυτοκινήτου,</a:t>
            </a:r>
            <a:endParaRPr sz="24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Θέση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 επιβάτη,</a:t>
            </a:r>
            <a:endParaRPr sz="24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Στοιχεία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 Επιβάτη,</a:t>
            </a:r>
            <a:endParaRPr sz="2400">
              <a:latin typeface="Arial"/>
              <a:cs typeface="Arial"/>
            </a:endParaRPr>
          </a:p>
          <a:p>
            <a:pPr marL="469900" marR="1159510" indent="-457834">
              <a:lnSpc>
                <a:spcPct val="100000"/>
              </a:lnSpc>
              <a:spcBef>
                <a:spcPts val="575"/>
              </a:spcBef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10.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Αριθμός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και</a:t>
            </a:r>
            <a:r>
              <a:rPr dirty="0" sz="2400" spc="-45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ημερομηνία 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έκδοσης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46431"/>
            <a:ext cx="25209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FF0000"/>
                </a:solidFill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636270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39" y="871854"/>
            <a:ext cx="209550" cy="14839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54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0000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250"/>
              </a:lnSpc>
            </a:pPr>
            <a:r>
              <a:rPr dirty="0" sz="2400" spc="-5" b="1">
                <a:solidFill>
                  <a:srgbClr val="FF0000"/>
                </a:solidFill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 marL="20320">
              <a:lnSpc>
                <a:spcPts val="2590"/>
              </a:lnSpc>
            </a:pPr>
            <a:r>
              <a:rPr dirty="0" sz="2400" b="1">
                <a:solidFill>
                  <a:srgbClr val="FF0000"/>
                </a:solidFill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  <a:p>
            <a:pPr marL="26670">
              <a:lnSpc>
                <a:spcPct val="100000"/>
              </a:lnSpc>
              <a:spcBef>
                <a:spcPts val="1220"/>
              </a:spcBef>
            </a:pPr>
            <a:r>
              <a:rPr dirty="0" sz="2400" spc="-5" b="1">
                <a:solidFill>
                  <a:srgbClr val="FF0000"/>
                </a:solidFill>
                <a:latin typeface="Arial"/>
                <a:cs typeface="Arial"/>
              </a:rPr>
              <a:t>6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31642" y="346709"/>
            <a:ext cx="323215" cy="1727200"/>
          </a:xfrm>
          <a:custGeom>
            <a:avLst/>
            <a:gdLst/>
            <a:ahLst/>
            <a:cxnLst/>
            <a:rect l="l" t="t" r="r" b="b"/>
            <a:pathLst>
              <a:path w="323214" h="1727200">
                <a:moveTo>
                  <a:pt x="0" y="1726692"/>
                </a:moveTo>
                <a:lnTo>
                  <a:pt x="323088" y="1726692"/>
                </a:lnTo>
                <a:lnTo>
                  <a:pt x="323088" y="0"/>
                </a:lnTo>
                <a:lnTo>
                  <a:pt x="0" y="0"/>
                </a:lnTo>
                <a:lnTo>
                  <a:pt x="0" y="1726692"/>
                </a:lnTo>
                <a:close/>
              </a:path>
            </a:pathLst>
          </a:custGeom>
          <a:ln w="28955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242310" y="3129533"/>
            <a:ext cx="323215" cy="1533525"/>
          </a:xfrm>
          <a:custGeom>
            <a:avLst/>
            <a:gdLst/>
            <a:ahLst/>
            <a:cxnLst/>
            <a:rect l="l" t="t" r="r" b="b"/>
            <a:pathLst>
              <a:path w="323214" h="1533525">
                <a:moveTo>
                  <a:pt x="0" y="1533144"/>
                </a:moveTo>
                <a:lnTo>
                  <a:pt x="323088" y="1533144"/>
                </a:lnTo>
                <a:lnTo>
                  <a:pt x="323088" y="0"/>
                </a:lnTo>
                <a:lnTo>
                  <a:pt x="0" y="0"/>
                </a:lnTo>
                <a:lnTo>
                  <a:pt x="0" y="1533144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231642" y="4920234"/>
            <a:ext cx="323215" cy="1531620"/>
          </a:xfrm>
          <a:custGeom>
            <a:avLst/>
            <a:gdLst/>
            <a:ahLst/>
            <a:cxnLst/>
            <a:rect l="l" t="t" r="r" b="b"/>
            <a:pathLst>
              <a:path w="323214" h="1531620">
                <a:moveTo>
                  <a:pt x="0" y="1531619"/>
                </a:moveTo>
                <a:lnTo>
                  <a:pt x="323088" y="1531619"/>
                </a:lnTo>
                <a:lnTo>
                  <a:pt x="323088" y="0"/>
                </a:lnTo>
                <a:lnTo>
                  <a:pt x="0" y="0"/>
                </a:lnTo>
                <a:lnTo>
                  <a:pt x="0" y="1531619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268" y="4844237"/>
            <a:ext cx="8530590" cy="1855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1. Επωνυμία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ναυτιλιακής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εταιρείας, 2. Ημερομηνία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και</a:t>
            </a:r>
            <a:r>
              <a:rPr dirty="0" sz="24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ώρα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ταξιδιού, 3. Όνομα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πλοίου,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4. Λιμάνι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Απόπλου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και</a:t>
            </a:r>
            <a:r>
              <a:rPr dirty="0" sz="2400" spc="-2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Προορισμού,</a:t>
            </a:r>
            <a:endParaRPr sz="2400">
              <a:latin typeface="Arial"/>
              <a:cs typeface="Arial"/>
            </a:endParaRPr>
          </a:p>
          <a:p>
            <a:pPr marL="12700" marR="139700">
              <a:lnSpc>
                <a:spcPct val="100000"/>
              </a:lnSpc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5.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Συνολικός Ναύλος,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6. Ονοματεπώνυμο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επιβάτη,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7.  Κατηγορία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αυτοκινήτου,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8.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Θέση επιβάτη,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9. </a:t>
            </a: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Στοιχεία</a:t>
            </a:r>
            <a:r>
              <a:rPr dirty="0" sz="24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Επιβάτη,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10. Αριθμός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και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ημερομηνία</a:t>
            </a:r>
            <a:r>
              <a:rPr dirty="0" sz="24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έκδοσης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5572" y="481583"/>
            <a:ext cx="8517636" cy="4062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895094" y="0"/>
            <a:ext cx="5498465" cy="1281430"/>
          </a:xfrm>
          <a:prstGeom prst="rect">
            <a:avLst/>
          </a:prstGeom>
        </p:spPr>
        <p:txBody>
          <a:bodyPr wrap="square" lIns="0" tIns="1841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0"/>
              </a:spcBef>
            </a:pP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Στοιχεία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έκδοσης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ακτοπλοϊκού</a:t>
            </a:r>
            <a:r>
              <a:rPr dirty="0" sz="24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εισιτηρίου</a:t>
            </a:r>
            <a:endParaRPr sz="2400">
              <a:latin typeface="Arial"/>
              <a:cs typeface="Arial"/>
            </a:endParaRPr>
          </a:p>
          <a:p>
            <a:pPr marL="527050">
              <a:lnSpc>
                <a:spcPct val="100000"/>
              </a:lnSpc>
              <a:spcBef>
                <a:spcPts val="1814"/>
              </a:spcBef>
            </a:pPr>
            <a:r>
              <a:rPr dirty="0" sz="3200" b="1">
                <a:solidFill>
                  <a:srgbClr val="FF0000"/>
                </a:solidFill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20595" y="965072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82927" y="1275969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0000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67992" y="2142235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0000"/>
                </a:solidFill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12129" y="2287981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0000"/>
                </a:solidFill>
                <a:latin typeface="Arial"/>
                <a:cs typeface="Arial"/>
              </a:rPr>
              <a:t>6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2685" y="1614932"/>
            <a:ext cx="195580" cy="7594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0000"/>
                </a:solidFill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2400" b="1">
                <a:solidFill>
                  <a:srgbClr val="FF0000"/>
                </a:solidFill>
                <a:latin typeface="Arial"/>
                <a:cs typeface="Arial"/>
              </a:rPr>
              <a:t>7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32023" y="2917063"/>
            <a:ext cx="3644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z="2400" spc="-5" b="1">
                <a:solidFill>
                  <a:srgbClr val="FF0000"/>
                </a:solidFill>
                <a:latin typeface="Arial"/>
                <a:cs typeface="Arial"/>
              </a:rPr>
              <a:t>0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1757" y="507618"/>
            <a:ext cx="438023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69540" algn="l"/>
              </a:tabLst>
            </a:pPr>
            <a:r>
              <a:rPr dirty="0" sz="4000" spc="-15"/>
              <a:t>Κατηγορίες	</a:t>
            </a:r>
            <a:r>
              <a:rPr dirty="0" sz="4000" spc="-10"/>
              <a:t>θέσεων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09066" y="1707591"/>
            <a:ext cx="396811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0" b="1">
                <a:solidFill>
                  <a:srgbClr val="FFFFFF"/>
                </a:solidFill>
                <a:latin typeface="Arial"/>
                <a:cs typeface="Arial"/>
              </a:rPr>
              <a:t>Τετράκλινη</a:t>
            </a:r>
            <a:r>
              <a:rPr dirty="0" u="heavy" sz="2400" spc="-3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400" spc="-1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εσωτερική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καμπίνα 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(χωρίς</a:t>
            </a:r>
            <a:r>
              <a:rPr dirty="0" sz="2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παράθυρο)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81091" y="2259329"/>
            <a:ext cx="314896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20" b="1">
                <a:solidFill>
                  <a:srgbClr val="FFFFFF"/>
                </a:solidFill>
                <a:latin typeface="Arial"/>
                <a:cs typeface="Arial"/>
              </a:rPr>
              <a:t>Τετράκλινη</a:t>
            </a:r>
            <a:r>
              <a:rPr dirty="0" u="heavy" sz="2400" spc="-2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400" spc="-1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εξωτερική </a:t>
            </a: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 καμπίνα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(με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παράθυρο)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8600" y="5230367"/>
            <a:ext cx="4702302" cy="16276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43840" y="2572511"/>
            <a:ext cx="4674108" cy="2668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218432" y="6370313"/>
            <a:ext cx="4780025" cy="4876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233671" y="3675888"/>
            <a:ext cx="4751832" cy="2705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1757" y="507618"/>
            <a:ext cx="438023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69540" algn="l"/>
              </a:tabLst>
            </a:pPr>
            <a:r>
              <a:rPr dirty="0" sz="4000" spc="-15"/>
              <a:t>Κατηγορίες	</a:t>
            </a:r>
            <a:r>
              <a:rPr dirty="0" sz="4000" spc="-10"/>
              <a:t>θέσεων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09066" y="1707591"/>
            <a:ext cx="396367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Δίκλινη</a:t>
            </a:r>
            <a:r>
              <a:rPr dirty="0" u="heavy" sz="2400" spc="-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400" spc="-1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εξωτερική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καμπίνα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(χωρίς παράθυρο)</a:t>
            </a:r>
            <a:r>
              <a:rPr dirty="0" sz="24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(double)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81091" y="2259329"/>
            <a:ext cx="263207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Δίκλινη</a:t>
            </a:r>
            <a:r>
              <a:rPr dirty="0" u="heavy" sz="2400" spc="-8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400" spc="-1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εξωτερική </a:t>
            </a: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 καμπίνα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(με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παράθυρο)</a:t>
            </a:r>
            <a:r>
              <a:rPr dirty="0" sz="24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(twin)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1731" y="5312663"/>
            <a:ext cx="4904994" cy="15453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56971" y="2540507"/>
            <a:ext cx="4876800" cy="2782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413503" y="6033511"/>
            <a:ext cx="4578858" cy="8244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428744" y="3421379"/>
            <a:ext cx="4550663" cy="26228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1757" y="507618"/>
            <a:ext cx="438023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69540" algn="l"/>
              </a:tabLst>
            </a:pPr>
            <a:r>
              <a:rPr dirty="0" sz="4000" spc="-15"/>
              <a:t>Κατηγορίες	</a:t>
            </a:r>
            <a:r>
              <a:rPr dirty="0" sz="4000" spc="-10"/>
              <a:t>θέσεων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09066" y="1707591"/>
            <a:ext cx="399796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Δίκλινη</a:t>
            </a:r>
            <a:r>
              <a:rPr dirty="0" u="heavy" sz="2400" spc="-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400" spc="-1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εσωτερική</a:t>
            </a:r>
            <a:r>
              <a:rPr dirty="0" sz="24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καμπίνα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(χωρίς παράθυρο)</a:t>
            </a:r>
            <a:r>
              <a:rPr dirty="0" sz="24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(double)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81091" y="1892884"/>
            <a:ext cx="3221990" cy="1489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0" b="1">
                <a:solidFill>
                  <a:srgbClr val="FFFFFF"/>
                </a:solidFill>
                <a:latin typeface="Arial"/>
                <a:cs typeface="Arial"/>
              </a:rPr>
              <a:t>Τετράκλινη</a:t>
            </a:r>
            <a:r>
              <a:rPr dirty="0" u="heavy" sz="2400" spc="-5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400" spc="-1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εσωτερική</a:t>
            </a:r>
            <a:endParaRPr sz="2400">
              <a:latin typeface="Arial"/>
              <a:cs typeface="Arial"/>
            </a:endParaRPr>
          </a:p>
          <a:p>
            <a:pPr marL="12700" marR="1210945">
              <a:lnSpc>
                <a:spcPct val="100000"/>
              </a:lnSpc>
              <a:spcBef>
                <a:spcPts val="5"/>
              </a:spcBef>
            </a:pP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καμπίνα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(με  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παράθυρο) 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le+tw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0895" y="5312663"/>
            <a:ext cx="4565142" cy="15453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26136" y="2540507"/>
            <a:ext cx="4536948" cy="2782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451603" y="6534908"/>
            <a:ext cx="4196334" cy="3230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466844" y="3421379"/>
            <a:ext cx="4168139" cy="3124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KT</dc:creator>
  <dc:title>Slide 1</dc:title>
  <dcterms:created xsi:type="dcterms:W3CDTF">2019-01-27T17:38:46Z</dcterms:created>
  <dcterms:modified xsi:type="dcterms:W3CDTF">2019-01-27T17:38:46Z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2018-01-29T00:00:00Z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2019-01-27T00:00:00Z</vt:filetime>
  </property>
</Properties>
</file>