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86" r:id="rId3"/>
    <p:sldId id="259" r:id="rId4"/>
    <p:sldId id="260" r:id="rId5"/>
    <p:sldId id="261" r:id="rId6"/>
    <p:sldId id="262" r:id="rId7"/>
    <p:sldId id="263" r:id="rId8"/>
    <p:sldId id="264" r:id="rId9"/>
    <p:sldId id="265" r:id="rId10"/>
    <p:sldId id="266" r:id="rId11"/>
    <p:sldId id="271" r:id="rId12"/>
    <p:sldId id="267" r:id="rId13"/>
    <p:sldId id="268" r:id="rId14"/>
    <p:sldId id="269" r:id="rId15"/>
    <p:sldId id="272" r:id="rId16"/>
    <p:sldId id="273" r:id="rId17"/>
    <p:sldId id="274" r:id="rId18"/>
    <p:sldId id="275" r:id="rId19"/>
    <p:sldId id="276" r:id="rId20"/>
    <p:sldId id="277" r:id="rId21"/>
    <p:sldId id="278" r:id="rId22"/>
    <p:sldId id="279" r:id="rId23"/>
    <p:sldId id="280" r:id="rId24"/>
    <p:sldId id="281" r:id="rId25"/>
    <p:sldId id="283" r:id="rId26"/>
    <p:sldId id="284" r:id="rId27"/>
    <p:sldId id="285" r:id="rId28"/>
    <p:sldId id="282" r:id="rId29"/>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22C16"/>
    <a:srgbClr val="0C788E"/>
    <a:srgbClr val="025198"/>
    <a:srgbClr val="000099"/>
    <a:srgbClr val="1C1C1C"/>
    <a:srgbClr val="660066"/>
    <a:srgbClr val="333333"/>
    <a:srgbClr val="8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75" autoAdjust="0"/>
    <p:restoredTop sz="94652" autoAdjust="0"/>
  </p:normalViewPr>
  <p:slideViewPr>
    <p:cSldViewPr>
      <p:cViewPr varScale="1">
        <p:scale>
          <a:sx n="59" d="100"/>
          <a:sy n="59" d="100"/>
        </p:scale>
        <p:origin x="1272"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1BC078-36CC-4EC9-8C1E-6B34C0460A96}" type="datetimeFigureOut">
              <a:rPr lang="en-US" smtClean="0"/>
              <a:t>2/2/2018</a:t>
            </a:fld>
            <a:endParaRPr lang="en-US"/>
          </a:p>
        </p:txBody>
      </p:sp>
      <p:sp>
        <p:nvSpPr>
          <p:cNvPr id="4" name="Θέση εικόνας διαφάνειας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40F15C-57A5-4845-802B-64A05E1CA1D0}" type="slidenum">
              <a:rPr lang="en-US" smtClean="0"/>
              <a:t>‹#›</a:t>
            </a:fld>
            <a:endParaRPr lang="en-US"/>
          </a:p>
        </p:txBody>
      </p:sp>
    </p:spTree>
    <p:extLst>
      <p:ext uri="{BB962C8B-B14F-4D97-AF65-F5344CB8AC3E}">
        <p14:creationId xmlns:p14="http://schemas.microsoft.com/office/powerpoint/2010/main" val="16083137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8940F15C-57A5-4845-802B-64A05E1CA1D0}" type="slidenum">
              <a:rPr lang="en-US" smtClean="0"/>
              <a:t>1</a:t>
            </a:fld>
            <a:endParaRPr lang="en-US"/>
          </a:p>
        </p:txBody>
      </p:sp>
    </p:spTree>
    <p:extLst>
      <p:ext uri="{BB962C8B-B14F-4D97-AF65-F5344CB8AC3E}">
        <p14:creationId xmlns:p14="http://schemas.microsoft.com/office/powerpoint/2010/main" val="30317784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AE56A2E5-1652-4354-8CD5-55649EB76BC9}" type="slidenum">
              <a:rPr lang="el-GR" smtClean="0"/>
              <a:t>10</a:t>
            </a:fld>
            <a:endParaRPr lang="el-GR" dirty="0"/>
          </a:p>
        </p:txBody>
      </p:sp>
    </p:spTree>
    <p:extLst>
      <p:ext uri="{BB962C8B-B14F-4D97-AF65-F5344CB8AC3E}">
        <p14:creationId xmlns:p14="http://schemas.microsoft.com/office/powerpoint/2010/main" val="17330853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AE56A2E5-1652-4354-8CD5-55649EB76BC9}" type="slidenum">
              <a:rPr lang="el-GR" smtClean="0"/>
              <a:t>11</a:t>
            </a:fld>
            <a:endParaRPr lang="el-GR" dirty="0"/>
          </a:p>
        </p:txBody>
      </p:sp>
    </p:spTree>
    <p:extLst>
      <p:ext uri="{BB962C8B-B14F-4D97-AF65-F5344CB8AC3E}">
        <p14:creationId xmlns:p14="http://schemas.microsoft.com/office/powerpoint/2010/main" val="12417309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4603F7E9-4AB2-4D56-9EBD-04CD1E45CD60}" type="slidenum">
              <a:rPr lang="el-GR">
                <a:solidFill>
                  <a:prstClr val="black"/>
                </a:solidFill>
              </a:rPr>
              <a:pPr/>
              <a:t>12</a:t>
            </a:fld>
            <a:endParaRPr lang="el-GR" dirty="0">
              <a:solidFill>
                <a:prstClr val="black"/>
              </a:solidFill>
            </a:endParaRPr>
          </a:p>
        </p:txBody>
      </p:sp>
    </p:spTree>
    <p:extLst>
      <p:ext uri="{BB962C8B-B14F-4D97-AF65-F5344CB8AC3E}">
        <p14:creationId xmlns:p14="http://schemas.microsoft.com/office/powerpoint/2010/main" val="24610875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4603F7E9-4AB2-4D56-9EBD-04CD1E45CD60}" type="slidenum">
              <a:rPr lang="el-GR">
                <a:solidFill>
                  <a:prstClr val="black"/>
                </a:solidFill>
              </a:rPr>
              <a:pPr/>
              <a:t>13</a:t>
            </a:fld>
            <a:endParaRPr lang="el-GR" dirty="0">
              <a:solidFill>
                <a:prstClr val="black"/>
              </a:solidFill>
            </a:endParaRPr>
          </a:p>
        </p:txBody>
      </p:sp>
    </p:spTree>
    <p:extLst>
      <p:ext uri="{BB962C8B-B14F-4D97-AF65-F5344CB8AC3E}">
        <p14:creationId xmlns:p14="http://schemas.microsoft.com/office/powerpoint/2010/main" val="7856244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4603F7E9-4AB2-4D56-9EBD-04CD1E45CD60}" type="slidenum">
              <a:rPr lang="el-GR">
                <a:solidFill>
                  <a:prstClr val="black"/>
                </a:solidFill>
              </a:rPr>
              <a:pPr/>
              <a:t>14</a:t>
            </a:fld>
            <a:endParaRPr lang="el-GR" dirty="0">
              <a:solidFill>
                <a:prstClr val="black"/>
              </a:solidFill>
            </a:endParaRPr>
          </a:p>
        </p:txBody>
      </p:sp>
    </p:spTree>
    <p:extLst>
      <p:ext uri="{BB962C8B-B14F-4D97-AF65-F5344CB8AC3E}">
        <p14:creationId xmlns:p14="http://schemas.microsoft.com/office/powerpoint/2010/main" val="33745613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5FF3C348-0A5A-4CCF-A891-E99E8A0837FA}" type="slidenum">
              <a:rPr lang="en-US" smtClean="0"/>
              <a:t>15</a:t>
            </a:fld>
            <a:endParaRPr lang="en-US"/>
          </a:p>
        </p:txBody>
      </p:sp>
    </p:spTree>
    <p:extLst>
      <p:ext uri="{BB962C8B-B14F-4D97-AF65-F5344CB8AC3E}">
        <p14:creationId xmlns:p14="http://schemas.microsoft.com/office/powerpoint/2010/main" val="40570921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5FF3C348-0A5A-4CCF-A891-E99E8A0837FA}" type="slidenum">
              <a:rPr lang="en-US" smtClean="0"/>
              <a:t>16</a:t>
            </a:fld>
            <a:endParaRPr lang="en-US"/>
          </a:p>
        </p:txBody>
      </p:sp>
    </p:spTree>
    <p:extLst>
      <p:ext uri="{BB962C8B-B14F-4D97-AF65-F5344CB8AC3E}">
        <p14:creationId xmlns:p14="http://schemas.microsoft.com/office/powerpoint/2010/main" val="12593943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5FF3C348-0A5A-4CCF-A891-E99E8A0837FA}" type="slidenum">
              <a:rPr lang="en-US" smtClean="0"/>
              <a:t>17</a:t>
            </a:fld>
            <a:endParaRPr lang="en-US"/>
          </a:p>
        </p:txBody>
      </p:sp>
    </p:spTree>
    <p:extLst>
      <p:ext uri="{BB962C8B-B14F-4D97-AF65-F5344CB8AC3E}">
        <p14:creationId xmlns:p14="http://schemas.microsoft.com/office/powerpoint/2010/main" val="26807218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5FF3C348-0A5A-4CCF-A891-E99E8A0837FA}" type="slidenum">
              <a:rPr lang="en-US" smtClean="0"/>
              <a:t>18</a:t>
            </a:fld>
            <a:endParaRPr lang="en-US"/>
          </a:p>
        </p:txBody>
      </p:sp>
    </p:spTree>
    <p:extLst>
      <p:ext uri="{BB962C8B-B14F-4D97-AF65-F5344CB8AC3E}">
        <p14:creationId xmlns:p14="http://schemas.microsoft.com/office/powerpoint/2010/main" val="14810780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5FF3C348-0A5A-4CCF-A891-E99E8A0837FA}" type="slidenum">
              <a:rPr lang="en-US" smtClean="0"/>
              <a:t>19</a:t>
            </a:fld>
            <a:endParaRPr lang="en-US"/>
          </a:p>
        </p:txBody>
      </p:sp>
    </p:spTree>
    <p:extLst>
      <p:ext uri="{BB962C8B-B14F-4D97-AF65-F5344CB8AC3E}">
        <p14:creationId xmlns:p14="http://schemas.microsoft.com/office/powerpoint/2010/main" val="678120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8940F15C-57A5-4845-802B-64A05E1CA1D0}" type="slidenum">
              <a:rPr lang="en-US" smtClean="0"/>
              <a:t>2</a:t>
            </a:fld>
            <a:endParaRPr lang="en-US"/>
          </a:p>
        </p:txBody>
      </p:sp>
    </p:spTree>
    <p:extLst>
      <p:ext uri="{BB962C8B-B14F-4D97-AF65-F5344CB8AC3E}">
        <p14:creationId xmlns:p14="http://schemas.microsoft.com/office/powerpoint/2010/main" val="22205581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5FF3C348-0A5A-4CCF-A891-E99E8A0837FA}" type="slidenum">
              <a:rPr lang="en-US" smtClean="0"/>
              <a:t>20</a:t>
            </a:fld>
            <a:endParaRPr lang="en-US"/>
          </a:p>
        </p:txBody>
      </p:sp>
    </p:spTree>
    <p:extLst>
      <p:ext uri="{BB962C8B-B14F-4D97-AF65-F5344CB8AC3E}">
        <p14:creationId xmlns:p14="http://schemas.microsoft.com/office/powerpoint/2010/main" val="5973450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5FF3C348-0A5A-4CCF-A891-E99E8A0837FA}" type="slidenum">
              <a:rPr lang="en-US" smtClean="0"/>
              <a:t>21</a:t>
            </a:fld>
            <a:endParaRPr lang="en-US"/>
          </a:p>
        </p:txBody>
      </p:sp>
    </p:spTree>
    <p:extLst>
      <p:ext uri="{BB962C8B-B14F-4D97-AF65-F5344CB8AC3E}">
        <p14:creationId xmlns:p14="http://schemas.microsoft.com/office/powerpoint/2010/main" val="15507483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5FF3C348-0A5A-4CCF-A891-E99E8A0837FA}" type="slidenum">
              <a:rPr lang="en-US" smtClean="0"/>
              <a:t>22</a:t>
            </a:fld>
            <a:endParaRPr lang="en-US"/>
          </a:p>
        </p:txBody>
      </p:sp>
    </p:spTree>
    <p:extLst>
      <p:ext uri="{BB962C8B-B14F-4D97-AF65-F5344CB8AC3E}">
        <p14:creationId xmlns:p14="http://schemas.microsoft.com/office/powerpoint/2010/main" val="24303581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5FF3C348-0A5A-4CCF-A891-E99E8A0837FA}" type="slidenum">
              <a:rPr lang="en-US" smtClean="0"/>
              <a:t>23</a:t>
            </a:fld>
            <a:endParaRPr lang="en-US"/>
          </a:p>
        </p:txBody>
      </p:sp>
    </p:spTree>
    <p:extLst>
      <p:ext uri="{BB962C8B-B14F-4D97-AF65-F5344CB8AC3E}">
        <p14:creationId xmlns:p14="http://schemas.microsoft.com/office/powerpoint/2010/main" val="2340211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5FF3C348-0A5A-4CCF-A891-E99E8A0837FA}" type="slidenum">
              <a:rPr lang="en-US" smtClean="0"/>
              <a:t>24</a:t>
            </a:fld>
            <a:endParaRPr lang="en-US"/>
          </a:p>
        </p:txBody>
      </p:sp>
    </p:spTree>
    <p:extLst>
      <p:ext uri="{BB962C8B-B14F-4D97-AF65-F5344CB8AC3E}">
        <p14:creationId xmlns:p14="http://schemas.microsoft.com/office/powerpoint/2010/main" val="7952532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9EF1B3D7-5AFD-4758-99F1-8F0EE7116226}" type="slidenum">
              <a:rPr lang="en-CA" smtClean="0"/>
              <a:pPr/>
              <a:t>25</a:t>
            </a:fld>
            <a:endParaRPr lang="en-CA"/>
          </a:p>
        </p:txBody>
      </p:sp>
    </p:spTree>
    <p:extLst>
      <p:ext uri="{BB962C8B-B14F-4D97-AF65-F5344CB8AC3E}">
        <p14:creationId xmlns:p14="http://schemas.microsoft.com/office/powerpoint/2010/main" val="16540979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9EF1B3D7-5AFD-4758-99F1-8F0EE7116226}" type="slidenum">
              <a:rPr lang="en-CA" smtClean="0"/>
              <a:pPr/>
              <a:t>26</a:t>
            </a:fld>
            <a:endParaRPr lang="en-CA"/>
          </a:p>
        </p:txBody>
      </p:sp>
    </p:spTree>
    <p:extLst>
      <p:ext uri="{BB962C8B-B14F-4D97-AF65-F5344CB8AC3E}">
        <p14:creationId xmlns:p14="http://schemas.microsoft.com/office/powerpoint/2010/main" val="108179710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9EF1B3D7-5AFD-4758-99F1-8F0EE7116226}" type="slidenum">
              <a:rPr lang="en-CA" smtClean="0"/>
              <a:pPr/>
              <a:t>27</a:t>
            </a:fld>
            <a:endParaRPr lang="en-CA"/>
          </a:p>
        </p:txBody>
      </p:sp>
    </p:spTree>
    <p:extLst>
      <p:ext uri="{BB962C8B-B14F-4D97-AF65-F5344CB8AC3E}">
        <p14:creationId xmlns:p14="http://schemas.microsoft.com/office/powerpoint/2010/main" val="383370720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5FF3C348-0A5A-4CCF-A891-E99E8A0837FA}" type="slidenum">
              <a:rPr lang="en-US" smtClean="0"/>
              <a:t>28</a:t>
            </a:fld>
            <a:endParaRPr lang="en-US"/>
          </a:p>
        </p:txBody>
      </p:sp>
    </p:spTree>
    <p:extLst>
      <p:ext uri="{BB962C8B-B14F-4D97-AF65-F5344CB8AC3E}">
        <p14:creationId xmlns:p14="http://schemas.microsoft.com/office/powerpoint/2010/main" val="31993948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4603F7E9-4AB2-4D56-9EBD-04CD1E45CD60}" type="slidenum">
              <a:rPr lang="el-GR">
                <a:solidFill>
                  <a:prstClr val="black"/>
                </a:solidFill>
              </a:rPr>
              <a:pPr/>
              <a:t>3</a:t>
            </a:fld>
            <a:endParaRPr lang="el-GR" dirty="0">
              <a:solidFill>
                <a:prstClr val="black"/>
              </a:solidFill>
            </a:endParaRPr>
          </a:p>
        </p:txBody>
      </p:sp>
    </p:spTree>
    <p:extLst>
      <p:ext uri="{BB962C8B-B14F-4D97-AF65-F5344CB8AC3E}">
        <p14:creationId xmlns:p14="http://schemas.microsoft.com/office/powerpoint/2010/main" val="7333682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4603F7E9-4AB2-4D56-9EBD-04CD1E45CD60}" type="slidenum">
              <a:rPr lang="el-GR">
                <a:solidFill>
                  <a:prstClr val="black"/>
                </a:solidFill>
              </a:rPr>
              <a:pPr/>
              <a:t>4</a:t>
            </a:fld>
            <a:endParaRPr lang="el-GR" dirty="0">
              <a:solidFill>
                <a:prstClr val="black"/>
              </a:solidFill>
            </a:endParaRPr>
          </a:p>
        </p:txBody>
      </p:sp>
    </p:spTree>
    <p:extLst>
      <p:ext uri="{BB962C8B-B14F-4D97-AF65-F5344CB8AC3E}">
        <p14:creationId xmlns:p14="http://schemas.microsoft.com/office/powerpoint/2010/main" val="17690353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4603F7E9-4AB2-4D56-9EBD-04CD1E45CD60}" type="slidenum">
              <a:rPr lang="el-GR">
                <a:solidFill>
                  <a:prstClr val="black"/>
                </a:solidFill>
              </a:rPr>
              <a:pPr/>
              <a:t>5</a:t>
            </a:fld>
            <a:endParaRPr lang="el-GR" dirty="0">
              <a:solidFill>
                <a:prstClr val="black"/>
              </a:solidFill>
            </a:endParaRPr>
          </a:p>
        </p:txBody>
      </p:sp>
    </p:spTree>
    <p:extLst>
      <p:ext uri="{BB962C8B-B14F-4D97-AF65-F5344CB8AC3E}">
        <p14:creationId xmlns:p14="http://schemas.microsoft.com/office/powerpoint/2010/main" val="3577285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4603F7E9-4AB2-4D56-9EBD-04CD1E45CD60}" type="slidenum">
              <a:rPr lang="el-GR">
                <a:solidFill>
                  <a:prstClr val="black"/>
                </a:solidFill>
              </a:rPr>
              <a:pPr/>
              <a:t>6</a:t>
            </a:fld>
            <a:endParaRPr lang="el-GR" dirty="0">
              <a:solidFill>
                <a:prstClr val="black"/>
              </a:solidFill>
            </a:endParaRPr>
          </a:p>
        </p:txBody>
      </p:sp>
    </p:spTree>
    <p:extLst>
      <p:ext uri="{BB962C8B-B14F-4D97-AF65-F5344CB8AC3E}">
        <p14:creationId xmlns:p14="http://schemas.microsoft.com/office/powerpoint/2010/main" val="15932820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4603F7E9-4AB2-4D56-9EBD-04CD1E45CD60}" type="slidenum">
              <a:rPr lang="el-GR">
                <a:solidFill>
                  <a:prstClr val="black"/>
                </a:solidFill>
              </a:rPr>
              <a:pPr/>
              <a:t>7</a:t>
            </a:fld>
            <a:endParaRPr lang="el-GR" dirty="0">
              <a:solidFill>
                <a:prstClr val="black"/>
              </a:solidFill>
            </a:endParaRPr>
          </a:p>
        </p:txBody>
      </p:sp>
    </p:spTree>
    <p:extLst>
      <p:ext uri="{BB962C8B-B14F-4D97-AF65-F5344CB8AC3E}">
        <p14:creationId xmlns:p14="http://schemas.microsoft.com/office/powerpoint/2010/main" val="3735962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4603F7E9-4AB2-4D56-9EBD-04CD1E45CD60}" type="slidenum">
              <a:rPr lang="el-GR">
                <a:solidFill>
                  <a:prstClr val="black"/>
                </a:solidFill>
              </a:rPr>
              <a:pPr/>
              <a:t>8</a:t>
            </a:fld>
            <a:endParaRPr lang="el-GR" dirty="0">
              <a:solidFill>
                <a:prstClr val="black"/>
              </a:solidFill>
            </a:endParaRPr>
          </a:p>
        </p:txBody>
      </p:sp>
    </p:spTree>
    <p:extLst>
      <p:ext uri="{BB962C8B-B14F-4D97-AF65-F5344CB8AC3E}">
        <p14:creationId xmlns:p14="http://schemas.microsoft.com/office/powerpoint/2010/main" val="18262306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AE56A2E5-1652-4354-8CD5-55649EB76BC9}" type="slidenum">
              <a:rPr lang="el-GR" smtClean="0"/>
              <a:t>9</a:t>
            </a:fld>
            <a:endParaRPr lang="el-GR" dirty="0"/>
          </a:p>
        </p:txBody>
      </p:sp>
    </p:spTree>
    <p:extLst>
      <p:ext uri="{BB962C8B-B14F-4D97-AF65-F5344CB8AC3E}">
        <p14:creationId xmlns:p14="http://schemas.microsoft.com/office/powerpoint/2010/main" val="917311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5D736D-5C56-4508-BC9C-6C32F69D3F35}"/>
              </a:ext>
            </a:extLst>
          </p:cNvPr>
          <p:cNvSpPr>
            <a:spLocks noGrp="1"/>
          </p:cNvSpPr>
          <p:nvPr>
            <p:ph type="ctrTitle"/>
          </p:nvPr>
        </p:nvSpPr>
        <p:spPr>
          <a:xfrm>
            <a:off x="1143000" y="1122363"/>
            <a:ext cx="6858000" cy="2387600"/>
          </a:xfrm>
        </p:spPr>
        <p:txBody>
          <a:bodyPr anchor="b"/>
          <a:lstStyle>
            <a:lvl1pPr algn="ctr">
              <a:defRPr sz="6000"/>
            </a:lvl1pPr>
          </a:lstStyle>
          <a:p>
            <a:r>
              <a:rPr lang="el-GR"/>
              <a:t>Κάντε κλικ για να επεξεργαστείτε τον τίτλο υποδείγματος</a:t>
            </a:r>
            <a:endParaRPr lang="en-US"/>
          </a:p>
        </p:txBody>
      </p:sp>
      <p:sp>
        <p:nvSpPr>
          <p:cNvPr id="3" name="Υπότιτλος 2">
            <a:extLst>
              <a:ext uri="{FF2B5EF4-FFF2-40B4-BE49-F238E27FC236}">
                <a16:creationId xmlns:a16="http://schemas.microsoft.com/office/drawing/2014/main" id="{2CDCCC15-3745-4DAF-A8BC-FD99A126D39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a:p>
        </p:txBody>
      </p:sp>
      <p:sp>
        <p:nvSpPr>
          <p:cNvPr id="4" name="Θέση ημερομηνίας 3">
            <a:extLst>
              <a:ext uri="{FF2B5EF4-FFF2-40B4-BE49-F238E27FC236}">
                <a16:creationId xmlns:a16="http://schemas.microsoft.com/office/drawing/2014/main" id="{7DE542F3-811F-40E7-B5FF-0DD5F6225915}"/>
              </a:ext>
            </a:extLst>
          </p:cNvPr>
          <p:cNvSpPr>
            <a:spLocks noGrp="1"/>
          </p:cNvSpPr>
          <p:nvPr>
            <p:ph type="dt" sz="half" idx="10"/>
          </p:nvPr>
        </p:nvSpPr>
        <p:spPr/>
        <p:txBody>
          <a:bodyPr/>
          <a:lstStyle>
            <a:lvl1pPr>
              <a:defRPr/>
            </a:lvl1pPr>
          </a:lstStyle>
          <a:p>
            <a:endParaRPr lang="es-ES" altLang="el-GR"/>
          </a:p>
        </p:txBody>
      </p:sp>
      <p:sp>
        <p:nvSpPr>
          <p:cNvPr id="5" name="Θέση υποσέλιδου 4">
            <a:extLst>
              <a:ext uri="{FF2B5EF4-FFF2-40B4-BE49-F238E27FC236}">
                <a16:creationId xmlns:a16="http://schemas.microsoft.com/office/drawing/2014/main" id="{A655BBDE-7779-4AB0-A406-4BF8F8CA1C79}"/>
              </a:ext>
            </a:extLst>
          </p:cNvPr>
          <p:cNvSpPr>
            <a:spLocks noGrp="1"/>
          </p:cNvSpPr>
          <p:nvPr>
            <p:ph type="ftr" sz="quarter" idx="11"/>
          </p:nvPr>
        </p:nvSpPr>
        <p:spPr/>
        <p:txBody>
          <a:bodyPr/>
          <a:lstStyle>
            <a:lvl1pPr>
              <a:defRPr/>
            </a:lvl1pPr>
          </a:lstStyle>
          <a:p>
            <a:endParaRPr lang="es-ES" altLang="el-GR"/>
          </a:p>
        </p:txBody>
      </p:sp>
      <p:sp>
        <p:nvSpPr>
          <p:cNvPr id="6" name="Θέση αριθμού διαφάνειας 5">
            <a:extLst>
              <a:ext uri="{FF2B5EF4-FFF2-40B4-BE49-F238E27FC236}">
                <a16:creationId xmlns:a16="http://schemas.microsoft.com/office/drawing/2014/main" id="{EC34B83D-AD5E-4BD3-BD95-467608635C95}"/>
              </a:ext>
            </a:extLst>
          </p:cNvPr>
          <p:cNvSpPr>
            <a:spLocks noGrp="1"/>
          </p:cNvSpPr>
          <p:nvPr>
            <p:ph type="sldNum" sz="quarter" idx="12"/>
          </p:nvPr>
        </p:nvSpPr>
        <p:spPr/>
        <p:txBody>
          <a:bodyPr/>
          <a:lstStyle>
            <a:lvl1pPr>
              <a:defRPr/>
            </a:lvl1pPr>
          </a:lstStyle>
          <a:p>
            <a:fld id="{CB4730A1-4B5B-494F-9FD4-684829B52EA5}" type="slidenum">
              <a:rPr lang="es-ES" altLang="el-GR"/>
              <a:pPr/>
              <a:t>‹#›</a:t>
            </a:fld>
            <a:endParaRPr lang="es-ES" altLang="el-GR"/>
          </a:p>
        </p:txBody>
      </p:sp>
    </p:spTree>
    <p:extLst>
      <p:ext uri="{BB962C8B-B14F-4D97-AF65-F5344CB8AC3E}">
        <p14:creationId xmlns:p14="http://schemas.microsoft.com/office/powerpoint/2010/main" val="205305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36649C1-721F-4960-9F57-E7D9F180331B}"/>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6C4E3EB6-851D-4BED-9139-0628DF40E94E}"/>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a:extLst>
              <a:ext uri="{FF2B5EF4-FFF2-40B4-BE49-F238E27FC236}">
                <a16:creationId xmlns:a16="http://schemas.microsoft.com/office/drawing/2014/main" id="{46D9ABEF-414A-4F4E-80B9-D1BE48D883EB}"/>
              </a:ext>
            </a:extLst>
          </p:cNvPr>
          <p:cNvSpPr>
            <a:spLocks noGrp="1"/>
          </p:cNvSpPr>
          <p:nvPr>
            <p:ph type="dt" sz="half" idx="10"/>
          </p:nvPr>
        </p:nvSpPr>
        <p:spPr/>
        <p:txBody>
          <a:bodyPr/>
          <a:lstStyle>
            <a:lvl1pPr>
              <a:defRPr/>
            </a:lvl1pPr>
          </a:lstStyle>
          <a:p>
            <a:endParaRPr lang="es-ES" altLang="el-GR"/>
          </a:p>
        </p:txBody>
      </p:sp>
      <p:sp>
        <p:nvSpPr>
          <p:cNvPr id="5" name="Θέση υποσέλιδου 4">
            <a:extLst>
              <a:ext uri="{FF2B5EF4-FFF2-40B4-BE49-F238E27FC236}">
                <a16:creationId xmlns:a16="http://schemas.microsoft.com/office/drawing/2014/main" id="{7034F98C-23F7-4BE8-A04D-E9C1FD50EE49}"/>
              </a:ext>
            </a:extLst>
          </p:cNvPr>
          <p:cNvSpPr>
            <a:spLocks noGrp="1"/>
          </p:cNvSpPr>
          <p:nvPr>
            <p:ph type="ftr" sz="quarter" idx="11"/>
          </p:nvPr>
        </p:nvSpPr>
        <p:spPr/>
        <p:txBody>
          <a:bodyPr/>
          <a:lstStyle>
            <a:lvl1pPr>
              <a:defRPr/>
            </a:lvl1pPr>
          </a:lstStyle>
          <a:p>
            <a:endParaRPr lang="es-ES" altLang="el-GR"/>
          </a:p>
        </p:txBody>
      </p:sp>
      <p:sp>
        <p:nvSpPr>
          <p:cNvPr id="6" name="Θέση αριθμού διαφάνειας 5">
            <a:extLst>
              <a:ext uri="{FF2B5EF4-FFF2-40B4-BE49-F238E27FC236}">
                <a16:creationId xmlns:a16="http://schemas.microsoft.com/office/drawing/2014/main" id="{97C4474A-265C-4C49-AE56-C29620F91ED3}"/>
              </a:ext>
            </a:extLst>
          </p:cNvPr>
          <p:cNvSpPr>
            <a:spLocks noGrp="1"/>
          </p:cNvSpPr>
          <p:nvPr>
            <p:ph type="sldNum" sz="quarter" idx="12"/>
          </p:nvPr>
        </p:nvSpPr>
        <p:spPr/>
        <p:txBody>
          <a:bodyPr/>
          <a:lstStyle>
            <a:lvl1pPr>
              <a:defRPr/>
            </a:lvl1pPr>
          </a:lstStyle>
          <a:p>
            <a:fld id="{85BE8392-7A65-43E3-ABB4-EAD9119147E8}" type="slidenum">
              <a:rPr lang="es-ES" altLang="el-GR"/>
              <a:pPr/>
              <a:t>‹#›</a:t>
            </a:fld>
            <a:endParaRPr lang="es-ES" altLang="el-GR"/>
          </a:p>
        </p:txBody>
      </p:sp>
    </p:spTree>
    <p:extLst>
      <p:ext uri="{BB962C8B-B14F-4D97-AF65-F5344CB8AC3E}">
        <p14:creationId xmlns:p14="http://schemas.microsoft.com/office/powerpoint/2010/main" val="2443583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61B16DC6-88D1-40DB-8A13-B5A19D3B0D2C}"/>
              </a:ext>
            </a:extLst>
          </p:cNvPr>
          <p:cNvSpPr>
            <a:spLocks noGrp="1"/>
          </p:cNvSpPr>
          <p:nvPr>
            <p:ph type="title" orient="vert"/>
          </p:nvPr>
        </p:nvSpPr>
        <p:spPr>
          <a:xfrm>
            <a:off x="6629400" y="274638"/>
            <a:ext cx="2057400" cy="5851525"/>
          </a:xfrm>
        </p:spPr>
        <p:txBody>
          <a:bodyPr vert="eaVert"/>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73E76A47-DF0B-4442-82D3-A678F8E33A0A}"/>
              </a:ext>
            </a:extLst>
          </p:cNvPr>
          <p:cNvSpPr>
            <a:spLocks noGrp="1"/>
          </p:cNvSpPr>
          <p:nvPr>
            <p:ph type="body" orient="vert" idx="1"/>
          </p:nvPr>
        </p:nvSpPr>
        <p:spPr>
          <a:xfrm>
            <a:off x="457200" y="274638"/>
            <a:ext cx="6019800" cy="5851525"/>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a:extLst>
              <a:ext uri="{FF2B5EF4-FFF2-40B4-BE49-F238E27FC236}">
                <a16:creationId xmlns:a16="http://schemas.microsoft.com/office/drawing/2014/main" id="{49709498-B5E2-46F3-AFE6-CD3AFB790296}"/>
              </a:ext>
            </a:extLst>
          </p:cNvPr>
          <p:cNvSpPr>
            <a:spLocks noGrp="1"/>
          </p:cNvSpPr>
          <p:nvPr>
            <p:ph type="dt" sz="half" idx="10"/>
          </p:nvPr>
        </p:nvSpPr>
        <p:spPr/>
        <p:txBody>
          <a:bodyPr/>
          <a:lstStyle>
            <a:lvl1pPr>
              <a:defRPr/>
            </a:lvl1pPr>
          </a:lstStyle>
          <a:p>
            <a:endParaRPr lang="es-ES" altLang="el-GR"/>
          </a:p>
        </p:txBody>
      </p:sp>
      <p:sp>
        <p:nvSpPr>
          <p:cNvPr id="5" name="Θέση υποσέλιδου 4">
            <a:extLst>
              <a:ext uri="{FF2B5EF4-FFF2-40B4-BE49-F238E27FC236}">
                <a16:creationId xmlns:a16="http://schemas.microsoft.com/office/drawing/2014/main" id="{59B41410-01AF-41D1-B911-74DD3D8473E4}"/>
              </a:ext>
            </a:extLst>
          </p:cNvPr>
          <p:cNvSpPr>
            <a:spLocks noGrp="1"/>
          </p:cNvSpPr>
          <p:nvPr>
            <p:ph type="ftr" sz="quarter" idx="11"/>
          </p:nvPr>
        </p:nvSpPr>
        <p:spPr/>
        <p:txBody>
          <a:bodyPr/>
          <a:lstStyle>
            <a:lvl1pPr>
              <a:defRPr/>
            </a:lvl1pPr>
          </a:lstStyle>
          <a:p>
            <a:endParaRPr lang="es-ES" altLang="el-GR"/>
          </a:p>
        </p:txBody>
      </p:sp>
      <p:sp>
        <p:nvSpPr>
          <p:cNvPr id="6" name="Θέση αριθμού διαφάνειας 5">
            <a:extLst>
              <a:ext uri="{FF2B5EF4-FFF2-40B4-BE49-F238E27FC236}">
                <a16:creationId xmlns:a16="http://schemas.microsoft.com/office/drawing/2014/main" id="{A7C0E62B-B437-4E48-B6DC-231D3A659722}"/>
              </a:ext>
            </a:extLst>
          </p:cNvPr>
          <p:cNvSpPr>
            <a:spLocks noGrp="1"/>
          </p:cNvSpPr>
          <p:nvPr>
            <p:ph type="sldNum" sz="quarter" idx="12"/>
          </p:nvPr>
        </p:nvSpPr>
        <p:spPr/>
        <p:txBody>
          <a:bodyPr/>
          <a:lstStyle>
            <a:lvl1pPr>
              <a:defRPr/>
            </a:lvl1pPr>
          </a:lstStyle>
          <a:p>
            <a:fld id="{1A7A3E07-E1AC-4159-AF77-E7E9CCB59D2E}" type="slidenum">
              <a:rPr lang="es-ES" altLang="el-GR"/>
              <a:pPr/>
              <a:t>‹#›</a:t>
            </a:fld>
            <a:endParaRPr lang="es-ES" altLang="el-GR"/>
          </a:p>
        </p:txBody>
      </p:sp>
    </p:spTree>
    <p:extLst>
      <p:ext uri="{BB962C8B-B14F-4D97-AF65-F5344CB8AC3E}">
        <p14:creationId xmlns:p14="http://schemas.microsoft.com/office/powerpoint/2010/main" val="1516643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616256-BBA6-41F0-AC6C-F1F94E2B8529}"/>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C0C725CF-8394-40D3-8F53-C3427941CA04}"/>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a:extLst>
              <a:ext uri="{FF2B5EF4-FFF2-40B4-BE49-F238E27FC236}">
                <a16:creationId xmlns:a16="http://schemas.microsoft.com/office/drawing/2014/main" id="{D7C04A4D-78D2-454A-865A-6B3D1459C185}"/>
              </a:ext>
            </a:extLst>
          </p:cNvPr>
          <p:cNvSpPr>
            <a:spLocks noGrp="1"/>
          </p:cNvSpPr>
          <p:nvPr>
            <p:ph type="dt" sz="half" idx="10"/>
          </p:nvPr>
        </p:nvSpPr>
        <p:spPr/>
        <p:txBody>
          <a:bodyPr/>
          <a:lstStyle>
            <a:lvl1pPr>
              <a:defRPr/>
            </a:lvl1pPr>
          </a:lstStyle>
          <a:p>
            <a:endParaRPr lang="es-ES" altLang="el-GR"/>
          </a:p>
        </p:txBody>
      </p:sp>
      <p:sp>
        <p:nvSpPr>
          <p:cNvPr id="5" name="Θέση υποσέλιδου 4">
            <a:extLst>
              <a:ext uri="{FF2B5EF4-FFF2-40B4-BE49-F238E27FC236}">
                <a16:creationId xmlns:a16="http://schemas.microsoft.com/office/drawing/2014/main" id="{D1F9F3B9-0D4B-4127-93CB-1DE5A25E6ED9}"/>
              </a:ext>
            </a:extLst>
          </p:cNvPr>
          <p:cNvSpPr>
            <a:spLocks noGrp="1"/>
          </p:cNvSpPr>
          <p:nvPr>
            <p:ph type="ftr" sz="quarter" idx="11"/>
          </p:nvPr>
        </p:nvSpPr>
        <p:spPr/>
        <p:txBody>
          <a:bodyPr/>
          <a:lstStyle>
            <a:lvl1pPr>
              <a:defRPr/>
            </a:lvl1pPr>
          </a:lstStyle>
          <a:p>
            <a:endParaRPr lang="es-ES" altLang="el-GR"/>
          </a:p>
        </p:txBody>
      </p:sp>
      <p:sp>
        <p:nvSpPr>
          <p:cNvPr id="6" name="Θέση αριθμού διαφάνειας 5">
            <a:extLst>
              <a:ext uri="{FF2B5EF4-FFF2-40B4-BE49-F238E27FC236}">
                <a16:creationId xmlns:a16="http://schemas.microsoft.com/office/drawing/2014/main" id="{16D58985-E371-4BB7-8A44-ADFD51D4B514}"/>
              </a:ext>
            </a:extLst>
          </p:cNvPr>
          <p:cNvSpPr>
            <a:spLocks noGrp="1"/>
          </p:cNvSpPr>
          <p:nvPr>
            <p:ph type="sldNum" sz="quarter" idx="12"/>
          </p:nvPr>
        </p:nvSpPr>
        <p:spPr/>
        <p:txBody>
          <a:bodyPr/>
          <a:lstStyle>
            <a:lvl1pPr>
              <a:defRPr/>
            </a:lvl1pPr>
          </a:lstStyle>
          <a:p>
            <a:fld id="{09A5D278-37B9-4F57-BDAC-9BB1A2D30DA5}" type="slidenum">
              <a:rPr lang="es-ES" altLang="el-GR"/>
              <a:pPr/>
              <a:t>‹#›</a:t>
            </a:fld>
            <a:endParaRPr lang="es-ES" altLang="el-GR"/>
          </a:p>
        </p:txBody>
      </p:sp>
    </p:spTree>
    <p:extLst>
      <p:ext uri="{BB962C8B-B14F-4D97-AF65-F5344CB8AC3E}">
        <p14:creationId xmlns:p14="http://schemas.microsoft.com/office/powerpoint/2010/main" val="691865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BD9022-4BE5-45E4-81E2-B79E697CF6D5}"/>
              </a:ext>
            </a:extLst>
          </p:cNvPr>
          <p:cNvSpPr>
            <a:spLocks noGrp="1"/>
          </p:cNvSpPr>
          <p:nvPr>
            <p:ph type="title"/>
          </p:nvPr>
        </p:nvSpPr>
        <p:spPr>
          <a:xfrm>
            <a:off x="623888" y="1709738"/>
            <a:ext cx="7886700" cy="2852737"/>
          </a:xfrm>
        </p:spPr>
        <p:txBody>
          <a:bodyPr anchor="b"/>
          <a:lstStyle>
            <a:lvl1pPr>
              <a:defRPr sz="6000"/>
            </a:lvl1p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D4BA1DAD-C5E3-413C-AAE0-09575CF0FC18}"/>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9195D0AD-454D-4CF6-88AF-A796ADFC666A}"/>
              </a:ext>
            </a:extLst>
          </p:cNvPr>
          <p:cNvSpPr>
            <a:spLocks noGrp="1"/>
          </p:cNvSpPr>
          <p:nvPr>
            <p:ph type="dt" sz="half" idx="10"/>
          </p:nvPr>
        </p:nvSpPr>
        <p:spPr/>
        <p:txBody>
          <a:bodyPr/>
          <a:lstStyle>
            <a:lvl1pPr>
              <a:defRPr/>
            </a:lvl1pPr>
          </a:lstStyle>
          <a:p>
            <a:endParaRPr lang="es-ES" altLang="el-GR"/>
          </a:p>
        </p:txBody>
      </p:sp>
      <p:sp>
        <p:nvSpPr>
          <p:cNvPr id="5" name="Θέση υποσέλιδου 4">
            <a:extLst>
              <a:ext uri="{FF2B5EF4-FFF2-40B4-BE49-F238E27FC236}">
                <a16:creationId xmlns:a16="http://schemas.microsoft.com/office/drawing/2014/main" id="{09B45A98-C5FC-404A-8E83-5571F7789A86}"/>
              </a:ext>
            </a:extLst>
          </p:cNvPr>
          <p:cNvSpPr>
            <a:spLocks noGrp="1"/>
          </p:cNvSpPr>
          <p:nvPr>
            <p:ph type="ftr" sz="quarter" idx="11"/>
          </p:nvPr>
        </p:nvSpPr>
        <p:spPr/>
        <p:txBody>
          <a:bodyPr/>
          <a:lstStyle>
            <a:lvl1pPr>
              <a:defRPr/>
            </a:lvl1pPr>
          </a:lstStyle>
          <a:p>
            <a:endParaRPr lang="es-ES" altLang="el-GR"/>
          </a:p>
        </p:txBody>
      </p:sp>
      <p:sp>
        <p:nvSpPr>
          <p:cNvPr id="6" name="Θέση αριθμού διαφάνειας 5">
            <a:extLst>
              <a:ext uri="{FF2B5EF4-FFF2-40B4-BE49-F238E27FC236}">
                <a16:creationId xmlns:a16="http://schemas.microsoft.com/office/drawing/2014/main" id="{5ACF3577-B67F-415C-8A00-CD02F21DB722}"/>
              </a:ext>
            </a:extLst>
          </p:cNvPr>
          <p:cNvSpPr>
            <a:spLocks noGrp="1"/>
          </p:cNvSpPr>
          <p:nvPr>
            <p:ph type="sldNum" sz="quarter" idx="12"/>
          </p:nvPr>
        </p:nvSpPr>
        <p:spPr/>
        <p:txBody>
          <a:bodyPr/>
          <a:lstStyle>
            <a:lvl1pPr>
              <a:defRPr/>
            </a:lvl1pPr>
          </a:lstStyle>
          <a:p>
            <a:fld id="{5B8A675E-CFF8-40AC-9E05-21A0479CC822}" type="slidenum">
              <a:rPr lang="es-ES" altLang="el-GR"/>
              <a:pPr/>
              <a:t>‹#›</a:t>
            </a:fld>
            <a:endParaRPr lang="es-ES" altLang="el-GR"/>
          </a:p>
        </p:txBody>
      </p:sp>
    </p:spTree>
    <p:extLst>
      <p:ext uri="{BB962C8B-B14F-4D97-AF65-F5344CB8AC3E}">
        <p14:creationId xmlns:p14="http://schemas.microsoft.com/office/powerpoint/2010/main" val="2731993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6EC578-B7F6-4AA0-98ED-47B49439ABB1}"/>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2424CD45-A22E-408E-BDAB-A6E4E050D77B}"/>
              </a:ext>
            </a:extLst>
          </p:cNvPr>
          <p:cNvSpPr>
            <a:spLocks noGrp="1"/>
          </p:cNvSpPr>
          <p:nvPr>
            <p:ph sz="half" idx="1"/>
          </p:nvPr>
        </p:nvSpPr>
        <p:spPr>
          <a:xfrm>
            <a:off x="457200" y="1600200"/>
            <a:ext cx="4038600" cy="4525963"/>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περιεχομένου 3">
            <a:extLst>
              <a:ext uri="{FF2B5EF4-FFF2-40B4-BE49-F238E27FC236}">
                <a16:creationId xmlns:a16="http://schemas.microsoft.com/office/drawing/2014/main" id="{99BF6998-9191-43B4-BC13-7C31C2DBD2C3}"/>
              </a:ext>
            </a:extLst>
          </p:cNvPr>
          <p:cNvSpPr>
            <a:spLocks noGrp="1"/>
          </p:cNvSpPr>
          <p:nvPr>
            <p:ph sz="half" idx="2"/>
          </p:nvPr>
        </p:nvSpPr>
        <p:spPr>
          <a:xfrm>
            <a:off x="4648200" y="1600200"/>
            <a:ext cx="4038600" cy="4525963"/>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Θέση ημερομηνίας 4">
            <a:extLst>
              <a:ext uri="{FF2B5EF4-FFF2-40B4-BE49-F238E27FC236}">
                <a16:creationId xmlns:a16="http://schemas.microsoft.com/office/drawing/2014/main" id="{E36A958F-1565-42F2-A701-476CDCFC4C4A}"/>
              </a:ext>
            </a:extLst>
          </p:cNvPr>
          <p:cNvSpPr>
            <a:spLocks noGrp="1"/>
          </p:cNvSpPr>
          <p:nvPr>
            <p:ph type="dt" sz="half" idx="10"/>
          </p:nvPr>
        </p:nvSpPr>
        <p:spPr/>
        <p:txBody>
          <a:bodyPr/>
          <a:lstStyle>
            <a:lvl1pPr>
              <a:defRPr/>
            </a:lvl1pPr>
          </a:lstStyle>
          <a:p>
            <a:endParaRPr lang="es-ES" altLang="el-GR"/>
          </a:p>
        </p:txBody>
      </p:sp>
      <p:sp>
        <p:nvSpPr>
          <p:cNvPr id="6" name="Θέση υποσέλιδου 5">
            <a:extLst>
              <a:ext uri="{FF2B5EF4-FFF2-40B4-BE49-F238E27FC236}">
                <a16:creationId xmlns:a16="http://schemas.microsoft.com/office/drawing/2014/main" id="{9D646576-1DB1-4312-A42F-704E116F89A5}"/>
              </a:ext>
            </a:extLst>
          </p:cNvPr>
          <p:cNvSpPr>
            <a:spLocks noGrp="1"/>
          </p:cNvSpPr>
          <p:nvPr>
            <p:ph type="ftr" sz="quarter" idx="11"/>
          </p:nvPr>
        </p:nvSpPr>
        <p:spPr/>
        <p:txBody>
          <a:bodyPr/>
          <a:lstStyle>
            <a:lvl1pPr>
              <a:defRPr/>
            </a:lvl1pPr>
          </a:lstStyle>
          <a:p>
            <a:endParaRPr lang="es-ES" altLang="el-GR"/>
          </a:p>
        </p:txBody>
      </p:sp>
      <p:sp>
        <p:nvSpPr>
          <p:cNvPr id="7" name="Θέση αριθμού διαφάνειας 6">
            <a:extLst>
              <a:ext uri="{FF2B5EF4-FFF2-40B4-BE49-F238E27FC236}">
                <a16:creationId xmlns:a16="http://schemas.microsoft.com/office/drawing/2014/main" id="{0CC3AF2A-6C46-40F4-BEB1-2C455E7C451A}"/>
              </a:ext>
            </a:extLst>
          </p:cNvPr>
          <p:cNvSpPr>
            <a:spLocks noGrp="1"/>
          </p:cNvSpPr>
          <p:nvPr>
            <p:ph type="sldNum" sz="quarter" idx="12"/>
          </p:nvPr>
        </p:nvSpPr>
        <p:spPr/>
        <p:txBody>
          <a:bodyPr/>
          <a:lstStyle>
            <a:lvl1pPr>
              <a:defRPr/>
            </a:lvl1pPr>
          </a:lstStyle>
          <a:p>
            <a:fld id="{5D5B46BF-33D2-4073-A6B2-DFB1BEF85149}" type="slidenum">
              <a:rPr lang="es-ES" altLang="el-GR"/>
              <a:pPr/>
              <a:t>‹#›</a:t>
            </a:fld>
            <a:endParaRPr lang="es-ES" altLang="el-GR"/>
          </a:p>
        </p:txBody>
      </p:sp>
    </p:spTree>
    <p:extLst>
      <p:ext uri="{BB962C8B-B14F-4D97-AF65-F5344CB8AC3E}">
        <p14:creationId xmlns:p14="http://schemas.microsoft.com/office/powerpoint/2010/main" val="3907097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4A4BF3-B372-4D0A-A4A2-FEC0B47B1F87}"/>
              </a:ext>
            </a:extLst>
          </p:cNvPr>
          <p:cNvSpPr>
            <a:spLocks noGrp="1"/>
          </p:cNvSpPr>
          <p:nvPr>
            <p:ph type="title"/>
          </p:nvPr>
        </p:nvSpPr>
        <p:spPr>
          <a:xfrm>
            <a:off x="630238" y="365125"/>
            <a:ext cx="7886700" cy="1325563"/>
          </a:xfrm>
        </p:spPr>
        <p:txBody>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C0728B3B-E272-4B63-B2BA-928CB48C75D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7D74A9DD-ED1F-4E04-87DE-2D6A44077EAA}"/>
              </a:ext>
            </a:extLst>
          </p:cNvPr>
          <p:cNvSpPr>
            <a:spLocks noGrp="1"/>
          </p:cNvSpPr>
          <p:nvPr>
            <p:ph sz="half" idx="2"/>
          </p:nvPr>
        </p:nvSpPr>
        <p:spPr>
          <a:xfrm>
            <a:off x="630238" y="2505075"/>
            <a:ext cx="386873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Θέση κειμένου 4">
            <a:extLst>
              <a:ext uri="{FF2B5EF4-FFF2-40B4-BE49-F238E27FC236}">
                <a16:creationId xmlns:a16="http://schemas.microsoft.com/office/drawing/2014/main" id="{FDA89A18-76E1-4175-A55E-63AB7ED04FDD}"/>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1CFE7CD4-CDCA-4326-9D0A-EE68CCF3F89E}"/>
              </a:ext>
            </a:extLst>
          </p:cNvPr>
          <p:cNvSpPr>
            <a:spLocks noGrp="1"/>
          </p:cNvSpPr>
          <p:nvPr>
            <p:ph sz="quarter" idx="4"/>
          </p:nvPr>
        </p:nvSpPr>
        <p:spPr>
          <a:xfrm>
            <a:off x="4629150" y="2505075"/>
            <a:ext cx="38877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Θέση ημερομηνίας 6">
            <a:extLst>
              <a:ext uri="{FF2B5EF4-FFF2-40B4-BE49-F238E27FC236}">
                <a16:creationId xmlns:a16="http://schemas.microsoft.com/office/drawing/2014/main" id="{A20F8F1E-2CEF-49DA-9163-F37D2A1CC5A7}"/>
              </a:ext>
            </a:extLst>
          </p:cNvPr>
          <p:cNvSpPr>
            <a:spLocks noGrp="1"/>
          </p:cNvSpPr>
          <p:nvPr>
            <p:ph type="dt" sz="half" idx="10"/>
          </p:nvPr>
        </p:nvSpPr>
        <p:spPr/>
        <p:txBody>
          <a:bodyPr/>
          <a:lstStyle>
            <a:lvl1pPr>
              <a:defRPr/>
            </a:lvl1pPr>
          </a:lstStyle>
          <a:p>
            <a:endParaRPr lang="es-ES" altLang="el-GR"/>
          </a:p>
        </p:txBody>
      </p:sp>
      <p:sp>
        <p:nvSpPr>
          <p:cNvPr id="8" name="Θέση υποσέλιδου 7">
            <a:extLst>
              <a:ext uri="{FF2B5EF4-FFF2-40B4-BE49-F238E27FC236}">
                <a16:creationId xmlns:a16="http://schemas.microsoft.com/office/drawing/2014/main" id="{46275C7A-FD33-4AFF-921C-591CA53761E5}"/>
              </a:ext>
            </a:extLst>
          </p:cNvPr>
          <p:cNvSpPr>
            <a:spLocks noGrp="1"/>
          </p:cNvSpPr>
          <p:nvPr>
            <p:ph type="ftr" sz="quarter" idx="11"/>
          </p:nvPr>
        </p:nvSpPr>
        <p:spPr/>
        <p:txBody>
          <a:bodyPr/>
          <a:lstStyle>
            <a:lvl1pPr>
              <a:defRPr/>
            </a:lvl1pPr>
          </a:lstStyle>
          <a:p>
            <a:endParaRPr lang="es-ES" altLang="el-GR"/>
          </a:p>
        </p:txBody>
      </p:sp>
      <p:sp>
        <p:nvSpPr>
          <p:cNvPr id="9" name="Θέση αριθμού διαφάνειας 8">
            <a:extLst>
              <a:ext uri="{FF2B5EF4-FFF2-40B4-BE49-F238E27FC236}">
                <a16:creationId xmlns:a16="http://schemas.microsoft.com/office/drawing/2014/main" id="{09AB1610-5A2A-4FC7-A36D-3181895FF102}"/>
              </a:ext>
            </a:extLst>
          </p:cNvPr>
          <p:cNvSpPr>
            <a:spLocks noGrp="1"/>
          </p:cNvSpPr>
          <p:nvPr>
            <p:ph type="sldNum" sz="quarter" idx="12"/>
          </p:nvPr>
        </p:nvSpPr>
        <p:spPr/>
        <p:txBody>
          <a:bodyPr/>
          <a:lstStyle>
            <a:lvl1pPr>
              <a:defRPr/>
            </a:lvl1pPr>
          </a:lstStyle>
          <a:p>
            <a:fld id="{637C7F4E-B341-4EF1-822E-B995CF50BA22}" type="slidenum">
              <a:rPr lang="es-ES" altLang="el-GR"/>
              <a:pPr/>
              <a:t>‹#›</a:t>
            </a:fld>
            <a:endParaRPr lang="es-ES" altLang="el-GR"/>
          </a:p>
        </p:txBody>
      </p:sp>
    </p:spTree>
    <p:extLst>
      <p:ext uri="{BB962C8B-B14F-4D97-AF65-F5344CB8AC3E}">
        <p14:creationId xmlns:p14="http://schemas.microsoft.com/office/powerpoint/2010/main" val="3679498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9262C6-B3E2-4765-8748-D4C40D100915}"/>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ημερομηνίας 2">
            <a:extLst>
              <a:ext uri="{FF2B5EF4-FFF2-40B4-BE49-F238E27FC236}">
                <a16:creationId xmlns:a16="http://schemas.microsoft.com/office/drawing/2014/main" id="{C4FAD584-5C0D-4CD6-B91D-3E17C6A0CC99}"/>
              </a:ext>
            </a:extLst>
          </p:cNvPr>
          <p:cNvSpPr>
            <a:spLocks noGrp="1"/>
          </p:cNvSpPr>
          <p:nvPr>
            <p:ph type="dt" sz="half" idx="10"/>
          </p:nvPr>
        </p:nvSpPr>
        <p:spPr/>
        <p:txBody>
          <a:bodyPr/>
          <a:lstStyle>
            <a:lvl1pPr>
              <a:defRPr/>
            </a:lvl1pPr>
          </a:lstStyle>
          <a:p>
            <a:endParaRPr lang="es-ES" altLang="el-GR"/>
          </a:p>
        </p:txBody>
      </p:sp>
      <p:sp>
        <p:nvSpPr>
          <p:cNvPr id="4" name="Θέση υποσέλιδου 3">
            <a:extLst>
              <a:ext uri="{FF2B5EF4-FFF2-40B4-BE49-F238E27FC236}">
                <a16:creationId xmlns:a16="http://schemas.microsoft.com/office/drawing/2014/main" id="{A9AF1F60-8995-43D2-A722-1853142D306F}"/>
              </a:ext>
            </a:extLst>
          </p:cNvPr>
          <p:cNvSpPr>
            <a:spLocks noGrp="1"/>
          </p:cNvSpPr>
          <p:nvPr>
            <p:ph type="ftr" sz="quarter" idx="11"/>
          </p:nvPr>
        </p:nvSpPr>
        <p:spPr/>
        <p:txBody>
          <a:bodyPr/>
          <a:lstStyle>
            <a:lvl1pPr>
              <a:defRPr/>
            </a:lvl1pPr>
          </a:lstStyle>
          <a:p>
            <a:endParaRPr lang="es-ES" altLang="el-GR"/>
          </a:p>
        </p:txBody>
      </p:sp>
      <p:sp>
        <p:nvSpPr>
          <p:cNvPr id="5" name="Θέση αριθμού διαφάνειας 4">
            <a:extLst>
              <a:ext uri="{FF2B5EF4-FFF2-40B4-BE49-F238E27FC236}">
                <a16:creationId xmlns:a16="http://schemas.microsoft.com/office/drawing/2014/main" id="{5F356FA5-7E0D-4EBE-BBD3-6E7D4937D384}"/>
              </a:ext>
            </a:extLst>
          </p:cNvPr>
          <p:cNvSpPr>
            <a:spLocks noGrp="1"/>
          </p:cNvSpPr>
          <p:nvPr>
            <p:ph type="sldNum" sz="quarter" idx="12"/>
          </p:nvPr>
        </p:nvSpPr>
        <p:spPr/>
        <p:txBody>
          <a:bodyPr/>
          <a:lstStyle>
            <a:lvl1pPr>
              <a:defRPr/>
            </a:lvl1pPr>
          </a:lstStyle>
          <a:p>
            <a:fld id="{80C3AFF1-C8BF-444D-9DB9-9F74BF2776F7}" type="slidenum">
              <a:rPr lang="es-ES" altLang="el-GR"/>
              <a:pPr/>
              <a:t>‹#›</a:t>
            </a:fld>
            <a:endParaRPr lang="es-ES" altLang="el-GR"/>
          </a:p>
        </p:txBody>
      </p:sp>
    </p:spTree>
    <p:extLst>
      <p:ext uri="{BB962C8B-B14F-4D97-AF65-F5344CB8AC3E}">
        <p14:creationId xmlns:p14="http://schemas.microsoft.com/office/powerpoint/2010/main" val="3782510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7DE0F2F8-BCC3-4787-8779-33EC53D587E1}"/>
              </a:ext>
            </a:extLst>
          </p:cNvPr>
          <p:cNvSpPr>
            <a:spLocks noGrp="1"/>
          </p:cNvSpPr>
          <p:nvPr>
            <p:ph type="dt" sz="half" idx="10"/>
          </p:nvPr>
        </p:nvSpPr>
        <p:spPr/>
        <p:txBody>
          <a:bodyPr/>
          <a:lstStyle>
            <a:lvl1pPr>
              <a:defRPr/>
            </a:lvl1pPr>
          </a:lstStyle>
          <a:p>
            <a:endParaRPr lang="es-ES" altLang="el-GR"/>
          </a:p>
        </p:txBody>
      </p:sp>
      <p:sp>
        <p:nvSpPr>
          <p:cNvPr id="3" name="Θέση υποσέλιδου 2">
            <a:extLst>
              <a:ext uri="{FF2B5EF4-FFF2-40B4-BE49-F238E27FC236}">
                <a16:creationId xmlns:a16="http://schemas.microsoft.com/office/drawing/2014/main" id="{F7843545-6898-4AC1-8D1B-C13B9494615E}"/>
              </a:ext>
            </a:extLst>
          </p:cNvPr>
          <p:cNvSpPr>
            <a:spLocks noGrp="1"/>
          </p:cNvSpPr>
          <p:nvPr>
            <p:ph type="ftr" sz="quarter" idx="11"/>
          </p:nvPr>
        </p:nvSpPr>
        <p:spPr/>
        <p:txBody>
          <a:bodyPr/>
          <a:lstStyle>
            <a:lvl1pPr>
              <a:defRPr/>
            </a:lvl1pPr>
          </a:lstStyle>
          <a:p>
            <a:endParaRPr lang="es-ES" altLang="el-GR"/>
          </a:p>
        </p:txBody>
      </p:sp>
      <p:sp>
        <p:nvSpPr>
          <p:cNvPr id="4" name="Θέση αριθμού διαφάνειας 3">
            <a:extLst>
              <a:ext uri="{FF2B5EF4-FFF2-40B4-BE49-F238E27FC236}">
                <a16:creationId xmlns:a16="http://schemas.microsoft.com/office/drawing/2014/main" id="{434BDAF2-F936-452C-B83D-6735756E9489}"/>
              </a:ext>
            </a:extLst>
          </p:cNvPr>
          <p:cNvSpPr>
            <a:spLocks noGrp="1"/>
          </p:cNvSpPr>
          <p:nvPr>
            <p:ph type="sldNum" sz="quarter" idx="12"/>
          </p:nvPr>
        </p:nvSpPr>
        <p:spPr/>
        <p:txBody>
          <a:bodyPr/>
          <a:lstStyle>
            <a:lvl1pPr>
              <a:defRPr/>
            </a:lvl1pPr>
          </a:lstStyle>
          <a:p>
            <a:fld id="{A02F4D92-2C48-4A26-B39C-CD6443C42570}" type="slidenum">
              <a:rPr lang="es-ES" altLang="el-GR"/>
              <a:pPr/>
              <a:t>‹#›</a:t>
            </a:fld>
            <a:endParaRPr lang="es-ES" altLang="el-GR"/>
          </a:p>
        </p:txBody>
      </p:sp>
    </p:spTree>
    <p:extLst>
      <p:ext uri="{BB962C8B-B14F-4D97-AF65-F5344CB8AC3E}">
        <p14:creationId xmlns:p14="http://schemas.microsoft.com/office/powerpoint/2010/main" val="480594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56B3C7-E814-48C0-B220-C691A8F2E1E2}"/>
              </a:ext>
            </a:extLst>
          </p:cNvPr>
          <p:cNvSpPr>
            <a:spLocks noGrp="1"/>
          </p:cNvSpPr>
          <p:nvPr>
            <p:ph type="title"/>
          </p:nvPr>
        </p:nvSpPr>
        <p:spPr>
          <a:xfrm>
            <a:off x="630238" y="457200"/>
            <a:ext cx="2949575" cy="1600200"/>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FBCB4386-3B36-4C82-B279-59B1705BAF92}"/>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κειμένου 3">
            <a:extLst>
              <a:ext uri="{FF2B5EF4-FFF2-40B4-BE49-F238E27FC236}">
                <a16:creationId xmlns:a16="http://schemas.microsoft.com/office/drawing/2014/main" id="{C1A45F87-6402-4C40-A622-C9146530CE8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F39E9F67-0CB1-4721-B727-120B4D9C8A0C}"/>
              </a:ext>
            </a:extLst>
          </p:cNvPr>
          <p:cNvSpPr>
            <a:spLocks noGrp="1"/>
          </p:cNvSpPr>
          <p:nvPr>
            <p:ph type="dt" sz="half" idx="10"/>
          </p:nvPr>
        </p:nvSpPr>
        <p:spPr/>
        <p:txBody>
          <a:bodyPr/>
          <a:lstStyle>
            <a:lvl1pPr>
              <a:defRPr/>
            </a:lvl1pPr>
          </a:lstStyle>
          <a:p>
            <a:endParaRPr lang="es-ES" altLang="el-GR"/>
          </a:p>
        </p:txBody>
      </p:sp>
      <p:sp>
        <p:nvSpPr>
          <p:cNvPr id="6" name="Θέση υποσέλιδου 5">
            <a:extLst>
              <a:ext uri="{FF2B5EF4-FFF2-40B4-BE49-F238E27FC236}">
                <a16:creationId xmlns:a16="http://schemas.microsoft.com/office/drawing/2014/main" id="{44368F3A-EECC-4EE3-8AE1-DBECC0C8349D}"/>
              </a:ext>
            </a:extLst>
          </p:cNvPr>
          <p:cNvSpPr>
            <a:spLocks noGrp="1"/>
          </p:cNvSpPr>
          <p:nvPr>
            <p:ph type="ftr" sz="quarter" idx="11"/>
          </p:nvPr>
        </p:nvSpPr>
        <p:spPr/>
        <p:txBody>
          <a:bodyPr/>
          <a:lstStyle>
            <a:lvl1pPr>
              <a:defRPr/>
            </a:lvl1pPr>
          </a:lstStyle>
          <a:p>
            <a:endParaRPr lang="es-ES" altLang="el-GR"/>
          </a:p>
        </p:txBody>
      </p:sp>
      <p:sp>
        <p:nvSpPr>
          <p:cNvPr id="7" name="Θέση αριθμού διαφάνειας 6">
            <a:extLst>
              <a:ext uri="{FF2B5EF4-FFF2-40B4-BE49-F238E27FC236}">
                <a16:creationId xmlns:a16="http://schemas.microsoft.com/office/drawing/2014/main" id="{C225E1B2-E23A-4EEA-913E-000021F281DD}"/>
              </a:ext>
            </a:extLst>
          </p:cNvPr>
          <p:cNvSpPr>
            <a:spLocks noGrp="1"/>
          </p:cNvSpPr>
          <p:nvPr>
            <p:ph type="sldNum" sz="quarter" idx="12"/>
          </p:nvPr>
        </p:nvSpPr>
        <p:spPr/>
        <p:txBody>
          <a:bodyPr/>
          <a:lstStyle>
            <a:lvl1pPr>
              <a:defRPr/>
            </a:lvl1pPr>
          </a:lstStyle>
          <a:p>
            <a:fld id="{A934626D-639A-4068-99D9-B4A1947B26CD}" type="slidenum">
              <a:rPr lang="es-ES" altLang="el-GR"/>
              <a:pPr/>
              <a:t>‹#›</a:t>
            </a:fld>
            <a:endParaRPr lang="es-ES" altLang="el-GR"/>
          </a:p>
        </p:txBody>
      </p:sp>
    </p:spTree>
    <p:extLst>
      <p:ext uri="{BB962C8B-B14F-4D97-AF65-F5344CB8AC3E}">
        <p14:creationId xmlns:p14="http://schemas.microsoft.com/office/powerpoint/2010/main" val="1099350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49FC90-8FFD-4FAC-8E33-9AEFAD7A89B9}"/>
              </a:ext>
            </a:extLst>
          </p:cNvPr>
          <p:cNvSpPr>
            <a:spLocks noGrp="1"/>
          </p:cNvSpPr>
          <p:nvPr>
            <p:ph type="title"/>
          </p:nvPr>
        </p:nvSpPr>
        <p:spPr>
          <a:xfrm>
            <a:off x="630238" y="457200"/>
            <a:ext cx="2949575" cy="1600200"/>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Θέση εικόνας 2">
            <a:extLst>
              <a:ext uri="{FF2B5EF4-FFF2-40B4-BE49-F238E27FC236}">
                <a16:creationId xmlns:a16="http://schemas.microsoft.com/office/drawing/2014/main" id="{175CE00B-1392-4B1F-B63C-A180FFCF8F33}"/>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Θέση κειμένου 3">
            <a:extLst>
              <a:ext uri="{FF2B5EF4-FFF2-40B4-BE49-F238E27FC236}">
                <a16:creationId xmlns:a16="http://schemas.microsoft.com/office/drawing/2014/main" id="{3E6D8137-4BFC-4325-BA0D-2CCBEA1A075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EE48C6BB-FA95-48C6-8A49-ED732555B2FF}"/>
              </a:ext>
            </a:extLst>
          </p:cNvPr>
          <p:cNvSpPr>
            <a:spLocks noGrp="1"/>
          </p:cNvSpPr>
          <p:nvPr>
            <p:ph type="dt" sz="half" idx="10"/>
          </p:nvPr>
        </p:nvSpPr>
        <p:spPr/>
        <p:txBody>
          <a:bodyPr/>
          <a:lstStyle>
            <a:lvl1pPr>
              <a:defRPr/>
            </a:lvl1pPr>
          </a:lstStyle>
          <a:p>
            <a:endParaRPr lang="es-ES" altLang="el-GR"/>
          </a:p>
        </p:txBody>
      </p:sp>
      <p:sp>
        <p:nvSpPr>
          <p:cNvPr id="6" name="Θέση υποσέλιδου 5">
            <a:extLst>
              <a:ext uri="{FF2B5EF4-FFF2-40B4-BE49-F238E27FC236}">
                <a16:creationId xmlns:a16="http://schemas.microsoft.com/office/drawing/2014/main" id="{2654AB29-C053-4A5B-B745-8ADAF5797898}"/>
              </a:ext>
            </a:extLst>
          </p:cNvPr>
          <p:cNvSpPr>
            <a:spLocks noGrp="1"/>
          </p:cNvSpPr>
          <p:nvPr>
            <p:ph type="ftr" sz="quarter" idx="11"/>
          </p:nvPr>
        </p:nvSpPr>
        <p:spPr/>
        <p:txBody>
          <a:bodyPr/>
          <a:lstStyle>
            <a:lvl1pPr>
              <a:defRPr/>
            </a:lvl1pPr>
          </a:lstStyle>
          <a:p>
            <a:endParaRPr lang="es-ES" altLang="el-GR"/>
          </a:p>
        </p:txBody>
      </p:sp>
      <p:sp>
        <p:nvSpPr>
          <p:cNvPr id="7" name="Θέση αριθμού διαφάνειας 6">
            <a:extLst>
              <a:ext uri="{FF2B5EF4-FFF2-40B4-BE49-F238E27FC236}">
                <a16:creationId xmlns:a16="http://schemas.microsoft.com/office/drawing/2014/main" id="{18F07D7D-AA75-442E-8361-F55E815562DE}"/>
              </a:ext>
            </a:extLst>
          </p:cNvPr>
          <p:cNvSpPr>
            <a:spLocks noGrp="1"/>
          </p:cNvSpPr>
          <p:nvPr>
            <p:ph type="sldNum" sz="quarter" idx="12"/>
          </p:nvPr>
        </p:nvSpPr>
        <p:spPr/>
        <p:txBody>
          <a:bodyPr/>
          <a:lstStyle>
            <a:lvl1pPr>
              <a:defRPr/>
            </a:lvl1pPr>
          </a:lstStyle>
          <a:p>
            <a:fld id="{0917BCF0-1ABC-4855-9211-4EF39B73E948}" type="slidenum">
              <a:rPr lang="es-ES" altLang="el-GR"/>
              <a:pPr/>
              <a:t>‹#›</a:t>
            </a:fld>
            <a:endParaRPr lang="es-ES" altLang="el-GR"/>
          </a:p>
        </p:txBody>
      </p:sp>
    </p:spTree>
    <p:extLst>
      <p:ext uri="{BB962C8B-B14F-4D97-AF65-F5344CB8AC3E}">
        <p14:creationId xmlns:p14="http://schemas.microsoft.com/office/powerpoint/2010/main" val="3711152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9C18373-03BE-4E3A-85BD-5EB838BDFF2B}"/>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el-GR"/>
              <a:t>Haga clic para cambiar el estilo de título	</a:t>
            </a:r>
          </a:p>
        </p:txBody>
      </p:sp>
      <p:sp>
        <p:nvSpPr>
          <p:cNvPr id="1027" name="Rectangle 3">
            <a:extLst>
              <a:ext uri="{FF2B5EF4-FFF2-40B4-BE49-F238E27FC236}">
                <a16:creationId xmlns:a16="http://schemas.microsoft.com/office/drawing/2014/main" id="{6324CBF1-7874-4A1C-A206-2FD54241E909}"/>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l-GR"/>
              <a:t>Haga clic para modificar el estilo de texto del patrón</a:t>
            </a:r>
          </a:p>
          <a:p>
            <a:pPr lvl="1"/>
            <a:r>
              <a:rPr lang="es-ES" altLang="el-GR"/>
              <a:t>Segundo nivel</a:t>
            </a:r>
          </a:p>
          <a:p>
            <a:pPr lvl="2"/>
            <a:r>
              <a:rPr lang="es-ES" altLang="el-GR"/>
              <a:t>Tercer nivel</a:t>
            </a:r>
          </a:p>
          <a:p>
            <a:pPr lvl="3"/>
            <a:r>
              <a:rPr lang="es-ES" altLang="el-GR"/>
              <a:t>Cuarto nivel</a:t>
            </a:r>
          </a:p>
          <a:p>
            <a:pPr lvl="4"/>
            <a:r>
              <a:rPr lang="es-ES" altLang="el-GR"/>
              <a:t>Quinto nivel</a:t>
            </a:r>
          </a:p>
        </p:txBody>
      </p:sp>
      <p:sp>
        <p:nvSpPr>
          <p:cNvPr id="1028" name="Rectangle 4">
            <a:extLst>
              <a:ext uri="{FF2B5EF4-FFF2-40B4-BE49-F238E27FC236}">
                <a16:creationId xmlns:a16="http://schemas.microsoft.com/office/drawing/2014/main" id="{C2B9E055-C653-4ADD-A35E-07355AFA90E9}"/>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s-ES" altLang="el-GR"/>
          </a:p>
        </p:txBody>
      </p:sp>
      <p:sp>
        <p:nvSpPr>
          <p:cNvPr id="1029" name="Rectangle 5">
            <a:extLst>
              <a:ext uri="{FF2B5EF4-FFF2-40B4-BE49-F238E27FC236}">
                <a16:creationId xmlns:a16="http://schemas.microsoft.com/office/drawing/2014/main" id="{B3DD5D47-4016-4FC3-96C1-B4AB417BE297}"/>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s-ES" altLang="el-GR"/>
          </a:p>
        </p:txBody>
      </p:sp>
      <p:sp>
        <p:nvSpPr>
          <p:cNvPr id="1030" name="Rectangle 6">
            <a:extLst>
              <a:ext uri="{FF2B5EF4-FFF2-40B4-BE49-F238E27FC236}">
                <a16:creationId xmlns:a16="http://schemas.microsoft.com/office/drawing/2014/main" id="{1808C642-AEBE-4A42-BEAF-E7FB163A6485}"/>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D834157F-F154-4B33-B34C-723897C35182}" type="slidenum">
              <a:rPr lang="es-ES" altLang="el-GR"/>
              <a:pPr/>
              <a:t>‹#›</a:t>
            </a:fld>
            <a:endParaRPr lang="es-ES" alt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cert.grhotels.gr/Content/docs/%CE%A6%CE%95%CE%9A_10%CE%92_2015%20.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google.ca/url?sa=i&amp;rct=j&amp;q=call+center+png&amp;source=images&amp;cd=&amp;cad=rja&amp;docid=Y91UsseQvE5NsM&amp;tbnid=zf9eT7JF0CXw0M:&amp;ved=0CAUQjRw&amp;url=http://elixirhms.com/&amp;ei=94PjUZeEA8emPfy1gNAD&amp;bvm=bv.48705608,d.bGE&amp;psig=AFQjCNGzWm9pihGsb8Ku0SdVrVaiyj4lRQ&amp;ust=1373951283914920"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google.ca/url?sa=i&amp;rct=j&amp;q=wheelchair+png&amp;source=images&amp;cd=&amp;cad=rja&amp;docid=DUnIU6LTlEPyiM&amp;tbnid=ONPZVqa5wciH9M:&amp;ved=0CAUQjRw&amp;url=http://dfwwheelchairs.homestead.com/&amp;ei=TITjUb_7EYi0O8_qgIAO&amp;bvm=bv.48705608,d.bGE&amp;psig=AFQjCNFhhSNezUsON91F9K3UlXvA-_fBFA&amp;ust=1373951402069494" TargetMode="External"/><Relationship Id="rId2" Type="http://schemas.openxmlformats.org/officeDocument/2006/relationships/notesSlide" Target="../notesSlides/notesSlide28.xml"/><Relationship Id="rId1" Type="http://schemas.openxmlformats.org/officeDocument/2006/relationships/slideLayout" Target="../slideLayouts/slideLayout6.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879A0EEC-8622-4BC0-BE35-319796EA4468}"/>
              </a:ext>
            </a:extLst>
          </p:cNvPr>
          <p:cNvSpPr txBox="1">
            <a:spLocks noChangeArrowheads="1"/>
          </p:cNvSpPr>
          <p:nvPr/>
        </p:nvSpPr>
        <p:spPr bwMode="auto">
          <a:xfrm>
            <a:off x="251520" y="1258713"/>
            <a:ext cx="6480720" cy="16494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rtl="0" fontAlgn="base">
              <a:spcBef>
                <a:spcPct val="0"/>
              </a:spcBef>
              <a:spcAft>
                <a:spcPct val="0"/>
              </a:spcAft>
              <a:defRPr sz="60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altLang="el-GR" sz="4000" dirty="0">
                <a:effectLst>
                  <a:outerShdw blurRad="38100" dist="38100" dir="2700000" algn="tl">
                    <a:srgbClr val="C0C0C0"/>
                  </a:outerShdw>
                </a:effectLst>
              </a:rPr>
              <a:t>ΟΡΓΑΝΩΣΗ &amp; ΛΕΙΤΟΥΡΓΙΑ ΤΟΥΡΙΣΤΙΚΟΥ ΓΡΑΦΕΙΟΥ</a:t>
            </a:r>
          </a:p>
        </p:txBody>
      </p:sp>
      <p:sp>
        <p:nvSpPr>
          <p:cNvPr id="8" name="Rectangle 2">
            <a:extLst>
              <a:ext uri="{FF2B5EF4-FFF2-40B4-BE49-F238E27FC236}">
                <a16:creationId xmlns:a16="http://schemas.microsoft.com/office/drawing/2014/main" id="{8D991D16-DA39-4808-AC21-20D113ED7A76}"/>
              </a:ext>
            </a:extLst>
          </p:cNvPr>
          <p:cNvSpPr txBox="1">
            <a:spLocks noChangeArrowheads="1"/>
          </p:cNvSpPr>
          <p:nvPr/>
        </p:nvSpPr>
        <p:spPr bwMode="auto">
          <a:xfrm>
            <a:off x="1259632" y="4330591"/>
            <a:ext cx="4337248" cy="175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lgn="ctr">
              <a:spcBef>
                <a:spcPts val="600"/>
              </a:spcBef>
              <a:buFont typeface="Arial" panose="020B0604020202020204" pitchFamily="34"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altLang="el-GR" sz="2400"/>
              <a:t>Κ. Τσαγκαράκης</a:t>
            </a:r>
          </a:p>
        </p:txBody>
      </p:sp>
      <p:sp>
        <p:nvSpPr>
          <p:cNvPr id="9" name="Text Box 3">
            <a:extLst>
              <a:ext uri="{FF2B5EF4-FFF2-40B4-BE49-F238E27FC236}">
                <a16:creationId xmlns:a16="http://schemas.microsoft.com/office/drawing/2014/main" id="{7E0BC5F7-AB92-4F1E-A436-BFFD70F78941}"/>
              </a:ext>
            </a:extLst>
          </p:cNvPr>
          <p:cNvSpPr txBox="1">
            <a:spLocks noChangeArrowheads="1"/>
          </p:cNvSpPr>
          <p:nvPr/>
        </p:nvSpPr>
        <p:spPr bwMode="auto">
          <a:xfrm>
            <a:off x="539552" y="44624"/>
            <a:ext cx="6337424" cy="1066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lnSpc>
                <a:spcPct val="87000"/>
              </a:lnSpc>
              <a:spcBef>
                <a:spcPts val="600"/>
              </a:spcBef>
              <a:buClr>
                <a:srgbClr val="FFFFFF"/>
              </a:buClr>
              <a:buSzPct val="100000"/>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Arial" panose="020B0604020202020204" pitchFamily="34" charset="0"/>
                <a:cs typeface="Arial" panose="020B0604020202020204" pitchFamily="34" charset="0"/>
              </a:defRPr>
            </a:lvl1pPr>
            <a:lvl2pPr marL="742950" indent="-285750">
              <a:lnSpc>
                <a:spcPct val="87000"/>
              </a:lnSpc>
              <a:spcBef>
                <a:spcPts val="500"/>
              </a:spcBef>
              <a:buClr>
                <a:srgbClr val="FFFFFF"/>
              </a:buClr>
              <a:buSzPct val="100000"/>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FFFFFF"/>
                </a:solidFill>
                <a:latin typeface="Arial" panose="020B0604020202020204" pitchFamily="34" charset="0"/>
                <a:cs typeface="Arial" panose="020B0604020202020204" pitchFamily="34" charset="0"/>
              </a:defRPr>
            </a:lvl2pPr>
            <a:lvl3pPr marL="1143000" indent="-228600">
              <a:lnSpc>
                <a:spcPct val="87000"/>
              </a:lnSpc>
              <a:spcBef>
                <a:spcPts val="500"/>
              </a:spcBef>
              <a:buClr>
                <a:srgbClr val="FFFFFF"/>
              </a:buClr>
              <a:buSzPct val="100000"/>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FFFFFF"/>
                </a:solidFill>
                <a:latin typeface="Arial" panose="020B0604020202020204" pitchFamily="34" charset="0"/>
                <a:cs typeface="Arial" panose="020B0604020202020204" pitchFamily="34" charset="0"/>
              </a:defRPr>
            </a:lvl3pPr>
            <a:lvl4pPr marL="1600200" indent="-228600">
              <a:lnSpc>
                <a:spcPct val="87000"/>
              </a:lnSpc>
              <a:spcBef>
                <a:spcPts val="500"/>
              </a:spcBef>
              <a:buClr>
                <a:srgbClr val="FFFFFF"/>
              </a:buClr>
              <a:buSzPct val="100000"/>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FFFFFF"/>
                </a:solidFill>
                <a:latin typeface="Arial" panose="020B0604020202020204" pitchFamily="34" charset="0"/>
                <a:cs typeface="Arial" panose="020B0604020202020204" pitchFamily="34" charset="0"/>
              </a:defRPr>
            </a:lvl4pPr>
            <a:lvl5pPr marL="2057400" indent="-228600">
              <a:lnSpc>
                <a:spcPct val="87000"/>
              </a:lnSpc>
              <a:spcBef>
                <a:spcPts val="500"/>
              </a:spcBef>
              <a:buClr>
                <a:srgbClr val="FFFFFF"/>
              </a:buClr>
              <a:buSzPct val="100000"/>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FFFFFF"/>
                </a:solidFill>
                <a:latin typeface="Arial" panose="020B0604020202020204" pitchFamily="34" charset="0"/>
                <a:cs typeface="Arial" panose="020B0604020202020204" pitchFamily="34" charset="0"/>
              </a:defRPr>
            </a:lvl5pPr>
            <a:lvl6pPr marL="2514600" indent="-228600" defTabSz="457200" eaLnBrk="0" fontAlgn="base" hangingPunct="0">
              <a:lnSpc>
                <a:spcPct val="87000"/>
              </a:lnSpc>
              <a:spcBef>
                <a:spcPts val="500"/>
              </a:spcBef>
              <a:spcAft>
                <a:spcPct val="0"/>
              </a:spcAft>
              <a:buClr>
                <a:srgbClr val="FFFFFF"/>
              </a:buClr>
              <a:buSzPct val="100000"/>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FFFFFF"/>
                </a:solidFill>
                <a:latin typeface="Arial" panose="020B0604020202020204" pitchFamily="34" charset="0"/>
                <a:cs typeface="Arial" panose="020B0604020202020204" pitchFamily="34" charset="0"/>
              </a:defRPr>
            </a:lvl6pPr>
            <a:lvl7pPr marL="2971800" indent="-228600" defTabSz="457200" eaLnBrk="0" fontAlgn="base" hangingPunct="0">
              <a:lnSpc>
                <a:spcPct val="87000"/>
              </a:lnSpc>
              <a:spcBef>
                <a:spcPts val="500"/>
              </a:spcBef>
              <a:spcAft>
                <a:spcPct val="0"/>
              </a:spcAft>
              <a:buClr>
                <a:srgbClr val="FFFFFF"/>
              </a:buClr>
              <a:buSzPct val="100000"/>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FFFFFF"/>
                </a:solidFill>
                <a:latin typeface="Arial" panose="020B0604020202020204" pitchFamily="34" charset="0"/>
                <a:cs typeface="Arial" panose="020B0604020202020204" pitchFamily="34" charset="0"/>
              </a:defRPr>
            </a:lvl7pPr>
            <a:lvl8pPr marL="3429000" indent="-228600" defTabSz="457200" eaLnBrk="0" fontAlgn="base" hangingPunct="0">
              <a:lnSpc>
                <a:spcPct val="87000"/>
              </a:lnSpc>
              <a:spcBef>
                <a:spcPts val="500"/>
              </a:spcBef>
              <a:spcAft>
                <a:spcPct val="0"/>
              </a:spcAft>
              <a:buClr>
                <a:srgbClr val="FFFFFF"/>
              </a:buClr>
              <a:buSzPct val="100000"/>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FFFFFF"/>
                </a:solidFill>
                <a:latin typeface="Arial" panose="020B0604020202020204" pitchFamily="34" charset="0"/>
                <a:cs typeface="Arial" panose="020B0604020202020204" pitchFamily="34" charset="0"/>
              </a:defRPr>
            </a:lvl8pPr>
            <a:lvl9pPr marL="3886200" indent="-228600" defTabSz="457200" eaLnBrk="0" fontAlgn="base" hangingPunct="0">
              <a:lnSpc>
                <a:spcPct val="87000"/>
              </a:lnSpc>
              <a:spcBef>
                <a:spcPts val="500"/>
              </a:spcBef>
              <a:spcAft>
                <a:spcPct val="0"/>
              </a:spcAft>
              <a:buClr>
                <a:srgbClr val="FFFFFF"/>
              </a:buClr>
              <a:buSzPct val="100000"/>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FFFFFF"/>
                </a:solidFill>
                <a:latin typeface="Arial" panose="020B0604020202020204" pitchFamily="34" charset="0"/>
                <a:cs typeface="Arial" panose="020B0604020202020204" pitchFamily="34" charset="0"/>
              </a:defRPr>
            </a:lvl9pPr>
          </a:lstStyle>
          <a:p>
            <a:pPr algn="ctr">
              <a:lnSpc>
                <a:spcPct val="100000"/>
              </a:lnSpc>
              <a:spcBef>
                <a:spcPts val="1125"/>
              </a:spcBef>
              <a:buNone/>
            </a:pPr>
            <a:r>
              <a:rPr lang="el-GR" altLang="el-GR" sz="1800" dirty="0"/>
              <a:t>Τμήμα: Στέλεχος Διοίκησης και Οργάνωσης στον Τομέα του Τουρισμού (ΣΔΟΤ)</a:t>
            </a:r>
            <a:endParaRPr lang="en-US" altLang="el-GR" sz="1800" dirty="0"/>
          </a:p>
          <a:p>
            <a:pPr algn="ctr">
              <a:lnSpc>
                <a:spcPct val="100000"/>
              </a:lnSpc>
              <a:spcBef>
                <a:spcPts val="1125"/>
              </a:spcBef>
              <a:buNone/>
            </a:pPr>
            <a:r>
              <a:rPr lang="el-GR" altLang="el-GR" sz="1800" dirty="0"/>
              <a:t>΄Εξάμηνο: Ά</a:t>
            </a:r>
            <a:endParaRPr lang="en-US" altLang="el-GR"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re 1"/>
          <p:cNvSpPr>
            <a:spLocks noGrp="1"/>
          </p:cNvSpPr>
          <p:nvPr>
            <p:ph type="title"/>
          </p:nvPr>
        </p:nvSpPr>
        <p:spPr>
          <a:xfrm>
            <a:off x="683568" y="465515"/>
            <a:ext cx="7776864" cy="857250"/>
          </a:xfrm>
        </p:spPr>
        <p:txBody>
          <a:bodyPr>
            <a:noAutofit/>
          </a:bodyPr>
          <a:lstStyle/>
          <a:p>
            <a:r>
              <a:rPr lang="el-GR" sz="3000" dirty="0">
                <a:solidFill>
                  <a:schemeClr val="bg1"/>
                </a:solidFill>
              </a:rPr>
              <a:t>Διάκριση ξενοδοχειακών μονάδων,  ανάλογα με τον τόπο και το χρόνο λειτουργίας τους; (2/2)</a:t>
            </a:r>
            <a:endParaRPr lang="fr-CA" sz="3000" dirty="0">
              <a:solidFill>
                <a:schemeClr val="bg1"/>
              </a:solidFill>
            </a:endParaRPr>
          </a:p>
        </p:txBody>
      </p:sp>
      <p:sp>
        <p:nvSpPr>
          <p:cNvPr id="4099" name="Espace réservé du contenu 2"/>
          <p:cNvSpPr>
            <a:spLocks noGrp="1"/>
          </p:cNvSpPr>
          <p:nvPr>
            <p:ph idx="1"/>
          </p:nvPr>
        </p:nvSpPr>
        <p:spPr>
          <a:xfrm>
            <a:off x="611560" y="2140763"/>
            <a:ext cx="7344816" cy="3394472"/>
          </a:xfrm>
        </p:spPr>
        <p:txBody>
          <a:bodyPr anchor="ctr"/>
          <a:lstStyle/>
          <a:p>
            <a:pPr lvl="0" algn="just"/>
            <a:r>
              <a:rPr lang="el-GR" sz="2800" dirty="0"/>
              <a:t>Ανάλογα με τον τόπο λειτουργίας: </a:t>
            </a:r>
          </a:p>
          <a:p>
            <a:pPr lvl="1" algn="just"/>
            <a:r>
              <a:rPr lang="el-GR" dirty="0"/>
              <a:t>Αστικά ξενοδοχεία</a:t>
            </a:r>
          </a:p>
          <a:p>
            <a:pPr lvl="1" algn="just"/>
            <a:r>
              <a:rPr lang="el-GR" dirty="0"/>
              <a:t>Παραθεριστικά ξενοδοχεία</a:t>
            </a:r>
          </a:p>
          <a:p>
            <a:pPr lvl="1" algn="just"/>
            <a:r>
              <a:rPr lang="el-GR" dirty="0"/>
              <a:t>Ξενοδοχεία παραχείμασης που βρίσκονται σε ορεινές περιοχές</a:t>
            </a:r>
          </a:p>
          <a:p>
            <a:pPr algn="just"/>
            <a:r>
              <a:rPr lang="el-GR" sz="2800" dirty="0"/>
              <a:t>Ανάλογα με τον τόπο λειτουργίας: </a:t>
            </a:r>
          </a:p>
          <a:p>
            <a:pPr lvl="1" algn="just"/>
            <a:r>
              <a:rPr lang="el-GR" dirty="0"/>
              <a:t>Ξενοδοχεία συγκοινωνιακών κέντρων</a:t>
            </a:r>
          </a:p>
          <a:p>
            <a:pPr lvl="1" algn="just"/>
            <a:r>
              <a:rPr lang="el-GR" dirty="0"/>
              <a:t>Ξενοδοχεία συγκοινωνιακών μέσων</a:t>
            </a:r>
          </a:p>
          <a:p>
            <a:pPr lvl="1" algn="just"/>
            <a:r>
              <a:rPr lang="el-GR" dirty="0"/>
              <a:t>Ξενοδοχεία ιαματικών πηγών</a:t>
            </a:r>
          </a:p>
        </p:txBody>
      </p:sp>
      <p:sp>
        <p:nvSpPr>
          <p:cNvPr id="2" name="Θέση υποσέλιδου 1"/>
          <p:cNvSpPr>
            <a:spLocks noGrp="1"/>
          </p:cNvSpPr>
          <p:nvPr>
            <p:ph type="ftr" sz="quarter" idx="11"/>
          </p:nvPr>
        </p:nvSpPr>
        <p:spPr/>
        <p:txBody>
          <a:bodyPr/>
          <a:lstStyle/>
          <a:p>
            <a:pPr>
              <a:defRPr/>
            </a:pPr>
            <a:r>
              <a:rPr lang="el-GR" dirty="0"/>
              <a:t>Κωνσταντίνος Τσαγκαράκης  </a:t>
            </a:r>
            <a:endParaRPr lang="fr-CA" dirty="0"/>
          </a:p>
        </p:txBody>
      </p:sp>
      <p:sp>
        <p:nvSpPr>
          <p:cNvPr id="4" name="Θέση αριθμού διαφάνειας 3"/>
          <p:cNvSpPr>
            <a:spLocks noGrp="1"/>
          </p:cNvSpPr>
          <p:nvPr>
            <p:ph type="sldNum" sz="quarter" idx="12"/>
          </p:nvPr>
        </p:nvSpPr>
        <p:spPr/>
        <p:txBody>
          <a:bodyPr/>
          <a:lstStyle/>
          <a:p>
            <a:pPr>
              <a:defRPr/>
            </a:pPr>
            <a:fld id="{8ECD250F-A91A-4BCE-B269-EAF27067652D}" type="slidenum">
              <a:rPr lang="fr-CA" smtClean="0"/>
              <a:pPr>
                <a:defRPr/>
              </a:pPr>
              <a:t>10</a:t>
            </a:fld>
            <a:endParaRPr lang="fr-CA" dirty="0"/>
          </a:p>
        </p:txBody>
      </p:sp>
    </p:spTree>
    <p:extLst>
      <p:ext uri="{BB962C8B-B14F-4D97-AF65-F5344CB8AC3E}">
        <p14:creationId xmlns:p14="http://schemas.microsoft.com/office/powerpoint/2010/main" val="2541535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re 1"/>
          <p:cNvSpPr>
            <a:spLocks noGrp="1"/>
          </p:cNvSpPr>
          <p:nvPr>
            <p:ph type="title"/>
          </p:nvPr>
        </p:nvSpPr>
        <p:spPr>
          <a:xfrm>
            <a:off x="683568" y="465515"/>
            <a:ext cx="7776864" cy="857250"/>
          </a:xfrm>
        </p:spPr>
        <p:txBody>
          <a:bodyPr>
            <a:noAutofit/>
          </a:bodyPr>
          <a:lstStyle/>
          <a:p>
            <a:r>
              <a:rPr lang="el-GR" sz="3000" dirty="0">
                <a:solidFill>
                  <a:schemeClr val="bg1"/>
                </a:solidFill>
              </a:rPr>
              <a:t>Διάκριση ξενοδοχειακών μονάδων,  ανάλογα με τον τόπο και το χρόνο λειτουργίας τους; (2/2)</a:t>
            </a:r>
            <a:endParaRPr lang="fr-CA" sz="3000" dirty="0">
              <a:solidFill>
                <a:schemeClr val="bg1"/>
              </a:solidFill>
            </a:endParaRPr>
          </a:p>
        </p:txBody>
      </p:sp>
      <p:sp>
        <p:nvSpPr>
          <p:cNvPr id="4099" name="Espace réservé du contenu 2"/>
          <p:cNvSpPr>
            <a:spLocks noGrp="1"/>
          </p:cNvSpPr>
          <p:nvPr>
            <p:ph idx="1"/>
          </p:nvPr>
        </p:nvSpPr>
        <p:spPr>
          <a:xfrm>
            <a:off x="611560" y="2140763"/>
            <a:ext cx="7344816" cy="3394472"/>
          </a:xfrm>
        </p:spPr>
        <p:txBody>
          <a:bodyPr anchor="ctr"/>
          <a:lstStyle/>
          <a:p>
            <a:pPr lvl="0"/>
            <a:r>
              <a:rPr lang="el-GR" dirty="0"/>
              <a:t>Κύρια ξενοδοχειακά καταλύματα</a:t>
            </a:r>
          </a:p>
          <a:p>
            <a:pPr lvl="1"/>
            <a:r>
              <a:rPr lang="el-GR" dirty="0"/>
              <a:t>Κλασσικού Τύπου</a:t>
            </a:r>
          </a:p>
          <a:p>
            <a:pPr lvl="1"/>
            <a:r>
              <a:rPr lang="el-GR" dirty="0"/>
              <a:t>Τύπου </a:t>
            </a:r>
            <a:r>
              <a:rPr lang="en-US" dirty="0"/>
              <a:t>Motel</a:t>
            </a:r>
            <a:endParaRPr lang="el-GR" dirty="0"/>
          </a:p>
          <a:p>
            <a:pPr lvl="1"/>
            <a:r>
              <a:rPr lang="el-GR" dirty="0"/>
              <a:t>Επιπλωμένα διαμερίσματα</a:t>
            </a:r>
          </a:p>
          <a:p>
            <a:pPr lvl="0"/>
            <a:r>
              <a:rPr lang="el-GR" dirty="0"/>
              <a:t>Μη κύρια ξενοδοχειακά καταλύματα</a:t>
            </a:r>
          </a:p>
          <a:p>
            <a:pPr lvl="1"/>
            <a:r>
              <a:rPr lang="el-GR" dirty="0"/>
              <a:t>Οργανωμένη κατασκήνωση</a:t>
            </a:r>
          </a:p>
          <a:p>
            <a:pPr lvl="1"/>
            <a:r>
              <a:rPr lang="el-GR" dirty="0"/>
              <a:t>Τουριστικές κατοικίες ή επαύλεις</a:t>
            </a:r>
          </a:p>
          <a:p>
            <a:pPr lvl="1"/>
            <a:r>
              <a:rPr lang="el-GR" dirty="0"/>
              <a:t>Ενοικιαζόμενα δωμάτια σε συγκρότημα μέχρι 10 δωματίων</a:t>
            </a:r>
          </a:p>
        </p:txBody>
      </p:sp>
      <p:sp>
        <p:nvSpPr>
          <p:cNvPr id="2" name="Θέση υποσέλιδου 1"/>
          <p:cNvSpPr>
            <a:spLocks noGrp="1"/>
          </p:cNvSpPr>
          <p:nvPr>
            <p:ph type="ftr" sz="quarter" idx="11"/>
          </p:nvPr>
        </p:nvSpPr>
        <p:spPr/>
        <p:txBody>
          <a:bodyPr/>
          <a:lstStyle/>
          <a:p>
            <a:pPr>
              <a:defRPr/>
            </a:pPr>
            <a:r>
              <a:rPr lang="el-GR" dirty="0"/>
              <a:t>Κωνσταντίνος Τσαγκαράκης  </a:t>
            </a:r>
            <a:endParaRPr lang="fr-CA" dirty="0"/>
          </a:p>
        </p:txBody>
      </p:sp>
      <p:sp>
        <p:nvSpPr>
          <p:cNvPr id="4" name="Θέση αριθμού διαφάνειας 3"/>
          <p:cNvSpPr>
            <a:spLocks noGrp="1"/>
          </p:cNvSpPr>
          <p:nvPr>
            <p:ph type="sldNum" sz="quarter" idx="12"/>
          </p:nvPr>
        </p:nvSpPr>
        <p:spPr/>
        <p:txBody>
          <a:bodyPr/>
          <a:lstStyle/>
          <a:p>
            <a:pPr>
              <a:defRPr/>
            </a:pPr>
            <a:fld id="{8ECD250F-A91A-4BCE-B269-EAF27067652D}" type="slidenum">
              <a:rPr lang="fr-CA" smtClean="0"/>
              <a:pPr>
                <a:defRPr/>
              </a:pPr>
              <a:t>11</a:t>
            </a:fld>
            <a:endParaRPr lang="fr-CA" dirty="0"/>
          </a:p>
        </p:txBody>
      </p:sp>
    </p:spTree>
    <p:extLst>
      <p:ext uri="{BB962C8B-B14F-4D97-AF65-F5344CB8AC3E}">
        <p14:creationId xmlns:p14="http://schemas.microsoft.com/office/powerpoint/2010/main" val="11225647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re 1"/>
          <p:cNvSpPr>
            <a:spLocks noGrp="1"/>
          </p:cNvSpPr>
          <p:nvPr>
            <p:ph type="title"/>
          </p:nvPr>
        </p:nvSpPr>
        <p:spPr/>
        <p:txBody>
          <a:bodyPr/>
          <a:lstStyle/>
          <a:p>
            <a:r>
              <a:rPr lang="el-GR" sz="2700" dirty="0">
                <a:solidFill>
                  <a:schemeClr val="bg1"/>
                </a:solidFill>
              </a:rPr>
              <a:t>Διακρίσεις Ξενοδοχείων βάσει Παροχών στην Ελλάδα και Διεθνώς (1/4)</a:t>
            </a:r>
            <a:endParaRPr lang="fr-CA" sz="2700" dirty="0">
              <a:solidFill>
                <a:schemeClr val="bg1"/>
              </a:solidFill>
            </a:endParaRPr>
          </a:p>
        </p:txBody>
      </p:sp>
      <p:sp>
        <p:nvSpPr>
          <p:cNvPr id="3075" name="Espace réservé du contenu 2"/>
          <p:cNvSpPr>
            <a:spLocks noGrp="1"/>
          </p:cNvSpPr>
          <p:nvPr>
            <p:ph idx="1"/>
          </p:nvPr>
        </p:nvSpPr>
        <p:spPr>
          <a:xfrm>
            <a:off x="1485900" y="2186863"/>
            <a:ext cx="6172200" cy="3394472"/>
          </a:xfrm>
        </p:spPr>
        <p:txBody>
          <a:bodyPr anchor="ctr"/>
          <a:lstStyle/>
          <a:p>
            <a:pPr algn="just">
              <a:lnSpc>
                <a:spcPct val="150000"/>
              </a:lnSpc>
            </a:pPr>
            <a:r>
              <a:rPr lang="el-GR" dirty="0"/>
              <a:t>Στην Ελλάδα υπάρχει το ταξικό σύστημα που περιλαμβάνει πέντε τάξεις ξενοδοχείων ενώ στο τουριστικό δίκαιο πολλών κρατών υπάρχει το σύστημα της αστεροποίησης. </a:t>
            </a:r>
          </a:p>
        </p:txBody>
      </p:sp>
      <p:sp>
        <p:nvSpPr>
          <p:cNvPr id="2" name="Θέση υποσέλιδου 1"/>
          <p:cNvSpPr>
            <a:spLocks noGrp="1"/>
          </p:cNvSpPr>
          <p:nvPr>
            <p:ph type="ftr" sz="quarter" idx="11"/>
          </p:nvPr>
        </p:nvSpPr>
        <p:spPr/>
        <p:txBody>
          <a:bodyPr/>
          <a:lstStyle/>
          <a:p>
            <a:pPr>
              <a:defRPr/>
            </a:pPr>
            <a:r>
              <a:rPr lang="el-GR" dirty="0">
                <a:solidFill>
                  <a:prstClr val="black">
                    <a:tint val="75000"/>
                  </a:prstClr>
                </a:solidFill>
              </a:rPr>
              <a:t>Κωνσταντίνος Τσαγκαράκης  </a:t>
            </a:r>
            <a:endParaRPr lang="fr-CA"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pPr>
              <a:defRPr/>
            </a:pPr>
            <a:fld id="{9C80A6B0-F647-43B4-AD1A-88BBE0D40A9D}" type="slidenum">
              <a:rPr lang="fr-CA" smtClean="0">
                <a:solidFill>
                  <a:prstClr val="black">
                    <a:tint val="75000"/>
                  </a:prstClr>
                </a:solidFill>
              </a:rPr>
              <a:pPr>
                <a:defRPr/>
              </a:pPr>
              <a:t>12</a:t>
            </a:fld>
            <a:endParaRPr lang="fr-CA" dirty="0">
              <a:solidFill>
                <a:prstClr val="black">
                  <a:tint val="75000"/>
                </a:prstClr>
              </a:solidFill>
            </a:endParaRPr>
          </a:p>
        </p:txBody>
      </p:sp>
    </p:spTree>
    <p:extLst>
      <p:ext uri="{BB962C8B-B14F-4D97-AF65-F5344CB8AC3E}">
        <p14:creationId xmlns:p14="http://schemas.microsoft.com/office/powerpoint/2010/main" val="563660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re 1"/>
          <p:cNvSpPr>
            <a:spLocks noGrp="1"/>
          </p:cNvSpPr>
          <p:nvPr>
            <p:ph type="title"/>
          </p:nvPr>
        </p:nvSpPr>
        <p:spPr/>
        <p:txBody>
          <a:bodyPr/>
          <a:lstStyle/>
          <a:p>
            <a:r>
              <a:rPr lang="el-GR" sz="2700" dirty="0">
                <a:solidFill>
                  <a:schemeClr val="bg1"/>
                </a:solidFill>
              </a:rPr>
              <a:t>Διακρίσεις Ξενοδοχείων βάσει Παροχών στην Ελλάδα και Διεθνώς (2/4)</a:t>
            </a:r>
            <a:endParaRPr lang="fr-CA" sz="2700" dirty="0">
              <a:solidFill>
                <a:schemeClr val="bg1"/>
              </a:solidFill>
            </a:endParaRPr>
          </a:p>
        </p:txBody>
      </p:sp>
      <p:sp>
        <p:nvSpPr>
          <p:cNvPr id="3075" name="Espace réservé du contenu 2"/>
          <p:cNvSpPr>
            <a:spLocks noGrp="1"/>
          </p:cNvSpPr>
          <p:nvPr>
            <p:ph idx="1"/>
          </p:nvPr>
        </p:nvSpPr>
        <p:spPr>
          <a:xfrm>
            <a:off x="1485900" y="2186863"/>
            <a:ext cx="6172200" cy="3394472"/>
          </a:xfrm>
        </p:spPr>
        <p:txBody>
          <a:bodyPr anchor="ctr"/>
          <a:lstStyle/>
          <a:p>
            <a:pPr algn="just"/>
            <a:r>
              <a:rPr lang="el-GR" sz="2800" dirty="0"/>
              <a:t>Από το 2003 αντιστοιχίστηκαν οι διαφορετικές τάξεις με κατηγορίες αστέρων. </a:t>
            </a:r>
          </a:p>
          <a:p>
            <a:pPr algn="just"/>
            <a:r>
              <a:rPr lang="el-GR" sz="2800" dirty="0"/>
              <a:t>Πλέον η κατάταξή γίνεται βάσει των κριτηρίων του νόμου: </a:t>
            </a:r>
            <a:r>
              <a:rPr lang="el-GR" sz="2800" dirty="0">
                <a:hlinkClick r:id="rId3"/>
              </a:rPr>
              <a:t>216/2015 (ΦΕΚ Β 10)</a:t>
            </a:r>
            <a:endParaRPr lang="el-GR" sz="2800" dirty="0"/>
          </a:p>
          <a:p>
            <a:pPr algn="just"/>
            <a:r>
              <a:rPr lang="el-GR" sz="2800" dirty="0"/>
              <a:t>Διεθνώς τηρείται το σύστημα της επταστερίας ενώ βάσει ελληνικού τουριστικού δικαίου αναγνωρίζονται έως πέντε αστέρια. </a:t>
            </a:r>
          </a:p>
        </p:txBody>
      </p:sp>
      <p:sp>
        <p:nvSpPr>
          <p:cNvPr id="2" name="Θέση υποσέλιδου 1"/>
          <p:cNvSpPr>
            <a:spLocks noGrp="1"/>
          </p:cNvSpPr>
          <p:nvPr>
            <p:ph type="ftr" sz="quarter" idx="11"/>
          </p:nvPr>
        </p:nvSpPr>
        <p:spPr/>
        <p:txBody>
          <a:bodyPr/>
          <a:lstStyle/>
          <a:p>
            <a:pPr>
              <a:defRPr/>
            </a:pPr>
            <a:r>
              <a:rPr lang="el-GR" dirty="0">
                <a:solidFill>
                  <a:prstClr val="black">
                    <a:tint val="75000"/>
                  </a:prstClr>
                </a:solidFill>
              </a:rPr>
              <a:t>Κωνσταντίνος Τσαγκαράκης  </a:t>
            </a:r>
            <a:endParaRPr lang="fr-CA"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pPr>
              <a:defRPr/>
            </a:pPr>
            <a:fld id="{9C80A6B0-F647-43B4-AD1A-88BBE0D40A9D}" type="slidenum">
              <a:rPr lang="fr-CA" smtClean="0">
                <a:solidFill>
                  <a:prstClr val="black">
                    <a:tint val="75000"/>
                  </a:prstClr>
                </a:solidFill>
              </a:rPr>
              <a:pPr>
                <a:defRPr/>
              </a:pPr>
              <a:t>13</a:t>
            </a:fld>
            <a:endParaRPr lang="fr-CA" dirty="0">
              <a:solidFill>
                <a:prstClr val="black">
                  <a:tint val="75000"/>
                </a:prstClr>
              </a:solidFill>
            </a:endParaRPr>
          </a:p>
        </p:txBody>
      </p:sp>
    </p:spTree>
    <p:extLst>
      <p:ext uri="{BB962C8B-B14F-4D97-AF65-F5344CB8AC3E}">
        <p14:creationId xmlns:p14="http://schemas.microsoft.com/office/powerpoint/2010/main" val="15932338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re 1"/>
          <p:cNvSpPr>
            <a:spLocks noGrp="1"/>
          </p:cNvSpPr>
          <p:nvPr>
            <p:ph type="title"/>
          </p:nvPr>
        </p:nvSpPr>
        <p:spPr/>
        <p:txBody>
          <a:bodyPr/>
          <a:lstStyle/>
          <a:p>
            <a:r>
              <a:rPr lang="el-GR" sz="2700" dirty="0">
                <a:solidFill>
                  <a:schemeClr val="bg1"/>
                </a:solidFill>
              </a:rPr>
              <a:t>Διακρίσεις Ξενοδοχείων βάσει Παροχών στην Ελλάδα και Διεθνώς (3/4)</a:t>
            </a:r>
            <a:endParaRPr lang="fr-CA" sz="2700" dirty="0">
              <a:solidFill>
                <a:schemeClr val="bg1"/>
              </a:solidFill>
            </a:endParaRPr>
          </a:p>
        </p:txBody>
      </p:sp>
      <p:sp>
        <p:nvSpPr>
          <p:cNvPr id="3075" name="Espace réservé du contenu 2"/>
          <p:cNvSpPr>
            <a:spLocks noGrp="1"/>
          </p:cNvSpPr>
          <p:nvPr>
            <p:ph idx="1"/>
          </p:nvPr>
        </p:nvSpPr>
        <p:spPr>
          <a:xfrm>
            <a:off x="1485900" y="1340768"/>
            <a:ext cx="6172200" cy="4240567"/>
          </a:xfrm>
        </p:spPr>
        <p:txBody>
          <a:bodyPr/>
          <a:lstStyle/>
          <a:p>
            <a:pPr algn="just"/>
            <a:r>
              <a:rPr lang="el-GR" sz="2800" dirty="0"/>
              <a:t>Η αντιστοιχία του ταξικού συστήματος ως προς το σύστημα της αστεροποίησης έχει ως εξής:</a:t>
            </a:r>
          </a:p>
          <a:p>
            <a:pPr lvl="1" algn="just"/>
            <a:r>
              <a:rPr lang="en-US" sz="2400" dirty="0"/>
              <a:t>Lux</a:t>
            </a:r>
            <a:r>
              <a:rPr lang="el-GR" sz="2400" dirty="0"/>
              <a:t> = 5*</a:t>
            </a:r>
            <a:endParaRPr lang="en-US" sz="2400" dirty="0"/>
          </a:p>
          <a:p>
            <a:pPr lvl="1" algn="just"/>
            <a:r>
              <a:rPr lang="el-GR" sz="2400" dirty="0"/>
              <a:t>Α τάξης = 4*</a:t>
            </a:r>
          </a:p>
          <a:p>
            <a:pPr lvl="1" algn="just"/>
            <a:r>
              <a:rPr lang="el-GR" sz="2400" dirty="0"/>
              <a:t>Β τάξης = 3*</a:t>
            </a:r>
          </a:p>
          <a:p>
            <a:pPr lvl="1" algn="just"/>
            <a:r>
              <a:rPr lang="el-GR" sz="2400" dirty="0"/>
              <a:t>Γ τάξης =  2*</a:t>
            </a:r>
          </a:p>
          <a:p>
            <a:pPr lvl="1" algn="just"/>
            <a:r>
              <a:rPr lang="el-GR" sz="2400" dirty="0"/>
              <a:t>Δ τάξης = 1*</a:t>
            </a:r>
          </a:p>
          <a:p>
            <a:pPr lvl="1" algn="just"/>
            <a:r>
              <a:rPr lang="el-GR" sz="2400" dirty="0"/>
              <a:t>Έ τάξης = Δεν υπάρχει στο νέο σύστημα</a:t>
            </a:r>
          </a:p>
        </p:txBody>
      </p:sp>
      <p:sp>
        <p:nvSpPr>
          <p:cNvPr id="2" name="Θέση υποσέλιδου 1"/>
          <p:cNvSpPr>
            <a:spLocks noGrp="1"/>
          </p:cNvSpPr>
          <p:nvPr>
            <p:ph type="ftr" sz="quarter" idx="11"/>
          </p:nvPr>
        </p:nvSpPr>
        <p:spPr/>
        <p:txBody>
          <a:bodyPr/>
          <a:lstStyle/>
          <a:p>
            <a:pPr>
              <a:defRPr/>
            </a:pPr>
            <a:r>
              <a:rPr lang="el-GR" dirty="0">
                <a:solidFill>
                  <a:prstClr val="black">
                    <a:tint val="75000"/>
                  </a:prstClr>
                </a:solidFill>
              </a:rPr>
              <a:t>Κωνσταντίνος Τσαγκαράκης  </a:t>
            </a:r>
            <a:endParaRPr lang="fr-CA"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pPr>
              <a:defRPr/>
            </a:pPr>
            <a:fld id="{9C80A6B0-F647-43B4-AD1A-88BBE0D40A9D}" type="slidenum">
              <a:rPr lang="fr-CA" smtClean="0">
                <a:solidFill>
                  <a:prstClr val="black">
                    <a:tint val="75000"/>
                  </a:prstClr>
                </a:solidFill>
              </a:rPr>
              <a:pPr>
                <a:defRPr/>
              </a:pPr>
              <a:t>14</a:t>
            </a:fld>
            <a:endParaRPr lang="fr-CA" dirty="0">
              <a:solidFill>
                <a:prstClr val="black">
                  <a:tint val="75000"/>
                </a:prstClr>
              </a:solidFill>
            </a:endParaRPr>
          </a:p>
        </p:txBody>
      </p:sp>
    </p:spTree>
    <p:extLst>
      <p:ext uri="{BB962C8B-B14F-4D97-AF65-F5344CB8AC3E}">
        <p14:creationId xmlns:p14="http://schemas.microsoft.com/office/powerpoint/2010/main" val="2360649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994122"/>
          </a:xfrm>
        </p:spPr>
        <p:txBody>
          <a:bodyPr>
            <a:noAutofit/>
          </a:bodyPr>
          <a:lstStyle/>
          <a:p>
            <a:r>
              <a:rPr lang="el-GR" sz="2700" dirty="0">
                <a:solidFill>
                  <a:srgbClr val="FFFFFF"/>
                </a:solidFill>
              </a:rPr>
              <a:t>Διακρίσεις Ξενοδοχείων βάσει Παροχών στην Ελλάδα και Διεθνώς</a:t>
            </a:r>
            <a:r>
              <a:rPr lang="en-US" sz="2700" dirty="0">
                <a:solidFill>
                  <a:srgbClr val="FFFFFF"/>
                </a:solidFill>
              </a:rPr>
              <a:t> – </a:t>
            </a:r>
            <a:r>
              <a:rPr lang="el-GR" sz="2700" dirty="0">
                <a:solidFill>
                  <a:srgbClr val="FFFFFF"/>
                </a:solidFill>
              </a:rPr>
              <a:t>Τεχνικά Χαρακτηριστικά</a:t>
            </a:r>
            <a:endParaRPr lang="en-CA" sz="3200" dirty="0"/>
          </a:p>
        </p:txBody>
      </p:sp>
      <p:sp>
        <p:nvSpPr>
          <p:cNvPr id="3" name="Content Placeholder 2"/>
          <p:cNvSpPr>
            <a:spLocks noGrp="1"/>
          </p:cNvSpPr>
          <p:nvPr>
            <p:ph idx="1"/>
          </p:nvPr>
        </p:nvSpPr>
        <p:spPr/>
        <p:txBody>
          <a:bodyPr/>
          <a:lstStyle/>
          <a:p>
            <a:pPr algn="ctr">
              <a:buNone/>
            </a:pPr>
            <a:r>
              <a:rPr lang="el-GR" b="1" u="sng" dirty="0"/>
              <a:t>ΔΙΑΚΡΙΣΗ ΧΩΡΩΝ</a:t>
            </a:r>
            <a:r>
              <a:rPr lang="el-GR" dirty="0"/>
              <a:t> </a:t>
            </a:r>
            <a:endParaRPr lang="en-CA" dirty="0"/>
          </a:p>
          <a:p>
            <a:pPr>
              <a:buNone/>
            </a:pPr>
            <a:r>
              <a:rPr lang="el-GR" dirty="0"/>
              <a:t>    Οι χώροι του ξενοδοχείου διακρίνονται σε: </a:t>
            </a:r>
            <a:endParaRPr lang="en-CA" dirty="0"/>
          </a:p>
          <a:p>
            <a:pPr marL="514350" indent="-514350">
              <a:buFont typeface="+mj-lt"/>
              <a:buAutoNum type="arabicPeriod"/>
            </a:pPr>
            <a:r>
              <a:rPr lang="el-GR" b="1" dirty="0"/>
              <a:t>Α) ΚΟΙΝΟΧΡΗΣΤΟΥΣ ΧΩΡΟΥΣ</a:t>
            </a:r>
            <a:endParaRPr lang="en-CA" b="1" dirty="0"/>
          </a:p>
          <a:p>
            <a:pPr marL="514350" indent="-514350">
              <a:buFont typeface="+mj-lt"/>
              <a:buAutoNum type="arabicPeriod"/>
            </a:pPr>
            <a:r>
              <a:rPr lang="el-GR" b="1" dirty="0"/>
              <a:t>Β) ΥΠΝΟΔΩΜΑΤΙΑ ΚΑΙ ΔΙΑΜΕΡΙΣΜΑΤΑ  (</a:t>
            </a:r>
            <a:r>
              <a:rPr lang="en-US" b="1" dirty="0"/>
              <a:t>SUITES</a:t>
            </a:r>
            <a:r>
              <a:rPr lang="el-GR" b="1" dirty="0"/>
              <a:t>)</a:t>
            </a:r>
            <a:endParaRPr lang="en-CA" b="1" dirty="0"/>
          </a:p>
          <a:p>
            <a:pPr marL="514350" indent="-514350">
              <a:buFont typeface="+mj-lt"/>
              <a:buAutoNum type="arabicPeriod"/>
            </a:pPr>
            <a:r>
              <a:rPr lang="el-GR" b="1" dirty="0"/>
              <a:t>Γ) ΒΟΗΘΗΤΙΚΟΥΣ ΧΩΡΟΥΣ      </a:t>
            </a:r>
            <a:endParaRPr lang="en-CA" b="1" dirty="0"/>
          </a:p>
          <a:p>
            <a:endParaRPr lang="en-CA" dirty="0"/>
          </a:p>
        </p:txBody>
      </p:sp>
      <p:pic>
        <p:nvPicPr>
          <p:cNvPr id="3074" name="Picture 2" descr="C:\Users\Costas\Pictures\kids_twin_bed_T.png"/>
          <p:cNvPicPr>
            <a:picLocks noChangeAspect="1" noChangeArrowheads="1"/>
          </p:cNvPicPr>
          <p:nvPr/>
        </p:nvPicPr>
        <p:blipFill>
          <a:blip r:embed="rId3"/>
          <a:srcRect/>
          <a:stretch>
            <a:fillRect/>
          </a:stretch>
        </p:blipFill>
        <p:spPr bwMode="auto">
          <a:xfrm>
            <a:off x="4644008" y="5032485"/>
            <a:ext cx="4248472" cy="182551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1704513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2700" dirty="0">
                <a:solidFill>
                  <a:srgbClr val="FFFFFF"/>
                </a:solidFill>
              </a:rPr>
              <a:t>Διακρίσεις Ξενοδοχείων βάσει Παροχών στην Ελλάδα και Διεθνώς</a:t>
            </a:r>
            <a:r>
              <a:rPr lang="en-US" sz="2700" dirty="0">
                <a:solidFill>
                  <a:srgbClr val="FFFFFF"/>
                </a:solidFill>
              </a:rPr>
              <a:t> –</a:t>
            </a:r>
            <a:r>
              <a:rPr lang="el-GR" sz="2700" dirty="0">
                <a:solidFill>
                  <a:srgbClr val="FFFFFF"/>
                </a:solidFill>
              </a:rPr>
              <a:t> ΚΟΙΝΟΧΡΗΣΤΟΙ ΧΩΡΟΙ </a:t>
            </a:r>
            <a:endParaRPr lang="en-CA" sz="2700" dirty="0">
              <a:solidFill>
                <a:srgbClr val="FFFFFF"/>
              </a:solidFill>
            </a:endParaRPr>
          </a:p>
        </p:txBody>
      </p:sp>
      <p:sp>
        <p:nvSpPr>
          <p:cNvPr id="3" name="Content Placeholder 2"/>
          <p:cNvSpPr>
            <a:spLocks noGrp="1"/>
          </p:cNvSpPr>
          <p:nvPr>
            <p:ph idx="1"/>
          </p:nvPr>
        </p:nvSpPr>
        <p:spPr/>
        <p:txBody>
          <a:bodyPr>
            <a:normAutofit fontScale="77500" lnSpcReduction="20000"/>
          </a:bodyPr>
          <a:lstStyle/>
          <a:p>
            <a:pPr marL="514350" lvl="0" indent="-514350">
              <a:buFont typeface="+mj-lt"/>
              <a:buAutoNum type="arabicPeriod"/>
            </a:pPr>
            <a:r>
              <a:rPr lang="el-GR" dirty="0"/>
              <a:t>Προθάλαμοι προέλευσης (για όλα τα ξενοδοχεία</a:t>
            </a:r>
            <a:r>
              <a:rPr lang="el-GR" baseline="30000" dirty="0"/>
              <a:t>.</a:t>
            </a:r>
            <a:r>
              <a:rPr lang="el-GR" dirty="0"/>
              <a:t> το εμβαδόν είναι ανάλογο με την τάξη του ξενοδοχείου) </a:t>
            </a:r>
            <a:endParaRPr lang="en-CA" dirty="0"/>
          </a:p>
          <a:p>
            <a:pPr marL="514350" lvl="0" indent="-514350">
              <a:buFont typeface="+mj-lt"/>
              <a:buAutoNum type="arabicPeriod"/>
            </a:pPr>
            <a:r>
              <a:rPr lang="el-GR" dirty="0"/>
              <a:t>Αίθουσα προγεύματος (για όλα τα ξενοδοχεία</a:t>
            </a:r>
            <a:r>
              <a:rPr lang="el-GR" baseline="30000" dirty="0"/>
              <a:t>.</a:t>
            </a:r>
            <a:r>
              <a:rPr lang="el-GR" dirty="0"/>
              <a:t> το εμβαδόν της οποίας πρέπει να καλύπτει τουλάχιστο το μισό του εμβαδού του συνόλου των κλινών του ξενοδοχείου -σε ξενοδοχεία 5 και 4 αστέρων θα πρέπει να υπάρχει ακόμα ένα τουλάχιστο εστιατόριο που να καλύπτει τις ανάγκες των πελατών τους σε μεσημεριανό και δείπνο)</a:t>
            </a:r>
            <a:endParaRPr lang="en-CA" dirty="0"/>
          </a:p>
          <a:p>
            <a:pPr marL="514350" lvl="0" indent="-514350">
              <a:buFont typeface="+mj-lt"/>
              <a:buAutoNum type="arabicPeriod"/>
            </a:pPr>
            <a:r>
              <a:rPr lang="el-GR" dirty="0"/>
              <a:t>Η είσοδος, οι διάδρομοι, και οι σκάλες (για όλα τα ξενοδοχεία) Για τα ξενοδοχεία 5 και 4 αστέρων πρέπει να υπάρχει και είσοδος υπηρεσίας και οι εσωτερικοί διάδρομοι πρέπει να καλύπτονται με χαλί.  </a:t>
            </a:r>
            <a:endParaRPr lang="en-CA" dirty="0"/>
          </a:p>
          <a:p>
            <a:pPr marL="514350" indent="-514350">
              <a:buFont typeface="+mj-lt"/>
              <a:buAutoNum type="arabicPeriod"/>
            </a:pPr>
            <a:endParaRPr lang="en-CA" dirty="0"/>
          </a:p>
        </p:txBody>
      </p:sp>
    </p:spTree>
    <p:extLst>
      <p:ext uri="{BB962C8B-B14F-4D97-AF65-F5344CB8AC3E}">
        <p14:creationId xmlns:p14="http://schemas.microsoft.com/office/powerpoint/2010/main" val="38773004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l-GR" sz="2700" dirty="0">
                <a:solidFill>
                  <a:srgbClr val="FFFFFF"/>
                </a:solidFill>
              </a:rPr>
              <a:t>Διακρίσεις Ξενοδοχείων βάσει Παροχών στην Ελλάδα και Διεθνώς</a:t>
            </a:r>
            <a:r>
              <a:rPr lang="en-US" sz="2700" dirty="0">
                <a:solidFill>
                  <a:srgbClr val="FFFFFF"/>
                </a:solidFill>
              </a:rPr>
              <a:t> –</a:t>
            </a:r>
            <a:r>
              <a:rPr lang="el-GR" sz="2700" dirty="0">
                <a:solidFill>
                  <a:srgbClr val="FFFFFF"/>
                </a:solidFill>
              </a:rPr>
              <a:t> ΚΟΙΝΟΧΡΗΣΤΟΙ ΧΩΡΟΙ </a:t>
            </a:r>
            <a:endParaRPr lang="en-CA" dirty="0"/>
          </a:p>
        </p:txBody>
      </p:sp>
      <p:sp>
        <p:nvSpPr>
          <p:cNvPr id="3" name="Content Placeholder 2"/>
          <p:cNvSpPr>
            <a:spLocks noGrp="1"/>
          </p:cNvSpPr>
          <p:nvPr>
            <p:ph idx="1"/>
          </p:nvPr>
        </p:nvSpPr>
        <p:spPr>
          <a:xfrm>
            <a:off x="457200" y="908720"/>
            <a:ext cx="8229600" cy="5760640"/>
          </a:xfrm>
        </p:spPr>
        <p:txBody>
          <a:bodyPr>
            <a:normAutofit fontScale="70000" lnSpcReduction="20000"/>
          </a:bodyPr>
          <a:lstStyle/>
          <a:p>
            <a:pPr marL="514350" lvl="0" indent="-514350">
              <a:buFont typeface="+mj-lt"/>
              <a:buAutoNum type="arabicPeriod" startAt="4"/>
            </a:pPr>
            <a:r>
              <a:rPr lang="el-GR" dirty="0"/>
              <a:t>Οι κοινόχρηστοι χώροι υγιεινής (για όλα τα ξενοδοχεία, πρέπει να υπάρχουν και για άντρες και για γυναίκες στον προθάλαμο του ξενοδοχείου και πρέπει να υπάρχει μία τουαλέτα για κάθε 30 κλίνες. Εννοείται ότι στην περίπτωση των ξενοδοχείων 250 κλινών η αναλογία μειώνεται)</a:t>
            </a:r>
            <a:endParaRPr lang="en-CA" dirty="0"/>
          </a:p>
          <a:p>
            <a:pPr marL="514350" lvl="0" indent="-514350">
              <a:buFont typeface="+mj-lt"/>
              <a:buAutoNum type="arabicPeriod" startAt="4"/>
            </a:pPr>
            <a:r>
              <a:rPr lang="el-GR" dirty="0"/>
              <a:t>Σαλόνι (σε ξενοδοχεία 5,4,3,2 αστέρων, το οποίο να βρίσκεται κοντά στον προθάλαμο προέλευσης)</a:t>
            </a:r>
            <a:endParaRPr lang="en-CA" dirty="0"/>
          </a:p>
          <a:p>
            <a:pPr marL="514350" lvl="0" indent="-514350">
              <a:buFont typeface="+mj-lt"/>
              <a:buAutoNum type="arabicPeriod" startAt="4"/>
            </a:pPr>
            <a:r>
              <a:rPr lang="el-GR" dirty="0"/>
              <a:t>Μπαρ (σε ξενοδοχεία 5, 4, 3 αστέρων) </a:t>
            </a:r>
            <a:endParaRPr lang="en-CA" dirty="0"/>
          </a:p>
          <a:p>
            <a:pPr marL="514350" lvl="0" indent="-514350">
              <a:buFont typeface="+mj-lt"/>
              <a:buAutoNum type="arabicPeriod" startAt="4"/>
            </a:pPr>
            <a:r>
              <a:rPr lang="el-GR" dirty="0"/>
              <a:t>Αίθουσα εστιατορίου και αίθουσα τηλεόρασης ( σε ξενοδοχεία 5 και 4 αστέρων ) </a:t>
            </a:r>
            <a:endParaRPr lang="en-CA" dirty="0"/>
          </a:p>
          <a:p>
            <a:pPr marL="514350" lvl="0" indent="-514350">
              <a:buFont typeface="+mj-lt"/>
              <a:buAutoNum type="arabicPeriod" startAt="4"/>
            </a:pPr>
            <a:r>
              <a:rPr lang="el-GR" dirty="0"/>
              <a:t>Αίθουσα πολλαπλής χρήσης, κλειστή (σε ξενοδοχεία 5, 4, 3 αστέρων)</a:t>
            </a:r>
            <a:endParaRPr lang="en-CA" dirty="0"/>
          </a:p>
          <a:p>
            <a:pPr marL="514350" lvl="0" indent="-514350">
              <a:buFont typeface="+mj-lt"/>
              <a:buAutoNum type="arabicPeriod" startAt="4"/>
            </a:pPr>
            <a:r>
              <a:rPr lang="el-GR" dirty="0"/>
              <a:t>Αίθουσα συνεδρίων, σεμιναρίων, αίθουσα χορού (σε ξενοδοχεία 5, 4, 3 αστέρων, να υπάρχει και βεστιάριο)</a:t>
            </a:r>
            <a:endParaRPr lang="en-CA" dirty="0"/>
          </a:p>
          <a:p>
            <a:pPr marL="514350" lvl="0" indent="-514350">
              <a:buFont typeface="+mj-lt"/>
              <a:buAutoNum type="arabicPeriod" startAt="4"/>
            </a:pPr>
            <a:r>
              <a:rPr lang="el-GR" dirty="0"/>
              <a:t>Χώρος στάθμευσης αυτοκινήτων (υποχρεωτικός για όλα τα ξενοδοχεία)</a:t>
            </a:r>
            <a:endParaRPr lang="en-CA" dirty="0"/>
          </a:p>
          <a:p>
            <a:pPr marL="514350" indent="-514350">
              <a:buFont typeface="+mj-lt"/>
              <a:buAutoNum type="arabicPeriod" startAt="4"/>
            </a:pPr>
            <a:endParaRPr lang="en-CA" dirty="0"/>
          </a:p>
        </p:txBody>
      </p:sp>
    </p:spTree>
    <p:extLst>
      <p:ext uri="{BB962C8B-B14F-4D97-AF65-F5344CB8AC3E}">
        <p14:creationId xmlns:p14="http://schemas.microsoft.com/office/powerpoint/2010/main" val="1800908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922114"/>
          </a:xfrm>
        </p:spPr>
        <p:txBody>
          <a:bodyPr>
            <a:noAutofit/>
          </a:bodyPr>
          <a:lstStyle/>
          <a:p>
            <a:r>
              <a:rPr lang="el-GR" sz="2700" dirty="0">
                <a:solidFill>
                  <a:srgbClr val="FFFFFF"/>
                </a:solidFill>
              </a:rPr>
              <a:t>Διακρίσεις Ξενοδοχείων βάσει Παροχών στην Ελλάδα και Διεθνώς</a:t>
            </a:r>
            <a:r>
              <a:rPr lang="en-US" sz="2700" dirty="0">
                <a:solidFill>
                  <a:srgbClr val="FFFFFF"/>
                </a:solidFill>
              </a:rPr>
              <a:t> –</a:t>
            </a:r>
            <a:r>
              <a:rPr lang="el-GR" sz="2700" dirty="0">
                <a:solidFill>
                  <a:srgbClr val="FFFFFF"/>
                </a:solidFill>
              </a:rPr>
              <a:t>ΥΠΝΟΔΩΜΑΤΙΑ ΚΑΙ ΔΙΑΜΕΡΙΣΜΑΤΑ (</a:t>
            </a:r>
            <a:r>
              <a:rPr lang="en-US" sz="2700" dirty="0">
                <a:solidFill>
                  <a:srgbClr val="FFFFFF"/>
                </a:solidFill>
              </a:rPr>
              <a:t>SUITES</a:t>
            </a:r>
            <a:r>
              <a:rPr lang="el-GR" sz="2700" dirty="0">
                <a:solidFill>
                  <a:srgbClr val="FFFFFF"/>
                </a:solidFill>
              </a:rPr>
              <a:t>)</a:t>
            </a:r>
            <a:endParaRPr lang="en-CA" sz="2700" dirty="0">
              <a:solidFill>
                <a:srgbClr val="FFFFFF"/>
              </a:solidFill>
            </a:endParaRPr>
          </a:p>
        </p:txBody>
      </p:sp>
      <p:sp>
        <p:nvSpPr>
          <p:cNvPr id="3" name="Content Placeholder 2"/>
          <p:cNvSpPr>
            <a:spLocks noGrp="1"/>
          </p:cNvSpPr>
          <p:nvPr>
            <p:ph idx="1"/>
          </p:nvPr>
        </p:nvSpPr>
        <p:spPr>
          <a:xfrm>
            <a:off x="457200" y="1412776"/>
            <a:ext cx="7859216" cy="5112568"/>
          </a:xfrm>
        </p:spPr>
        <p:txBody>
          <a:bodyPr>
            <a:normAutofit fontScale="70000" lnSpcReduction="20000"/>
          </a:bodyPr>
          <a:lstStyle/>
          <a:p>
            <a:pPr marL="514350" lvl="0" indent="-514350">
              <a:buFont typeface="+mj-lt"/>
              <a:buAutoNum type="arabicPeriod"/>
            </a:pPr>
            <a:r>
              <a:rPr lang="el-GR" dirty="0"/>
              <a:t>Τα υπνοδωμάτια είναι καλύτερα να βρίσκονται πάνω από την επιφάνεια του εδάφους.</a:t>
            </a:r>
            <a:endParaRPr lang="en-CA" dirty="0"/>
          </a:p>
          <a:p>
            <a:pPr marL="514350" lvl="0" indent="-514350">
              <a:buFont typeface="+mj-lt"/>
              <a:buAutoNum type="arabicPeriod"/>
            </a:pPr>
            <a:r>
              <a:rPr lang="el-GR" dirty="0"/>
              <a:t>Το καθαρό ύψος των υπνοδωματίων δεν πρέπει να είναι μικρότερο των 2 μέτρων και 60 εκατοστών.</a:t>
            </a:r>
            <a:endParaRPr lang="en-CA" dirty="0"/>
          </a:p>
          <a:p>
            <a:pPr marL="514350" lvl="0" indent="-514350">
              <a:buFont typeface="+mj-lt"/>
              <a:buAutoNum type="arabicPeriod"/>
            </a:pPr>
            <a:r>
              <a:rPr lang="el-GR" dirty="0"/>
              <a:t>Τα υπνοδωμάτια διακρίνονται σε μονόκλινα και δίκλινα. </a:t>
            </a:r>
            <a:endParaRPr lang="en-CA" dirty="0"/>
          </a:p>
          <a:p>
            <a:pPr marL="514350" lvl="0" indent="-514350">
              <a:buFont typeface="+mj-lt"/>
              <a:buAutoNum type="arabicPeriod"/>
            </a:pPr>
            <a:r>
              <a:rPr lang="el-GR" dirty="0"/>
              <a:t>10% του συνόλου των υπνοδωματίων των ξενοδοχείων 3, 2, και 1 αστέρων πρέπει να είναι μονόκλινα </a:t>
            </a:r>
            <a:endParaRPr lang="en-CA" dirty="0"/>
          </a:p>
          <a:p>
            <a:pPr marL="514350" lvl="0" indent="-514350">
              <a:buFont typeface="+mj-lt"/>
              <a:buAutoNum type="arabicPeriod"/>
            </a:pPr>
            <a:r>
              <a:rPr lang="el-GR" dirty="0"/>
              <a:t>Οι σουίτες (</a:t>
            </a:r>
            <a:r>
              <a:rPr lang="en-US" dirty="0"/>
              <a:t>suites</a:t>
            </a:r>
            <a:r>
              <a:rPr lang="el-GR" dirty="0"/>
              <a:t>), για να αποκαλούνται έτσι, πρέπει να διαθέτουν ένα ιδιαίτερο χώρο καθιστικού εκτός από το υπνοδωμάτιο και η είσοδος της σουίτας δεν πρέπει να είναι μέσω του υπνοδωματίου. Αν υπάρχει πόρτα εσωτερικής επικοινωνίας με άλλα υπνοδωμάτια, αυτή η πόρτα πρέπει να είναι διπλή και από τις δύο πλευρές για την αποφυγή θορύβου. Επίσης οι σουίτες μπορεί να διαθέτουν και μια μικρή κουζίνα με βασικά </a:t>
            </a:r>
            <a:r>
              <a:rPr lang="el-GR" dirty="0" err="1"/>
              <a:t>κουζινικά</a:t>
            </a:r>
            <a:r>
              <a:rPr lang="el-GR" dirty="0"/>
              <a:t> είδη και σκεύη.  </a:t>
            </a:r>
            <a:endParaRPr lang="en-CA" dirty="0"/>
          </a:p>
          <a:p>
            <a:pPr marL="514350" indent="-514350">
              <a:buFont typeface="+mj-lt"/>
              <a:buAutoNum type="arabicPeriod"/>
            </a:pPr>
            <a:endParaRPr lang="en-CA" dirty="0"/>
          </a:p>
        </p:txBody>
      </p:sp>
    </p:spTree>
    <p:extLst>
      <p:ext uri="{BB962C8B-B14F-4D97-AF65-F5344CB8AC3E}">
        <p14:creationId xmlns:p14="http://schemas.microsoft.com/office/powerpoint/2010/main" val="4028457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706090"/>
          </a:xfrm>
        </p:spPr>
        <p:txBody>
          <a:bodyPr>
            <a:noAutofit/>
          </a:bodyPr>
          <a:lstStyle/>
          <a:p>
            <a:r>
              <a:rPr lang="el-GR" sz="2700" dirty="0">
                <a:solidFill>
                  <a:srgbClr val="FFFFFF"/>
                </a:solidFill>
              </a:rPr>
              <a:t>Διακρίσεις Ξενοδοχείων βάσει Παροχών στην Ελλάδα και Διεθνώς</a:t>
            </a:r>
            <a:r>
              <a:rPr lang="en-US" sz="2700" dirty="0">
                <a:solidFill>
                  <a:srgbClr val="FFFFFF"/>
                </a:solidFill>
              </a:rPr>
              <a:t> –</a:t>
            </a:r>
            <a:r>
              <a:rPr lang="el-GR" sz="2700" dirty="0">
                <a:solidFill>
                  <a:srgbClr val="FFFFFF"/>
                </a:solidFill>
              </a:rPr>
              <a:t> Εμβαδόν</a:t>
            </a:r>
            <a:endParaRPr lang="en-CA" sz="3400" dirty="0"/>
          </a:p>
        </p:txBody>
      </p:sp>
      <p:sp>
        <p:nvSpPr>
          <p:cNvPr id="3" name="Content Placeholder 2"/>
          <p:cNvSpPr>
            <a:spLocks noGrp="1"/>
          </p:cNvSpPr>
          <p:nvPr>
            <p:ph idx="1"/>
          </p:nvPr>
        </p:nvSpPr>
        <p:spPr>
          <a:xfrm>
            <a:off x="251520" y="1196752"/>
            <a:ext cx="8136904" cy="5472608"/>
          </a:xfrm>
        </p:spPr>
        <p:txBody>
          <a:bodyPr>
            <a:normAutofit fontScale="70000" lnSpcReduction="20000"/>
          </a:bodyPr>
          <a:lstStyle/>
          <a:p>
            <a:pPr marL="514350" lvl="0" indent="-514350">
              <a:buFont typeface="+mj-lt"/>
              <a:buAutoNum type="arabicPeriod" startAt="6"/>
            </a:pPr>
            <a:r>
              <a:rPr lang="el-GR" dirty="0"/>
              <a:t>Η ελάχιστη επιφάνεια δαπέδου (μπάνιο, προθάλαμος, διάδρομος κλπ) σε </a:t>
            </a:r>
            <a:r>
              <a:rPr lang="el-GR" dirty="0" err="1"/>
              <a:t>τ.μ</a:t>
            </a:r>
            <a:r>
              <a:rPr lang="el-GR" dirty="0"/>
              <a:t>. των υπνοδωματίων ορίζεται ως ακολούθως:</a:t>
            </a:r>
          </a:p>
          <a:p>
            <a:pPr marL="514350" indent="-514350">
              <a:buFont typeface="Wingdings" pitchFamily="2" charset="2"/>
              <a:buChar char="Ø"/>
            </a:pPr>
            <a:r>
              <a:rPr lang="el-GR" dirty="0"/>
              <a:t> Ξενοδοχεία 5 * = μονόκλινα 14 </a:t>
            </a:r>
            <a:r>
              <a:rPr lang="el-GR" dirty="0" err="1"/>
              <a:t>τ.μ</a:t>
            </a:r>
            <a:r>
              <a:rPr lang="el-GR" dirty="0"/>
              <a:t>. και δίκλινα 20 </a:t>
            </a:r>
            <a:r>
              <a:rPr lang="el-GR" dirty="0" err="1"/>
              <a:t>τ.μ</a:t>
            </a:r>
            <a:r>
              <a:rPr lang="el-GR" dirty="0"/>
              <a:t>.   </a:t>
            </a:r>
            <a:endParaRPr lang="en-CA" dirty="0"/>
          </a:p>
          <a:p>
            <a:pPr marL="514350" indent="-514350">
              <a:buFont typeface="Wingdings" pitchFamily="2" charset="2"/>
              <a:buChar char="Ø"/>
            </a:pPr>
            <a:r>
              <a:rPr lang="el-GR" dirty="0"/>
              <a:t> Ξενοδοχεία 4 * = μονόκλινα 12 </a:t>
            </a:r>
            <a:r>
              <a:rPr lang="el-GR" dirty="0" err="1"/>
              <a:t>τ.μ</a:t>
            </a:r>
            <a:r>
              <a:rPr lang="el-GR" dirty="0"/>
              <a:t>. και δίκλινα 17 </a:t>
            </a:r>
            <a:r>
              <a:rPr lang="el-GR" dirty="0" err="1"/>
              <a:t>τ.μ</a:t>
            </a:r>
            <a:r>
              <a:rPr lang="el-GR" dirty="0"/>
              <a:t>.   </a:t>
            </a:r>
            <a:endParaRPr lang="en-CA" dirty="0"/>
          </a:p>
          <a:p>
            <a:pPr marL="514350" indent="-514350">
              <a:buFont typeface="Wingdings" pitchFamily="2" charset="2"/>
              <a:buChar char="Ø"/>
            </a:pPr>
            <a:r>
              <a:rPr lang="el-GR" dirty="0"/>
              <a:t> Ξενοδοχεία 3 * = μονόκλινα 11 </a:t>
            </a:r>
            <a:r>
              <a:rPr lang="el-GR" dirty="0" err="1"/>
              <a:t>τ.μ</a:t>
            </a:r>
            <a:r>
              <a:rPr lang="el-GR" dirty="0"/>
              <a:t>. και δίκλινα 15 </a:t>
            </a:r>
            <a:r>
              <a:rPr lang="el-GR" dirty="0" err="1"/>
              <a:t>τ.μ</a:t>
            </a:r>
            <a:r>
              <a:rPr lang="el-GR" dirty="0"/>
              <a:t>.  </a:t>
            </a:r>
            <a:endParaRPr lang="en-CA" dirty="0"/>
          </a:p>
          <a:p>
            <a:pPr marL="514350" indent="-514350">
              <a:buFont typeface="Wingdings" pitchFamily="2" charset="2"/>
              <a:buChar char="Ø"/>
            </a:pPr>
            <a:r>
              <a:rPr lang="el-GR" dirty="0"/>
              <a:t> Ξενοδοχεία 2 * = μονόκλινα 10 </a:t>
            </a:r>
            <a:r>
              <a:rPr lang="el-GR" dirty="0" err="1"/>
              <a:t>τ.μ</a:t>
            </a:r>
            <a:r>
              <a:rPr lang="el-GR" dirty="0"/>
              <a:t>. και δίκλινα 13 </a:t>
            </a:r>
            <a:r>
              <a:rPr lang="el-GR" dirty="0" err="1"/>
              <a:t>τ.μ</a:t>
            </a:r>
            <a:r>
              <a:rPr lang="el-GR" dirty="0"/>
              <a:t>.   </a:t>
            </a:r>
          </a:p>
          <a:p>
            <a:pPr marL="514350" indent="-514350">
              <a:buFont typeface="Wingdings" pitchFamily="2" charset="2"/>
              <a:buChar char="Ø"/>
            </a:pPr>
            <a:r>
              <a:rPr lang="el-GR" dirty="0"/>
              <a:t> Ξενοδοχεία 1 * = μονόκλινα   9 </a:t>
            </a:r>
            <a:r>
              <a:rPr lang="el-GR" dirty="0" err="1"/>
              <a:t>τ.μ</a:t>
            </a:r>
            <a:r>
              <a:rPr lang="el-GR" dirty="0"/>
              <a:t>. και δίκλινα 12 </a:t>
            </a:r>
            <a:r>
              <a:rPr lang="el-GR" dirty="0" err="1"/>
              <a:t>τ.μ</a:t>
            </a:r>
            <a:r>
              <a:rPr lang="el-GR" dirty="0"/>
              <a:t>.   </a:t>
            </a:r>
            <a:endParaRPr lang="en-CA" dirty="0"/>
          </a:p>
          <a:p>
            <a:pPr marL="514350" lvl="0" indent="-514350">
              <a:buFont typeface="+mj-lt"/>
              <a:buAutoNum type="arabicPeriod" startAt="7"/>
            </a:pPr>
            <a:r>
              <a:rPr lang="el-GR" dirty="0"/>
              <a:t>Για τα ξενοδοχεία 5 και 4 αστέρων τα δωμάτια πρέπει να διαθέτουν μπαλκόνι με ελάχιστο εμβαδόν 3.5 </a:t>
            </a:r>
            <a:r>
              <a:rPr lang="el-GR" dirty="0" err="1"/>
              <a:t>τ.μ</a:t>
            </a:r>
            <a:r>
              <a:rPr lang="el-GR" dirty="0"/>
              <a:t>. Για τα ξενοδοχεία 3 αστέρων, το μπαλκόνι των δωματίων πρέπει να έχει ελάχιστο εμβαδόν 3.0 </a:t>
            </a:r>
            <a:r>
              <a:rPr lang="el-GR" dirty="0" err="1"/>
              <a:t>τ.μ</a:t>
            </a:r>
            <a:r>
              <a:rPr lang="el-GR" dirty="0"/>
              <a:t>.</a:t>
            </a:r>
            <a:endParaRPr lang="en-CA" dirty="0"/>
          </a:p>
          <a:p>
            <a:pPr marL="514350" lvl="0" indent="-514350">
              <a:buFont typeface="+mj-lt"/>
              <a:buAutoNum type="arabicPeriod" startAt="7"/>
            </a:pPr>
            <a:r>
              <a:rPr lang="el-GR" dirty="0"/>
              <a:t>Τα ξενοδοχεία 5 και 4 αστέρων πρέπει να διαθέτουν πάντα ιδιαίτερο πλήρες μπάνιο. Τα ξενοδοχεία 3 αστέρων  πρέπει να διαθέτουν πάντα ιδιαίτερο μπάνιο ή ντους. Τα ξενοδοχεία 2 αστέρων πρέπει να διαθέτουν πάντα ιδιαίτερο ντους και τα ξενοδοχεία 1 αστέρα πρέπει να διαθέτουν απλά ζεστό και κρύο νερό.</a:t>
            </a:r>
            <a:endParaRPr lang="en-CA" dirty="0"/>
          </a:p>
          <a:p>
            <a:pPr marL="514350" indent="-514350">
              <a:buFont typeface="+mj-lt"/>
              <a:buAutoNum type="arabicPeriod" startAt="7"/>
            </a:pPr>
            <a:endParaRPr lang="en-CA" dirty="0"/>
          </a:p>
        </p:txBody>
      </p:sp>
    </p:spTree>
    <p:extLst>
      <p:ext uri="{BB962C8B-B14F-4D97-AF65-F5344CB8AC3E}">
        <p14:creationId xmlns:p14="http://schemas.microsoft.com/office/powerpoint/2010/main" val="2285811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879A0EEC-8622-4BC0-BE35-319796EA4468}"/>
              </a:ext>
            </a:extLst>
          </p:cNvPr>
          <p:cNvSpPr txBox="1">
            <a:spLocks noChangeArrowheads="1"/>
          </p:cNvSpPr>
          <p:nvPr/>
        </p:nvSpPr>
        <p:spPr bwMode="auto">
          <a:xfrm>
            <a:off x="251520" y="1258713"/>
            <a:ext cx="6480720" cy="16494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rtl="0" fontAlgn="base">
              <a:spcBef>
                <a:spcPct val="0"/>
              </a:spcBef>
              <a:spcAft>
                <a:spcPct val="0"/>
              </a:spcAft>
              <a:defRPr sz="60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l-GR" sz="4000" dirty="0">
                <a:solidFill>
                  <a:schemeClr val="bg1"/>
                </a:solidFill>
              </a:rPr>
              <a:t>Διάκριση Ξενοδοχειακών Μονάδων</a:t>
            </a:r>
            <a:endParaRPr lang="en-GB" altLang="el-GR" sz="4000" dirty="0">
              <a:effectLst>
                <a:outerShdw blurRad="38100" dist="38100" dir="2700000" algn="tl">
                  <a:srgbClr val="C0C0C0"/>
                </a:outerShdw>
              </a:effectLst>
            </a:endParaRPr>
          </a:p>
        </p:txBody>
      </p:sp>
      <p:sp>
        <p:nvSpPr>
          <p:cNvPr id="8" name="Rectangle 2">
            <a:extLst>
              <a:ext uri="{FF2B5EF4-FFF2-40B4-BE49-F238E27FC236}">
                <a16:creationId xmlns:a16="http://schemas.microsoft.com/office/drawing/2014/main" id="{8D991D16-DA39-4808-AC21-20D113ED7A76}"/>
              </a:ext>
            </a:extLst>
          </p:cNvPr>
          <p:cNvSpPr txBox="1">
            <a:spLocks noChangeArrowheads="1"/>
          </p:cNvSpPr>
          <p:nvPr/>
        </p:nvSpPr>
        <p:spPr bwMode="auto">
          <a:xfrm>
            <a:off x="1259632" y="4330591"/>
            <a:ext cx="4337248" cy="175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lgn="ctr">
              <a:spcBef>
                <a:spcPts val="600"/>
              </a:spcBef>
              <a:buFont typeface="Arial" panose="020B0604020202020204" pitchFamily="34"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altLang="el-GR" sz="2400"/>
              <a:t>Κ. Τσαγκαράκης</a:t>
            </a:r>
          </a:p>
        </p:txBody>
      </p:sp>
    </p:spTree>
    <p:extLst>
      <p:ext uri="{BB962C8B-B14F-4D97-AF65-F5344CB8AC3E}">
        <p14:creationId xmlns:p14="http://schemas.microsoft.com/office/powerpoint/2010/main" val="34551233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fontScale="90000"/>
          </a:bodyPr>
          <a:lstStyle/>
          <a:p>
            <a:r>
              <a:rPr lang="el-GR" sz="2700" dirty="0">
                <a:solidFill>
                  <a:srgbClr val="FFFFFF"/>
                </a:solidFill>
              </a:rPr>
              <a:t>Διακρίσεις Ξενοδοχείων βάσει Παροχών στην Ελλάδα και Διεθνώς</a:t>
            </a:r>
            <a:r>
              <a:rPr lang="en-US" sz="2700" dirty="0">
                <a:solidFill>
                  <a:srgbClr val="FFFFFF"/>
                </a:solidFill>
              </a:rPr>
              <a:t> </a:t>
            </a:r>
            <a:r>
              <a:rPr lang="el-GR" sz="2700" dirty="0">
                <a:solidFill>
                  <a:srgbClr val="FFFFFF"/>
                </a:solidFill>
              </a:rPr>
              <a:t>- ΒΟΗΘΗΤΙΚΟΙ ΧΩΡΟΙ </a:t>
            </a:r>
            <a:endParaRPr lang="en-CA" dirty="0"/>
          </a:p>
        </p:txBody>
      </p:sp>
      <p:sp>
        <p:nvSpPr>
          <p:cNvPr id="3" name="Content Placeholder 2"/>
          <p:cNvSpPr>
            <a:spLocks noGrp="1"/>
          </p:cNvSpPr>
          <p:nvPr>
            <p:ph idx="1"/>
          </p:nvPr>
        </p:nvSpPr>
        <p:spPr>
          <a:xfrm>
            <a:off x="457200" y="1196752"/>
            <a:ext cx="8229600" cy="4929411"/>
          </a:xfrm>
        </p:spPr>
        <p:txBody>
          <a:bodyPr>
            <a:normAutofit lnSpcReduction="10000"/>
          </a:bodyPr>
          <a:lstStyle/>
          <a:p>
            <a:pPr>
              <a:buFont typeface="Wingdings" pitchFamily="2" charset="2"/>
              <a:buChar char="Ø"/>
            </a:pPr>
            <a:r>
              <a:rPr lang="el-GR" dirty="0"/>
              <a:t>Σε όλα τα ξενοδοχεία, ανεξαρτήτως κατηγορίας, πρέπει να υπάρχουν οι ακόλουθοι βοηθητικοί χώροι:</a:t>
            </a:r>
            <a:endParaRPr lang="en-CA" dirty="0"/>
          </a:p>
          <a:p>
            <a:pPr lvl="0">
              <a:buFont typeface="Wingdings" pitchFamily="2" charset="2"/>
              <a:buChar char="Ø"/>
            </a:pPr>
            <a:r>
              <a:rPr lang="el-GR" dirty="0"/>
              <a:t>Το παρασκευαστήριο προγεύματος </a:t>
            </a:r>
            <a:endParaRPr lang="en-CA" b="1" dirty="0"/>
          </a:p>
          <a:p>
            <a:pPr lvl="0">
              <a:buFont typeface="Wingdings" pitchFamily="2" charset="2"/>
              <a:buChar char="Ø"/>
            </a:pPr>
            <a:r>
              <a:rPr lang="el-GR" dirty="0"/>
              <a:t>Το </a:t>
            </a:r>
            <a:r>
              <a:rPr lang="el-GR" dirty="0" err="1"/>
              <a:t>οφίς</a:t>
            </a:r>
            <a:r>
              <a:rPr lang="el-GR" dirty="0"/>
              <a:t> των ορόφων </a:t>
            </a:r>
            <a:endParaRPr lang="en-CA" b="1" dirty="0"/>
          </a:p>
          <a:p>
            <a:pPr lvl="0">
              <a:buFont typeface="Wingdings" pitchFamily="2" charset="2"/>
              <a:buChar char="Ø"/>
            </a:pPr>
            <a:r>
              <a:rPr lang="el-GR" dirty="0"/>
              <a:t>Τα αποδυτήρια, </a:t>
            </a:r>
            <a:endParaRPr lang="en-CA" b="1" dirty="0"/>
          </a:p>
          <a:p>
            <a:pPr lvl="0">
              <a:buFont typeface="Wingdings" pitchFamily="2" charset="2"/>
              <a:buChar char="Ø"/>
            </a:pPr>
            <a:r>
              <a:rPr lang="el-GR" dirty="0"/>
              <a:t>Οι λινοθήκες, </a:t>
            </a:r>
            <a:endParaRPr lang="en-CA" b="1" dirty="0"/>
          </a:p>
          <a:p>
            <a:pPr lvl="0">
              <a:buFont typeface="Wingdings" pitchFamily="2" charset="2"/>
              <a:buChar char="Ø"/>
            </a:pPr>
            <a:r>
              <a:rPr lang="el-GR" dirty="0"/>
              <a:t>Οι χώροι εστίασης, </a:t>
            </a:r>
            <a:endParaRPr lang="en-CA" b="1" dirty="0"/>
          </a:p>
          <a:p>
            <a:pPr lvl="0">
              <a:buFont typeface="Wingdings" pitchFamily="2" charset="2"/>
              <a:buChar char="Ø"/>
            </a:pPr>
            <a:r>
              <a:rPr lang="el-GR" dirty="0"/>
              <a:t>Αποχωρητήρια και ντους προσωπικού, </a:t>
            </a:r>
            <a:endParaRPr lang="en-CA" b="1" dirty="0"/>
          </a:p>
          <a:p>
            <a:pPr>
              <a:buFont typeface="Wingdings" pitchFamily="2" charset="2"/>
              <a:buChar char="Ø"/>
            </a:pPr>
            <a:endParaRPr lang="en-CA" dirty="0"/>
          </a:p>
        </p:txBody>
      </p:sp>
    </p:spTree>
    <p:extLst>
      <p:ext uri="{BB962C8B-B14F-4D97-AF65-F5344CB8AC3E}">
        <p14:creationId xmlns:p14="http://schemas.microsoft.com/office/powerpoint/2010/main" val="21177310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7638"/>
            <a:ext cx="8229600" cy="4708525"/>
          </a:xfrm>
        </p:spPr>
        <p:txBody>
          <a:bodyPr>
            <a:normAutofit fontScale="85000" lnSpcReduction="10000"/>
          </a:bodyPr>
          <a:lstStyle/>
          <a:p>
            <a:pPr lvl="0">
              <a:buFont typeface="Wingdings" pitchFamily="2" charset="2"/>
              <a:buChar char="Ø"/>
            </a:pPr>
            <a:r>
              <a:rPr lang="el-GR" dirty="0"/>
              <a:t>Τα γραφεία,(είναι ανάλογα με τον αριθμό των ατόμων που εργάζονται σε αυτά – στα ξενοδοχεία 5,4,3 αστέρων πρέπει να υπάρχει και γραφείο του Γενικού Διευθυντή του ξενοδοχείου </a:t>
            </a:r>
            <a:endParaRPr lang="en-CA" b="1" dirty="0"/>
          </a:p>
          <a:p>
            <a:pPr lvl="0">
              <a:buFont typeface="Wingdings" pitchFamily="2" charset="2"/>
              <a:buChar char="Ø"/>
            </a:pPr>
            <a:r>
              <a:rPr lang="el-GR" dirty="0"/>
              <a:t>Οι αποθήκες, (αποσκευών πελατών, λινών, επίπλων, σκευών, τροφίμων, ποτών, καυσίμων) </a:t>
            </a:r>
            <a:endParaRPr lang="en-CA" b="1" dirty="0"/>
          </a:p>
          <a:p>
            <a:pPr lvl="0">
              <a:buFont typeface="Wingdings" pitchFamily="2" charset="2"/>
              <a:buChar char="Ø"/>
            </a:pPr>
            <a:r>
              <a:rPr lang="el-GR" dirty="0"/>
              <a:t>Το μηχανοστάσιο και λεβητοστάσιο  </a:t>
            </a:r>
            <a:endParaRPr lang="en-CA" b="1" dirty="0"/>
          </a:p>
          <a:p>
            <a:pPr lvl="0">
              <a:buFont typeface="Wingdings" pitchFamily="2" charset="2"/>
              <a:buChar char="Ø"/>
            </a:pPr>
            <a:r>
              <a:rPr lang="el-GR" dirty="0"/>
              <a:t>Στην είσοδο υπηρεσίας να υπάρχει προθάλαμος που μπορεί να χρησιμοποιείται και για έλεγχο και  για παραλαβή προϊόντων.</a:t>
            </a:r>
            <a:endParaRPr lang="en-CA" b="1" dirty="0"/>
          </a:p>
          <a:p>
            <a:pPr>
              <a:buFont typeface="Wingdings" pitchFamily="2" charset="2"/>
              <a:buChar char="Ø"/>
            </a:pPr>
            <a:endParaRPr lang="en-CA" dirty="0"/>
          </a:p>
        </p:txBody>
      </p:sp>
      <p:sp>
        <p:nvSpPr>
          <p:cNvPr id="5" name="Τίτλος 4">
            <a:extLst>
              <a:ext uri="{FF2B5EF4-FFF2-40B4-BE49-F238E27FC236}">
                <a16:creationId xmlns:a16="http://schemas.microsoft.com/office/drawing/2014/main" id="{CE3D3928-0B2F-485E-81A6-D932B099B6C4}"/>
              </a:ext>
            </a:extLst>
          </p:cNvPr>
          <p:cNvSpPr>
            <a:spLocks noGrp="1"/>
          </p:cNvSpPr>
          <p:nvPr>
            <p:ph type="title"/>
          </p:nvPr>
        </p:nvSpPr>
        <p:spPr/>
        <p:txBody>
          <a:bodyPr/>
          <a:lstStyle/>
          <a:p>
            <a:r>
              <a:rPr lang="el-GR" sz="2400" dirty="0">
                <a:solidFill>
                  <a:srgbClr val="FFFFFF"/>
                </a:solidFill>
              </a:rPr>
              <a:t>Διακρίσεις Ξενοδοχείων βάσει Παροχών στην Ελλάδα και Διεθνώς</a:t>
            </a:r>
            <a:r>
              <a:rPr lang="en-US" sz="2400" dirty="0">
                <a:solidFill>
                  <a:srgbClr val="FFFFFF"/>
                </a:solidFill>
              </a:rPr>
              <a:t> </a:t>
            </a:r>
            <a:r>
              <a:rPr lang="el-GR" sz="2400" dirty="0">
                <a:solidFill>
                  <a:srgbClr val="FFFFFF"/>
                </a:solidFill>
              </a:rPr>
              <a:t>- ΒΟΗΘΗΤΙΚΟΙ ΧΩΡΟΙ </a:t>
            </a:r>
            <a:endParaRPr lang="en-US" dirty="0"/>
          </a:p>
        </p:txBody>
      </p:sp>
    </p:spTree>
    <p:extLst>
      <p:ext uri="{BB962C8B-B14F-4D97-AF65-F5344CB8AC3E}">
        <p14:creationId xmlns:p14="http://schemas.microsoft.com/office/powerpoint/2010/main" val="3522281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a:buNone/>
            </a:pPr>
            <a:r>
              <a:rPr lang="el-GR" dirty="0"/>
              <a:t>    Βοηθητικοί χώροι μπορεί να θεωρηθούν και τα εξωτερικά καταστήματα που υπάρχουν μέσα σε ένα ξενοδοχείο όπως:</a:t>
            </a:r>
            <a:endParaRPr lang="en-CA" b="1" dirty="0"/>
          </a:p>
          <a:p>
            <a:pPr lvl="0">
              <a:buFont typeface="Wingdings" pitchFamily="2" charset="2"/>
              <a:buChar char="Ø"/>
            </a:pPr>
            <a:r>
              <a:rPr lang="el-GR" dirty="0"/>
              <a:t>κουρείο και κομμωτήριο, κατάστημα με βιβλία, περιοδικά και άλλα έντυπα είδη, </a:t>
            </a:r>
            <a:endParaRPr lang="en-CA" dirty="0"/>
          </a:p>
          <a:p>
            <a:pPr lvl="0">
              <a:buFont typeface="Wingdings" pitchFamily="2" charset="2"/>
              <a:buChar char="Ø"/>
            </a:pPr>
            <a:r>
              <a:rPr lang="el-GR" dirty="0"/>
              <a:t>καπνοπωλείο, </a:t>
            </a:r>
            <a:endParaRPr lang="en-CA" dirty="0"/>
          </a:p>
          <a:p>
            <a:pPr lvl="0">
              <a:buFont typeface="Wingdings" pitchFamily="2" charset="2"/>
              <a:buChar char="Ø"/>
            </a:pPr>
            <a:r>
              <a:rPr lang="el-GR" dirty="0"/>
              <a:t>κατάστημα φωτογραφικών ειδών, </a:t>
            </a:r>
            <a:endParaRPr lang="en-CA" dirty="0"/>
          </a:p>
          <a:p>
            <a:pPr lvl="0">
              <a:buFont typeface="Wingdings" pitchFamily="2" charset="2"/>
              <a:buChar char="Ø"/>
            </a:pPr>
            <a:r>
              <a:rPr lang="el-GR" dirty="0"/>
              <a:t>κατάστημα με είδη καλλωπισμού, </a:t>
            </a:r>
            <a:endParaRPr lang="en-CA" dirty="0"/>
          </a:p>
          <a:p>
            <a:pPr lvl="0">
              <a:buFont typeface="Wingdings" pitchFamily="2" charset="2"/>
              <a:buChar char="Ø"/>
            </a:pPr>
            <a:r>
              <a:rPr lang="el-GR" dirty="0"/>
              <a:t>κατάστημα ειδών λαϊκής τέχνης, </a:t>
            </a:r>
            <a:endParaRPr lang="en-CA" dirty="0"/>
          </a:p>
          <a:p>
            <a:pPr lvl="0">
              <a:buFont typeface="Wingdings" pitchFamily="2" charset="2"/>
              <a:buChar char="Ø"/>
            </a:pPr>
            <a:r>
              <a:rPr lang="el-GR" dirty="0"/>
              <a:t>υποκατάστημα τράπεζας, </a:t>
            </a:r>
            <a:endParaRPr lang="en-CA" dirty="0"/>
          </a:p>
          <a:p>
            <a:pPr lvl="0">
              <a:buFont typeface="Wingdings" pitchFamily="2" charset="2"/>
              <a:buChar char="Ø"/>
            </a:pPr>
            <a:r>
              <a:rPr lang="el-GR" dirty="0"/>
              <a:t>υποκατάστημα γραφείου τουρισμού και ταξιδιών, </a:t>
            </a:r>
            <a:endParaRPr lang="en-CA" dirty="0"/>
          </a:p>
          <a:p>
            <a:pPr>
              <a:buFont typeface="Wingdings" pitchFamily="2" charset="2"/>
              <a:buChar char="Ø"/>
            </a:pPr>
            <a:r>
              <a:rPr lang="en-GB" dirty="0" err="1"/>
              <a:t>κατάστημα</a:t>
            </a:r>
            <a:r>
              <a:rPr lang="en-GB" dirty="0"/>
              <a:t> </a:t>
            </a:r>
            <a:r>
              <a:rPr lang="el-GR" dirty="0"/>
              <a:t> </a:t>
            </a:r>
            <a:r>
              <a:rPr lang="en-GB" dirty="0" err="1"/>
              <a:t>ρο</a:t>
            </a:r>
            <a:r>
              <a:rPr lang="el-GR" dirty="0" err="1"/>
              <a:t>υχισμού</a:t>
            </a:r>
            <a:r>
              <a:rPr lang="en-GB" dirty="0"/>
              <a:t> </a:t>
            </a:r>
            <a:endParaRPr lang="en-CA" dirty="0"/>
          </a:p>
        </p:txBody>
      </p:sp>
      <p:sp>
        <p:nvSpPr>
          <p:cNvPr id="5" name="Τίτλος 4">
            <a:extLst>
              <a:ext uri="{FF2B5EF4-FFF2-40B4-BE49-F238E27FC236}">
                <a16:creationId xmlns:a16="http://schemas.microsoft.com/office/drawing/2014/main" id="{8C5C4A3E-5D22-4609-9465-0BBECEBB6B9D}"/>
              </a:ext>
            </a:extLst>
          </p:cNvPr>
          <p:cNvSpPr>
            <a:spLocks noGrp="1"/>
          </p:cNvSpPr>
          <p:nvPr>
            <p:ph type="title"/>
          </p:nvPr>
        </p:nvSpPr>
        <p:spPr/>
        <p:txBody>
          <a:bodyPr/>
          <a:lstStyle/>
          <a:p>
            <a:r>
              <a:rPr lang="el-GR" sz="2400" dirty="0">
                <a:solidFill>
                  <a:srgbClr val="FFFFFF"/>
                </a:solidFill>
              </a:rPr>
              <a:t>Διακρίσεις Ξενοδοχείων βάσει Παροχών στην Ελλάδα και Διεθνώς</a:t>
            </a:r>
            <a:r>
              <a:rPr lang="en-US" sz="2400" dirty="0">
                <a:solidFill>
                  <a:srgbClr val="FFFFFF"/>
                </a:solidFill>
              </a:rPr>
              <a:t> </a:t>
            </a:r>
            <a:r>
              <a:rPr lang="el-GR" sz="2400" dirty="0">
                <a:solidFill>
                  <a:srgbClr val="FFFFFF"/>
                </a:solidFill>
              </a:rPr>
              <a:t>- ΒΟΗΘΗΤΙΚΟΙ ΧΩΡΟΙ </a:t>
            </a:r>
            <a:endParaRPr lang="en-US" dirty="0"/>
          </a:p>
        </p:txBody>
      </p:sp>
    </p:spTree>
    <p:extLst>
      <p:ext uri="{BB962C8B-B14F-4D97-AF65-F5344CB8AC3E}">
        <p14:creationId xmlns:p14="http://schemas.microsoft.com/office/powerpoint/2010/main" val="30034475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2400" dirty="0">
                <a:solidFill>
                  <a:srgbClr val="FFFFFF"/>
                </a:solidFill>
              </a:rPr>
              <a:t>Διακρίσεις Ξενοδοχείων βάσει Παροχών στην Ελλάδα και Διεθνώς</a:t>
            </a:r>
            <a:r>
              <a:rPr lang="en-US" sz="2400" dirty="0">
                <a:solidFill>
                  <a:srgbClr val="FFFFFF"/>
                </a:solidFill>
              </a:rPr>
              <a:t> </a:t>
            </a:r>
            <a:r>
              <a:rPr lang="el-GR" sz="2400" dirty="0">
                <a:solidFill>
                  <a:srgbClr val="FFFFFF"/>
                </a:solidFill>
              </a:rPr>
              <a:t>- </a:t>
            </a:r>
            <a:r>
              <a:rPr lang="en-GB" sz="2400" dirty="0">
                <a:solidFill>
                  <a:srgbClr val="FFFFFF"/>
                </a:solidFill>
              </a:rPr>
              <a:t>ΤΗΛΕΦΩΝΙΚΕΣ ΕΓΚΑΤΑΣΤΑΣΕΙΣ</a:t>
            </a:r>
            <a:endParaRPr lang="en-CA" sz="2400" dirty="0">
              <a:solidFill>
                <a:srgbClr val="FFFFFF"/>
              </a:solidFill>
            </a:endParaRPr>
          </a:p>
        </p:txBody>
      </p:sp>
      <p:sp>
        <p:nvSpPr>
          <p:cNvPr id="3" name="Content Placeholder 2"/>
          <p:cNvSpPr>
            <a:spLocks noGrp="1"/>
          </p:cNvSpPr>
          <p:nvPr>
            <p:ph idx="1"/>
          </p:nvPr>
        </p:nvSpPr>
        <p:spPr/>
        <p:txBody>
          <a:bodyPr/>
          <a:lstStyle/>
          <a:p>
            <a:r>
              <a:rPr lang="el-GR" dirty="0"/>
              <a:t>Όλα τα ξενοδοχεία 5,4,και 3 αστέρων πρέπει να διαθέτουν τηλεφωνικό κέντρο με επαρκείς γραμμές σύνδεσης μέσω του τηλεφωνικού κέντρου.</a:t>
            </a:r>
            <a:endParaRPr lang="en-CA" b="1" dirty="0"/>
          </a:p>
          <a:p>
            <a:pPr>
              <a:buNone/>
            </a:pPr>
            <a:endParaRPr lang="en-CA" b="1" dirty="0"/>
          </a:p>
        </p:txBody>
      </p:sp>
      <p:pic>
        <p:nvPicPr>
          <p:cNvPr id="6148" name="Picture 4" descr="http://elixirhms.com/Images/callcenter.png">
            <a:hlinkClick r:id="rId3"/>
          </p:cNvPr>
          <p:cNvPicPr>
            <a:picLocks noChangeAspect="1" noChangeArrowheads="1"/>
          </p:cNvPicPr>
          <p:nvPr/>
        </p:nvPicPr>
        <p:blipFill>
          <a:blip r:embed="rId4"/>
          <a:srcRect/>
          <a:stretch>
            <a:fillRect/>
          </a:stretch>
        </p:blipFill>
        <p:spPr bwMode="auto">
          <a:xfrm>
            <a:off x="5580112" y="3219449"/>
            <a:ext cx="3876675" cy="3638551"/>
          </a:xfrm>
          <a:prstGeom prst="rect">
            <a:avLst/>
          </a:prstGeom>
          <a:noFill/>
        </p:spPr>
      </p:pic>
    </p:spTree>
    <p:extLst>
      <p:ext uri="{BB962C8B-B14F-4D97-AF65-F5344CB8AC3E}">
        <p14:creationId xmlns:p14="http://schemas.microsoft.com/office/powerpoint/2010/main" val="40491627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2400" dirty="0">
                <a:solidFill>
                  <a:srgbClr val="FFFFFF"/>
                </a:solidFill>
              </a:rPr>
              <a:t>Διακρίσεις Ξενοδοχείων βάσει Παροχών στην Ελλάδα και Διεθνώς</a:t>
            </a:r>
            <a:r>
              <a:rPr lang="en-US" sz="2400" dirty="0">
                <a:solidFill>
                  <a:srgbClr val="FFFFFF"/>
                </a:solidFill>
              </a:rPr>
              <a:t> </a:t>
            </a:r>
            <a:r>
              <a:rPr lang="el-GR" sz="2400" dirty="0">
                <a:solidFill>
                  <a:srgbClr val="FFFFFF"/>
                </a:solidFill>
              </a:rPr>
              <a:t>- </a:t>
            </a:r>
            <a:r>
              <a:rPr lang="en-GB" sz="2400" dirty="0">
                <a:solidFill>
                  <a:srgbClr val="FFFFFF"/>
                </a:solidFill>
              </a:rPr>
              <a:t>ΚΛΙΜΑΤΙΣΜΟΣ</a:t>
            </a:r>
            <a:endParaRPr lang="en-CA" sz="2400" dirty="0">
              <a:solidFill>
                <a:srgbClr val="FFFFFF"/>
              </a:solidFill>
            </a:endParaRPr>
          </a:p>
        </p:txBody>
      </p:sp>
      <p:sp>
        <p:nvSpPr>
          <p:cNvPr id="3" name="Content Placeholder 2"/>
          <p:cNvSpPr>
            <a:spLocks noGrp="1"/>
          </p:cNvSpPr>
          <p:nvPr>
            <p:ph idx="1"/>
          </p:nvPr>
        </p:nvSpPr>
        <p:spPr/>
        <p:txBody>
          <a:bodyPr/>
          <a:lstStyle/>
          <a:p>
            <a:r>
              <a:rPr lang="el-GR" sz="2800" dirty="0"/>
              <a:t>Όλα τα ξενοδοχεία 5,4,και 3 αστέρων πρέπει να διαθέτουν κλιματισμό στα υπνοδωμάτια καθώς και στους κοινόχρηστους χώρους.</a:t>
            </a:r>
            <a:endParaRPr lang="en-CA" sz="2800" b="1" dirty="0"/>
          </a:p>
          <a:p>
            <a:pPr>
              <a:buNone/>
            </a:pPr>
            <a:endParaRPr lang="en-CA" dirty="0"/>
          </a:p>
        </p:txBody>
      </p:sp>
      <p:pic>
        <p:nvPicPr>
          <p:cNvPr id="5121" name="Picture 1" descr="J:\SCHOOL\traval &amp; tourism\airconditioner.png"/>
          <p:cNvPicPr>
            <a:picLocks noChangeAspect="1" noChangeArrowheads="1"/>
          </p:cNvPicPr>
          <p:nvPr/>
        </p:nvPicPr>
        <p:blipFill>
          <a:blip r:embed="rId3"/>
          <a:srcRect/>
          <a:stretch>
            <a:fillRect/>
          </a:stretch>
        </p:blipFill>
        <p:spPr bwMode="auto">
          <a:xfrm>
            <a:off x="1403648" y="2132856"/>
            <a:ext cx="5760640" cy="576064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310965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200" dirty="0">
                <a:solidFill>
                  <a:srgbClr val="FFFFFF"/>
                </a:solidFill>
              </a:rPr>
              <a:t>Διακρίσεις Ξενοδοχείων βάσει Παροχών στην Ελλάδα και Διεθνώς</a:t>
            </a:r>
            <a:r>
              <a:rPr lang="en-US" sz="2200" dirty="0">
                <a:solidFill>
                  <a:srgbClr val="FFFFFF"/>
                </a:solidFill>
              </a:rPr>
              <a:t> </a:t>
            </a:r>
            <a:r>
              <a:rPr lang="el-GR" sz="2200" dirty="0">
                <a:solidFill>
                  <a:srgbClr val="FFFFFF"/>
                </a:solidFill>
              </a:rPr>
              <a:t> - </a:t>
            </a:r>
            <a:r>
              <a:rPr lang="en-GB" sz="2200" dirty="0">
                <a:solidFill>
                  <a:srgbClr val="FFFFFF"/>
                </a:solidFill>
              </a:rPr>
              <a:t>ΑΘΛΗΤΙΚΟΙ ΚΑΙ ΠΑΡΟΜΟΙΟΙ ΧΩΡΟΙ</a:t>
            </a:r>
            <a:endParaRPr lang="en-CA" sz="2200" dirty="0">
              <a:solidFill>
                <a:srgbClr val="FFFFFF"/>
              </a:solidFill>
            </a:endParaRPr>
          </a:p>
        </p:txBody>
      </p:sp>
      <p:sp>
        <p:nvSpPr>
          <p:cNvPr id="3" name="Content Placeholder 2"/>
          <p:cNvSpPr>
            <a:spLocks noGrp="1"/>
          </p:cNvSpPr>
          <p:nvPr>
            <p:ph idx="1"/>
          </p:nvPr>
        </p:nvSpPr>
        <p:spPr/>
        <p:txBody>
          <a:bodyPr>
            <a:normAutofit fontScale="85000" lnSpcReduction="10000"/>
          </a:bodyPr>
          <a:lstStyle/>
          <a:p>
            <a:pPr marL="514350" lvl="0" indent="-514350">
              <a:buFont typeface="+mj-lt"/>
              <a:buAutoNum type="arabicPeriod"/>
            </a:pPr>
            <a:r>
              <a:rPr lang="el-GR" dirty="0"/>
              <a:t>Για ξενοδοχεία 5 και 4 αστέρων και για ξενοδοχεία 3 αστέρων με δυναμικότητα πέρα από 240 κλίνες είναι υποχρεωτική η ύπαρξη σάουνας και ενός τουλάχιστο κλειστού αθλητικού χώρου, όπως αίθουσας γυμναστικής, ή </a:t>
            </a:r>
            <a:r>
              <a:rPr lang="en-US" dirty="0"/>
              <a:t>squash</a:t>
            </a:r>
            <a:r>
              <a:rPr lang="el-GR" dirty="0"/>
              <a:t> ή </a:t>
            </a:r>
            <a:r>
              <a:rPr lang="en-US" dirty="0"/>
              <a:t>badminton</a:t>
            </a:r>
            <a:r>
              <a:rPr lang="el-GR" dirty="0"/>
              <a:t>.</a:t>
            </a:r>
            <a:endParaRPr lang="en-CA" b="1" dirty="0"/>
          </a:p>
          <a:p>
            <a:pPr marL="514350" lvl="0" indent="-514350">
              <a:buFont typeface="+mj-lt"/>
              <a:buAutoNum type="arabicPeriod"/>
            </a:pPr>
            <a:r>
              <a:rPr lang="el-GR" dirty="0"/>
              <a:t>Για τα ξενοδοχεία 5 και 4 αστέρων η ύπαρξη ενός γηπέδου αντισφαίρισης είναι υποχρεωτική.</a:t>
            </a:r>
            <a:endParaRPr lang="en-CA" b="1" dirty="0"/>
          </a:p>
          <a:p>
            <a:pPr marL="514350" lvl="0" indent="-514350">
              <a:buFont typeface="+mj-lt"/>
              <a:buAutoNum type="arabicPeriod"/>
            </a:pPr>
            <a:r>
              <a:rPr lang="el-GR" dirty="0"/>
              <a:t>Η ύπαρξη ενός γηπέδου αντισφαίρισης είναι προαιρετική για ξενοδοχεία 4 αστέρων που βρίσκονται σε κατοικημένη περιοχή. </a:t>
            </a:r>
            <a:endParaRPr lang="en-CA" b="1" dirty="0"/>
          </a:p>
          <a:p>
            <a:pPr marL="514350" indent="-514350">
              <a:buFont typeface="+mj-lt"/>
              <a:buAutoNum type="arabicPeriod"/>
            </a:pPr>
            <a:endParaRPr lang="en-CA" dirty="0"/>
          </a:p>
        </p:txBody>
      </p:sp>
    </p:spTree>
    <p:extLst>
      <p:ext uri="{BB962C8B-B14F-4D97-AF65-F5344CB8AC3E}">
        <p14:creationId xmlns:p14="http://schemas.microsoft.com/office/powerpoint/2010/main" val="3593931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400" dirty="0">
                <a:solidFill>
                  <a:srgbClr val="FFFFFF"/>
                </a:solidFill>
              </a:rPr>
              <a:t>Διακρίσεις Ξενοδοχείων βάσει Παροχών στην Ελλάδα και Διεθνώς</a:t>
            </a:r>
            <a:r>
              <a:rPr lang="en-US" sz="2400" dirty="0">
                <a:solidFill>
                  <a:srgbClr val="FFFFFF"/>
                </a:solidFill>
              </a:rPr>
              <a:t> </a:t>
            </a:r>
            <a:r>
              <a:rPr lang="el-GR" sz="2400" dirty="0">
                <a:solidFill>
                  <a:srgbClr val="FFFFFF"/>
                </a:solidFill>
              </a:rPr>
              <a:t> - </a:t>
            </a:r>
            <a:r>
              <a:rPr lang="en-GB" sz="2400" dirty="0">
                <a:solidFill>
                  <a:srgbClr val="FFFFFF"/>
                </a:solidFill>
              </a:rPr>
              <a:t>ΑΘΛΗΤΙΚΟΙ ΚΑΙ ΠΑΡΟΜΟΙΟΙ ΧΩΡΟΙ</a:t>
            </a:r>
            <a:endParaRPr lang="en-CA" sz="2400" dirty="0">
              <a:solidFill>
                <a:srgbClr val="FFFFFF"/>
              </a:solidFill>
            </a:endParaRPr>
          </a:p>
        </p:txBody>
      </p:sp>
      <p:sp>
        <p:nvSpPr>
          <p:cNvPr id="3" name="Content Placeholder 2"/>
          <p:cNvSpPr>
            <a:spLocks noGrp="1"/>
          </p:cNvSpPr>
          <p:nvPr>
            <p:ph idx="1"/>
          </p:nvPr>
        </p:nvSpPr>
        <p:spPr>
          <a:xfrm>
            <a:off x="467544" y="1484784"/>
            <a:ext cx="8229600" cy="4997152"/>
          </a:xfrm>
        </p:spPr>
        <p:txBody>
          <a:bodyPr>
            <a:normAutofit fontScale="77500" lnSpcReduction="20000"/>
          </a:bodyPr>
          <a:lstStyle/>
          <a:p>
            <a:pPr marL="514350" lvl="0" indent="-514350">
              <a:buFont typeface="+mj-lt"/>
              <a:buAutoNum type="arabicPeriod" startAt="4"/>
            </a:pPr>
            <a:r>
              <a:rPr lang="el-GR" dirty="0"/>
              <a:t>Για ξενοδοχεία 5,4 και 3 αστέρων είναι υποχρεωτική η ύπαρξη κολυμβητικής πισίνας με εμβαδόν 150, 120, και 100 </a:t>
            </a:r>
            <a:r>
              <a:rPr lang="el-GR" dirty="0" err="1"/>
              <a:t>τ.μ</a:t>
            </a:r>
            <a:r>
              <a:rPr lang="el-GR" dirty="0"/>
              <a:t> αντίστοιχα. Πρέπει επίσης να διαθέτουν βοηθητικούς χώρους όπως αποδυτήρια, αποχωρητήρια, αποθηκευτικό χώρο, μηχανοστάσιο και κατά τη διάρκεια των χειμερινών μηνών πρέπει η πισίνα να είναι θερμαινόμενη, τουλάχιστον 20 βαθμών κελσίου. </a:t>
            </a:r>
            <a:endParaRPr lang="en-CA" b="1" dirty="0"/>
          </a:p>
          <a:p>
            <a:pPr marL="514350" lvl="0" indent="-514350">
              <a:buFont typeface="+mj-lt"/>
              <a:buAutoNum type="arabicPeriod" startAt="4"/>
            </a:pPr>
            <a:r>
              <a:rPr lang="el-GR" dirty="0"/>
              <a:t>Για τις υπόλοιπες τάξεις ξενοδοχείων, και αφού έχουν πισίνα, το εμβαδόν της πρέπει να είναι τουλάχιστο 80 </a:t>
            </a:r>
            <a:r>
              <a:rPr lang="el-GR" dirty="0" err="1"/>
              <a:t>τ.μ</a:t>
            </a:r>
            <a:r>
              <a:rPr lang="el-GR" dirty="0"/>
              <a:t>.</a:t>
            </a:r>
            <a:endParaRPr lang="en-CA" b="1" dirty="0"/>
          </a:p>
          <a:p>
            <a:pPr marL="514350" lvl="0" indent="-514350">
              <a:buFont typeface="+mj-lt"/>
              <a:buAutoNum type="arabicPeriod" startAt="4"/>
            </a:pPr>
            <a:r>
              <a:rPr lang="el-GR" dirty="0"/>
              <a:t>Τα εμβαδά που προαναφέρθηκαν ισχύουν για ξενοδοχεία μέχρι και 240 κλίνες. Για κάθε 100 επιπρόσθετες κλίνες τα </a:t>
            </a:r>
            <a:r>
              <a:rPr lang="el-GR" dirty="0" err="1"/>
              <a:t>τ.μ</a:t>
            </a:r>
            <a:r>
              <a:rPr lang="el-GR" dirty="0"/>
              <a:t> αυξάνονται ανά 10 </a:t>
            </a:r>
            <a:r>
              <a:rPr lang="el-GR" dirty="0" err="1"/>
              <a:t>τ.μ</a:t>
            </a:r>
            <a:r>
              <a:rPr lang="el-GR" dirty="0"/>
              <a:t>.</a:t>
            </a:r>
            <a:endParaRPr lang="en-CA" b="1" dirty="0"/>
          </a:p>
          <a:p>
            <a:pPr marL="514350" indent="-514350">
              <a:buFont typeface="+mj-lt"/>
              <a:buAutoNum type="arabicPeriod" startAt="4"/>
            </a:pPr>
            <a:endParaRPr lang="en-CA" dirty="0"/>
          </a:p>
        </p:txBody>
      </p:sp>
    </p:spTree>
    <p:extLst>
      <p:ext uri="{BB962C8B-B14F-4D97-AF65-F5344CB8AC3E}">
        <p14:creationId xmlns:p14="http://schemas.microsoft.com/office/powerpoint/2010/main" val="21070672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400" dirty="0">
                <a:solidFill>
                  <a:srgbClr val="FFFFFF"/>
                </a:solidFill>
              </a:rPr>
              <a:t>Διακρίσεις Ξενοδοχείων βάσει Παροχών στην Ελλάδα και Διεθνώς</a:t>
            </a:r>
            <a:r>
              <a:rPr lang="en-US" sz="2400" dirty="0">
                <a:solidFill>
                  <a:srgbClr val="FFFFFF"/>
                </a:solidFill>
              </a:rPr>
              <a:t> </a:t>
            </a:r>
            <a:r>
              <a:rPr lang="el-GR" sz="2400" dirty="0">
                <a:solidFill>
                  <a:srgbClr val="FFFFFF"/>
                </a:solidFill>
              </a:rPr>
              <a:t> - </a:t>
            </a:r>
            <a:r>
              <a:rPr lang="en-GB" sz="2400" dirty="0">
                <a:solidFill>
                  <a:srgbClr val="FFFFFF"/>
                </a:solidFill>
              </a:rPr>
              <a:t>ΑΘΛΗΤΙΚΟΙ ΚΑΙ ΠΑΡΟΜΟΙΟΙ ΧΩΡΟΙ</a:t>
            </a:r>
            <a:endParaRPr lang="en-CA" sz="2400" dirty="0">
              <a:solidFill>
                <a:srgbClr val="FFFFFF"/>
              </a:solidFill>
            </a:endParaRPr>
          </a:p>
        </p:txBody>
      </p:sp>
      <p:sp>
        <p:nvSpPr>
          <p:cNvPr id="3" name="Content Placeholder 2"/>
          <p:cNvSpPr>
            <a:spLocks noGrp="1"/>
          </p:cNvSpPr>
          <p:nvPr>
            <p:ph idx="1"/>
          </p:nvPr>
        </p:nvSpPr>
        <p:spPr>
          <a:xfrm>
            <a:off x="467544" y="1484784"/>
            <a:ext cx="8229600" cy="4997152"/>
          </a:xfrm>
        </p:spPr>
        <p:txBody>
          <a:bodyPr>
            <a:normAutofit fontScale="85000" lnSpcReduction="20000"/>
          </a:bodyPr>
          <a:lstStyle/>
          <a:p>
            <a:pPr marL="514350" lvl="0" indent="-514350">
              <a:buFont typeface="+mj-lt"/>
              <a:buAutoNum type="arabicPeriod" startAt="7"/>
            </a:pPr>
            <a:r>
              <a:rPr lang="el-GR" dirty="0"/>
              <a:t>Ο χώρος γύρω από την πισίνα πρέπει να είναι τουλάχιστο 3 </a:t>
            </a:r>
            <a:r>
              <a:rPr lang="el-GR" dirty="0" err="1"/>
              <a:t>τ.μ</a:t>
            </a:r>
            <a:r>
              <a:rPr lang="el-GR" dirty="0"/>
              <a:t>. για κάθε κλίνη που παρέχει το ξενοδοχείο. </a:t>
            </a:r>
            <a:endParaRPr lang="en-CA" b="1" dirty="0"/>
          </a:p>
          <a:p>
            <a:pPr marL="514350" lvl="0" indent="-514350">
              <a:buFont typeface="+mj-lt"/>
              <a:buAutoNum type="arabicPeriod" startAt="7"/>
            </a:pPr>
            <a:r>
              <a:rPr lang="el-GR" dirty="0"/>
              <a:t>Τα ξενοδοχεία 5,4 και 3 αστέρων πρέπει επίσης να παρέχουν και κλειστό θερμαινόμενο κολυμβητήριο με εμβαδόν τουλάχιστον 80, 70 και 60 </a:t>
            </a:r>
            <a:r>
              <a:rPr lang="el-GR" dirty="0" err="1"/>
              <a:t>τ.μ</a:t>
            </a:r>
            <a:r>
              <a:rPr lang="el-GR" dirty="0"/>
              <a:t>. αντίστοιχα.</a:t>
            </a:r>
            <a:endParaRPr lang="en-CA" b="1" dirty="0"/>
          </a:p>
          <a:p>
            <a:pPr marL="514350" lvl="0" indent="-514350">
              <a:buFont typeface="+mj-lt"/>
              <a:buAutoNum type="arabicPeriod" startAt="7"/>
            </a:pPr>
            <a:r>
              <a:rPr lang="el-GR" dirty="0"/>
              <a:t>Τα ξενοδοχεία πρέπει να έχουν κήπο και χώρους πρασίνου. Η διαμόρφωση των χώρων αυτών πρέπει να γίνεται πριν την έναρξη της λειτουργίας του ξενοδοχείου. Για τα ξενοδοχεία 5 και 4 αστέρων πρέπει να ικανοποιούνται οι αναλογίες 15 </a:t>
            </a:r>
            <a:r>
              <a:rPr lang="el-GR" dirty="0" err="1"/>
              <a:t>τ.μ</a:t>
            </a:r>
            <a:r>
              <a:rPr lang="el-GR" dirty="0"/>
              <a:t>. και 12 </a:t>
            </a:r>
            <a:r>
              <a:rPr lang="el-GR" dirty="0" err="1"/>
              <a:t>τ.μ</a:t>
            </a:r>
            <a:r>
              <a:rPr lang="el-GR" dirty="0"/>
              <a:t> για κάθε κλίνη αντίστοιχα.</a:t>
            </a:r>
            <a:endParaRPr lang="en-CA" b="1" dirty="0"/>
          </a:p>
          <a:p>
            <a:pPr marL="514350" indent="-514350">
              <a:buFont typeface="+mj-lt"/>
              <a:buAutoNum type="arabicPeriod" startAt="7"/>
            </a:pPr>
            <a:endParaRPr lang="en-CA" dirty="0"/>
          </a:p>
        </p:txBody>
      </p:sp>
    </p:spTree>
    <p:extLst>
      <p:ext uri="{BB962C8B-B14F-4D97-AF65-F5344CB8AC3E}">
        <p14:creationId xmlns:p14="http://schemas.microsoft.com/office/powerpoint/2010/main" val="37573947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normAutofit fontScale="90000"/>
          </a:bodyPr>
          <a:lstStyle/>
          <a:p>
            <a:r>
              <a:rPr lang="el-GR" b="1" dirty="0">
                <a:solidFill>
                  <a:schemeClr val="bg1"/>
                </a:solidFill>
              </a:rPr>
              <a:t> </a:t>
            </a:r>
            <a:r>
              <a:rPr lang="en-GB" b="1" dirty="0">
                <a:solidFill>
                  <a:schemeClr val="bg1"/>
                </a:solidFill>
              </a:rPr>
              <a:t>ΔΙΕΥΚΟΛΥΝΣΕΙΣ ΓΙΑ ΑΝΑΠΗΡΟΥΣ</a:t>
            </a:r>
            <a:endParaRPr lang="en-CA" b="1" dirty="0">
              <a:solidFill>
                <a:schemeClr val="bg1"/>
              </a:solidFill>
            </a:endParaRPr>
          </a:p>
        </p:txBody>
      </p:sp>
      <p:pic>
        <p:nvPicPr>
          <p:cNvPr id="6" name="Picture 2" descr="http://www.dfwwheelchair.com/wheelchair.png">
            <a:hlinkClick r:id="rId3"/>
          </p:cNvPr>
          <p:cNvPicPr>
            <a:picLocks noChangeAspect="1" noChangeArrowheads="1"/>
          </p:cNvPicPr>
          <p:nvPr/>
        </p:nvPicPr>
        <p:blipFill>
          <a:blip r:embed="rId4"/>
          <a:srcRect/>
          <a:stretch>
            <a:fillRect/>
          </a:stretch>
        </p:blipFill>
        <p:spPr bwMode="auto">
          <a:xfrm>
            <a:off x="755576" y="2852936"/>
            <a:ext cx="4005064" cy="4005064"/>
          </a:xfrm>
          <a:prstGeom prst="rect">
            <a:avLst/>
          </a:prstGeom>
          <a:ln>
            <a:noFill/>
          </a:ln>
          <a:effectLst>
            <a:outerShdw blurRad="292100" dist="139700" dir="2700000" algn="tl" rotWithShape="0">
              <a:srgbClr val="333333">
                <a:alpha val="65000"/>
              </a:srgbClr>
            </a:outerShdw>
          </a:effectLst>
        </p:spPr>
      </p:pic>
      <p:pic>
        <p:nvPicPr>
          <p:cNvPr id="63490" name="Picture 2" descr="J:\SCHOOL\traval &amp; tourism\elevator.png"/>
          <p:cNvPicPr>
            <a:picLocks noChangeAspect="1" noChangeArrowheads="1"/>
          </p:cNvPicPr>
          <p:nvPr/>
        </p:nvPicPr>
        <p:blipFill>
          <a:blip r:embed="rId5"/>
          <a:srcRect/>
          <a:stretch>
            <a:fillRect/>
          </a:stretch>
        </p:blipFill>
        <p:spPr bwMode="auto">
          <a:xfrm>
            <a:off x="4067944" y="1340768"/>
            <a:ext cx="5308848" cy="530884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776044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re 1"/>
          <p:cNvSpPr>
            <a:spLocks noGrp="1"/>
          </p:cNvSpPr>
          <p:nvPr>
            <p:ph type="title"/>
          </p:nvPr>
        </p:nvSpPr>
        <p:spPr/>
        <p:txBody>
          <a:bodyPr/>
          <a:lstStyle/>
          <a:p>
            <a:r>
              <a:rPr lang="el-GR" sz="3000" dirty="0">
                <a:solidFill>
                  <a:schemeClr val="bg1"/>
                </a:solidFill>
              </a:rPr>
              <a:t>Διάκριση Ξενοδοχειακών Μονάδων ανάλογα με την Οργάνωσή τους (1/6)</a:t>
            </a:r>
            <a:endParaRPr lang="fr-CA" sz="3000" dirty="0">
              <a:solidFill>
                <a:schemeClr val="bg1"/>
              </a:solidFill>
            </a:endParaRPr>
          </a:p>
        </p:txBody>
      </p:sp>
      <p:sp>
        <p:nvSpPr>
          <p:cNvPr id="3075" name="Espace réservé du contenu 2"/>
          <p:cNvSpPr>
            <a:spLocks noGrp="1"/>
          </p:cNvSpPr>
          <p:nvPr>
            <p:ph idx="1"/>
          </p:nvPr>
        </p:nvSpPr>
        <p:spPr>
          <a:xfrm>
            <a:off x="1485900" y="2338389"/>
            <a:ext cx="6172200" cy="3394472"/>
          </a:xfrm>
        </p:spPr>
        <p:txBody>
          <a:bodyPr anchor="ctr"/>
          <a:lstStyle/>
          <a:p>
            <a:pPr algn="just"/>
            <a:r>
              <a:rPr lang="el-GR" b="1" dirty="0"/>
              <a:t>Αυτόνομα ξενοδοχεία</a:t>
            </a:r>
            <a:r>
              <a:rPr lang="el-GR" dirty="0"/>
              <a:t>: όσα λειτουργούν υπό ιδία διεύθυνση, δεν είναι σε κάποια αλυσίδα, </a:t>
            </a:r>
          </a:p>
          <a:p>
            <a:pPr algn="just"/>
            <a:r>
              <a:rPr lang="el-GR" b="1" dirty="0"/>
              <a:t>Αλυσίδες ξενοδοχείων</a:t>
            </a:r>
            <a:r>
              <a:rPr lang="el-GR" dirty="0"/>
              <a:t>: πολλά ξενοδοχεία υπό την ίδια διεύθυνση (πχ: </a:t>
            </a:r>
            <a:r>
              <a:rPr lang="en-US" dirty="0"/>
              <a:t>starwood, Aquila, </a:t>
            </a:r>
            <a:r>
              <a:rPr lang="el-GR" dirty="0"/>
              <a:t>κα.)</a:t>
            </a:r>
            <a:endParaRPr lang="fr-CA" dirty="0"/>
          </a:p>
        </p:txBody>
      </p:sp>
      <p:sp>
        <p:nvSpPr>
          <p:cNvPr id="2" name="Θέση υποσέλιδου 1"/>
          <p:cNvSpPr>
            <a:spLocks noGrp="1"/>
          </p:cNvSpPr>
          <p:nvPr>
            <p:ph type="ftr" sz="quarter" idx="11"/>
          </p:nvPr>
        </p:nvSpPr>
        <p:spPr/>
        <p:txBody>
          <a:bodyPr/>
          <a:lstStyle/>
          <a:p>
            <a:pPr>
              <a:defRPr/>
            </a:pPr>
            <a:r>
              <a:rPr lang="el-GR" dirty="0">
                <a:solidFill>
                  <a:prstClr val="black">
                    <a:tint val="75000"/>
                  </a:prstClr>
                </a:solidFill>
              </a:rPr>
              <a:t>Κωνσταντίνος Τσαγκαράκης  </a:t>
            </a:r>
            <a:endParaRPr lang="fr-CA"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pPr>
              <a:defRPr/>
            </a:pPr>
            <a:fld id="{9C80A6B0-F647-43B4-AD1A-88BBE0D40A9D}" type="slidenum">
              <a:rPr lang="fr-CA" smtClean="0">
                <a:solidFill>
                  <a:prstClr val="black">
                    <a:tint val="75000"/>
                  </a:prstClr>
                </a:solidFill>
              </a:rPr>
              <a:pPr>
                <a:defRPr/>
              </a:pPr>
              <a:t>3</a:t>
            </a:fld>
            <a:endParaRPr lang="fr-CA" dirty="0">
              <a:solidFill>
                <a:prstClr val="black">
                  <a:tint val="75000"/>
                </a:prstClr>
              </a:solidFill>
            </a:endParaRPr>
          </a:p>
        </p:txBody>
      </p:sp>
    </p:spTree>
    <p:extLst>
      <p:ext uri="{BB962C8B-B14F-4D97-AF65-F5344CB8AC3E}">
        <p14:creationId xmlns:p14="http://schemas.microsoft.com/office/powerpoint/2010/main" val="563297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re 1"/>
          <p:cNvSpPr>
            <a:spLocks noGrp="1"/>
          </p:cNvSpPr>
          <p:nvPr>
            <p:ph type="title"/>
          </p:nvPr>
        </p:nvSpPr>
        <p:spPr/>
        <p:txBody>
          <a:bodyPr/>
          <a:lstStyle/>
          <a:p>
            <a:r>
              <a:rPr lang="el-GR" sz="3000" dirty="0">
                <a:solidFill>
                  <a:schemeClr val="bg1"/>
                </a:solidFill>
              </a:rPr>
              <a:t>Διάκριση Ξενοδοχειακών Μονάδων ανάλογα με την Οργάνωσή τους (2/6)</a:t>
            </a:r>
            <a:endParaRPr lang="fr-CA" sz="3000" dirty="0">
              <a:solidFill>
                <a:schemeClr val="bg1"/>
              </a:solidFill>
            </a:endParaRPr>
          </a:p>
        </p:txBody>
      </p:sp>
      <p:sp>
        <p:nvSpPr>
          <p:cNvPr id="3075" name="Espace réservé du contenu 2"/>
          <p:cNvSpPr>
            <a:spLocks noGrp="1"/>
          </p:cNvSpPr>
          <p:nvPr>
            <p:ph idx="1"/>
          </p:nvPr>
        </p:nvSpPr>
        <p:spPr>
          <a:xfrm>
            <a:off x="1485900" y="2338389"/>
            <a:ext cx="6172200" cy="3394472"/>
          </a:xfrm>
        </p:spPr>
        <p:txBody>
          <a:bodyPr anchor="ctr"/>
          <a:lstStyle/>
          <a:p>
            <a:pPr algn="just"/>
            <a:r>
              <a:rPr lang="el-GR" b="1" dirty="0"/>
              <a:t>Σύμβαση </a:t>
            </a:r>
            <a:r>
              <a:rPr lang="en-US" b="1" dirty="0"/>
              <a:t>management</a:t>
            </a:r>
            <a:r>
              <a:rPr lang="el-GR" dirty="0"/>
              <a:t>:</a:t>
            </a:r>
            <a:r>
              <a:rPr lang="en-US" dirty="0"/>
              <a:t> </a:t>
            </a:r>
            <a:r>
              <a:rPr lang="el-GR" dirty="0"/>
              <a:t>μία εταιρεία διαχείρισης ξενοδοχείων αναλαμβάνει την διοίκηση μίας ξενοδοχειακής μονάδας και τα κόστη της και αποδίδει στην ιδιοκτησία την διαφορά καθαρών εσόδων μείον την αμοιβή της</a:t>
            </a:r>
            <a:endParaRPr lang="fr-CA" dirty="0"/>
          </a:p>
        </p:txBody>
      </p:sp>
      <p:sp>
        <p:nvSpPr>
          <p:cNvPr id="2" name="Θέση υποσέλιδου 1"/>
          <p:cNvSpPr>
            <a:spLocks noGrp="1"/>
          </p:cNvSpPr>
          <p:nvPr>
            <p:ph type="ftr" sz="quarter" idx="11"/>
          </p:nvPr>
        </p:nvSpPr>
        <p:spPr/>
        <p:txBody>
          <a:bodyPr/>
          <a:lstStyle/>
          <a:p>
            <a:pPr>
              <a:defRPr/>
            </a:pPr>
            <a:r>
              <a:rPr lang="el-GR" dirty="0">
                <a:solidFill>
                  <a:prstClr val="black">
                    <a:tint val="75000"/>
                  </a:prstClr>
                </a:solidFill>
              </a:rPr>
              <a:t>Κωνσταντίνος Τσαγκαράκης  </a:t>
            </a:r>
            <a:endParaRPr lang="fr-CA"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pPr>
              <a:defRPr/>
            </a:pPr>
            <a:fld id="{9C80A6B0-F647-43B4-AD1A-88BBE0D40A9D}" type="slidenum">
              <a:rPr lang="fr-CA" smtClean="0">
                <a:solidFill>
                  <a:prstClr val="black">
                    <a:tint val="75000"/>
                  </a:prstClr>
                </a:solidFill>
              </a:rPr>
              <a:pPr>
                <a:defRPr/>
              </a:pPr>
              <a:t>4</a:t>
            </a:fld>
            <a:endParaRPr lang="fr-CA" dirty="0">
              <a:solidFill>
                <a:prstClr val="black">
                  <a:tint val="75000"/>
                </a:prstClr>
              </a:solidFill>
            </a:endParaRPr>
          </a:p>
        </p:txBody>
      </p:sp>
    </p:spTree>
    <p:extLst>
      <p:ext uri="{BB962C8B-B14F-4D97-AF65-F5344CB8AC3E}">
        <p14:creationId xmlns:p14="http://schemas.microsoft.com/office/powerpoint/2010/main" val="1655084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re 1"/>
          <p:cNvSpPr>
            <a:spLocks noGrp="1"/>
          </p:cNvSpPr>
          <p:nvPr>
            <p:ph type="title"/>
          </p:nvPr>
        </p:nvSpPr>
        <p:spPr/>
        <p:txBody>
          <a:bodyPr/>
          <a:lstStyle/>
          <a:p>
            <a:r>
              <a:rPr lang="el-GR" sz="3000" dirty="0">
                <a:solidFill>
                  <a:schemeClr val="bg1"/>
                </a:solidFill>
              </a:rPr>
              <a:t>Διάκριση Ξενοδοχειακών Μονάδων ανάλογα με την Οργάνωσή τους (3/6)</a:t>
            </a:r>
            <a:endParaRPr lang="fr-CA" sz="3000" dirty="0">
              <a:solidFill>
                <a:schemeClr val="bg1"/>
              </a:solidFill>
            </a:endParaRPr>
          </a:p>
        </p:txBody>
      </p:sp>
      <p:sp>
        <p:nvSpPr>
          <p:cNvPr id="3075" name="Espace réservé du contenu 2"/>
          <p:cNvSpPr>
            <a:spLocks noGrp="1"/>
          </p:cNvSpPr>
          <p:nvPr>
            <p:ph idx="1"/>
          </p:nvPr>
        </p:nvSpPr>
        <p:spPr>
          <a:xfrm>
            <a:off x="1485900" y="2338389"/>
            <a:ext cx="6172200" cy="3394472"/>
          </a:xfrm>
        </p:spPr>
        <p:txBody>
          <a:bodyPr anchor="ctr"/>
          <a:lstStyle/>
          <a:p>
            <a:pPr algn="just"/>
            <a:r>
              <a:rPr lang="el-GR" b="1" dirty="0"/>
              <a:t>Ξενοδοχεία Επιχειρηματικών Συμμετοχών (</a:t>
            </a:r>
            <a:r>
              <a:rPr lang="en-US" b="1" dirty="0"/>
              <a:t>Joint Ventures):  </a:t>
            </a:r>
            <a:r>
              <a:rPr lang="el-GR" dirty="0"/>
              <a:t>δύο ή περισσότερες επιχειρήσεις συνεργάζονται σε επίπεδο τεχνογνωσίας και υλικού με αποτέλεσμα την μεγέθυνση οικονομικών μεγεθών και δυνατοτήτων και σκοπό την επίτευξη κοινών στόχων. </a:t>
            </a:r>
            <a:endParaRPr lang="fr-CA" dirty="0"/>
          </a:p>
        </p:txBody>
      </p:sp>
      <p:sp>
        <p:nvSpPr>
          <p:cNvPr id="2" name="Θέση υποσέλιδου 1"/>
          <p:cNvSpPr>
            <a:spLocks noGrp="1"/>
          </p:cNvSpPr>
          <p:nvPr>
            <p:ph type="ftr" sz="quarter" idx="11"/>
          </p:nvPr>
        </p:nvSpPr>
        <p:spPr/>
        <p:txBody>
          <a:bodyPr/>
          <a:lstStyle/>
          <a:p>
            <a:pPr>
              <a:defRPr/>
            </a:pPr>
            <a:r>
              <a:rPr lang="el-GR" dirty="0">
                <a:solidFill>
                  <a:prstClr val="black">
                    <a:tint val="75000"/>
                  </a:prstClr>
                </a:solidFill>
              </a:rPr>
              <a:t>Κωνσταντίνος Τσαγκαράκης  </a:t>
            </a:r>
            <a:endParaRPr lang="fr-CA"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pPr>
              <a:defRPr/>
            </a:pPr>
            <a:fld id="{9C80A6B0-F647-43B4-AD1A-88BBE0D40A9D}" type="slidenum">
              <a:rPr lang="fr-CA" smtClean="0">
                <a:solidFill>
                  <a:prstClr val="black">
                    <a:tint val="75000"/>
                  </a:prstClr>
                </a:solidFill>
              </a:rPr>
              <a:pPr>
                <a:defRPr/>
              </a:pPr>
              <a:t>5</a:t>
            </a:fld>
            <a:endParaRPr lang="fr-CA" dirty="0">
              <a:solidFill>
                <a:prstClr val="black">
                  <a:tint val="75000"/>
                </a:prstClr>
              </a:solidFill>
            </a:endParaRPr>
          </a:p>
        </p:txBody>
      </p:sp>
    </p:spTree>
    <p:extLst>
      <p:ext uri="{BB962C8B-B14F-4D97-AF65-F5344CB8AC3E}">
        <p14:creationId xmlns:p14="http://schemas.microsoft.com/office/powerpoint/2010/main" val="2000343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re 1"/>
          <p:cNvSpPr>
            <a:spLocks noGrp="1"/>
          </p:cNvSpPr>
          <p:nvPr>
            <p:ph type="title"/>
          </p:nvPr>
        </p:nvSpPr>
        <p:spPr/>
        <p:txBody>
          <a:bodyPr/>
          <a:lstStyle/>
          <a:p>
            <a:r>
              <a:rPr lang="el-GR" sz="3000" dirty="0">
                <a:solidFill>
                  <a:schemeClr val="bg1"/>
                </a:solidFill>
              </a:rPr>
              <a:t>Διάκριση Ξενοδοχειακών Μονάδων ανάλογα με την Οργάνωσή τους (4/6)</a:t>
            </a:r>
            <a:endParaRPr lang="fr-CA" sz="3000" dirty="0">
              <a:solidFill>
                <a:schemeClr val="bg1"/>
              </a:solidFill>
            </a:endParaRPr>
          </a:p>
        </p:txBody>
      </p:sp>
      <p:sp>
        <p:nvSpPr>
          <p:cNvPr id="3075" name="Espace réservé du contenu 2"/>
          <p:cNvSpPr>
            <a:spLocks noGrp="1"/>
          </p:cNvSpPr>
          <p:nvPr>
            <p:ph idx="1"/>
          </p:nvPr>
        </p:nvSpPr>
        <p:spPr>
          <a:xfrm>
            <a:off x="1485900" y="2338389"/>
            <a:ext cx="6172200" cy="3394472"/>
          </a:xfrm>
        </p:spPr>
        <p:txBody>
          <a:bodyPr anchor="ctr"/>
          <a:lstStyle/>
          <a:p>
            <a:pPr algn="just"/>
            <a:r>
              <a:rPr lang="el-GR" b="1" dirty="0"/>
              <a:t>Ξενοδοχεία Επιχειρηματικών Συμμετοχών (</a:t>
            </a:r>
            <a:r>
              <a:rPr lang="en-US" b="1" dirty="0"/>
              <a:t>Joint Ventures):  </a:t>
            </a:r>
            <a:r>
              <a:rPr lang="el-GR" dirty="0"/>
              <a:t>Κλασσικό παράδειγμα τέτοιας διάκρισης αποτελεί το ξενοδοχείο </a:t>
            </a:r>
            <a:r>
              <a:rPr lang="en-US" dirty="0"/>
              <a:t>King George II </a:t>
            </a:r>
            <a:r>
              <a:rPr lang="el-GR" dirty="0"/>
              <a:t>πλ. Συντάγματος=&gt; </a:t>
            </a:r>
            <a:r>
              <a:rPr lang="en-US" dirty="0"/>
              <a:t>Eurobank </a:t>
            </a:r>
            <a:r>
              <a:rPr lang="el-GR" dirty="0"/>
              <a:t>και όμιλος </a:t>
            </a:r>
            <a:r>
              <a:rPr lang="en-US" dirty="0"/>
              <a:t>Classical Hotels </a:t>
            </a:r>
            <a:r>
              <a:rPr lang="el-GR" dirty="0"/>
              <a:t>Δασκαλαντωνάκη) </a:t>
            </a:r>
            <a:endParaRPr lang="fr-CA" dirty="0"/>
          </a:p>
        </p:txBody>
      </p:sp>
      <p:sp>
        <p:nvSpPr>
          <p:cNvPr id="2" name="Θέση υποσέλιδου 1"/>
          <p:cNvSpPr>
            <a:spLocks noGrp="1"/>
          </p:cNvSpPr>
          <p:nvPr>
            <p:ph type="ftr" sz="quarter" idx="11"/>
          </p:nvPr>
        </p:nvSpPr>
        <p:spPr/>
        <p:txBody>
          <a:bodyPr/>
          <a:lstStyle/>
          <a:p>
            <a:pPr>
              <a:defRPr/>
            </a:pPr>
            <a:r>
              <a:rPr lang="el-GR" dirty="0">
                <a:solidFill>
                  <a:prstClr val="black">
                    <a:tint val="75000"/>
                  </a:prstClr>
                </a:solidFill>
              </a:rPr>
              <a:t>Κωνσταντίνος Τσαγκαράκης  </a:t>
            </a:r>
            <a:endParaRPr lang="fr-CA"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pPr>
              <a:defRPr/>
            </a:pPr>
            <a:fld id="{9C80A6B0-F647-43B4-AD1A-88BBE0D40A9D}" type="slidenum">
              <a:rPr lang="fr-CA" smtClean="0">
                <a:solidFill>
                  <a:prstClr val="black">
                    <a:tint val="75000"/>
                  </a:prstClr>
                </a:solidFill>
              </a:rPr>
              <a:pPr>
                <a:defRPr/>
              </a:pPr>
              <a:t>6</a:t>
            </a:fld>
            <a:endParaRPr lang="fr-CA" dirty="0">
              <a:solidFill>
                <a:prstClr val="black">
                  <a:tint val="75000"/>
                </a:prstClr>
              </a:solidFill>
            </a:endParaRPr>
          </a:p>
        </p:txBody>
      </p:sp>
    </p:spTree>
    <p:extLst>
      <p:ext uri="{BB962C8B-B14F-4D97-AF65-F5344CB8AC3E}">
        <p14:creationId xmlns:p14="http://schemas.microsoft.com/office/powerpoint/2010/main" val="4033997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re 1"/>
          <p:cNvSpPr>
            <a:spLocks noGrp="1"/>
          </p:cNvSpPr>
          <p:nvPr>
            <p:ph type="title"/>
          </p:nvPr>
        </p:nvSpPr>
        <p:spPr/>
        <p:txBody>
          <a:bodyPr/>
          <a:lstStyle/>
          <a:p>
            <a:r>
              <a:rPr lang="el-GR" sz="3000" dirty="0">
                <a:solidFill>
                  <a:schemeClr val="bg1"/>
                </a:solidFill>
              </a:rPr>
              <a:t>Διάκριση Ξενοδοχειακών Μονάδων ανάλογα με την Οργάνωσή τους (5/6)</a:t>
            </a:r>
            <a:endParaRPr lang="fr-CA" sz="3000" dirty="0">
              <a:solidFill>
                <a:schemeClr val="bg1"/>
              </a:solidFill>
            </a:endParaRPr>
          </a:p>
        </p:txBody>
      </p:sp>
      <p:sp>
        <p:nvSpPr>
          <p:cNvPr id="3075" name="Espace réservé du contenu 2"/>
          <p:cNvSpPr>
            <a:spLocks noGrp="1"/>
          </p:cNvSpPr>
          <p:nvPr>
            <p:ph idx="1"/>
          </p:nvPr>
        </p:nvSpPr>
        <p:spPr>
          <a:xfrm>
            <a:off x="1485900" y="2186863"/>
            <a:ext cx="6172200" cy="3394472"/>
          </a:xfrm>
        </p:spPr>
        <p:txBody>
          <a:bodyPr anchor="ctr"/>
          <a:lstStyle/>
          <a:p>
            <a:pPr algn="just"/>
            <a:r>
              <a:rPr lang="fr-CA" b="1" dirty="0"/>
              <a:t>Franchising (</a:t>
            </a:r>
            <a:r>
              <a:rPr lang="el-GR" b="1" dirty="0"/>
              <a:t>Δικαιοχρησία): </a:t>
            </a:r>
            <a:r>
              <a:rPr lang="el-GR" dirty="0"/>
              <a:t>μία ξενοδοχειακή εταιρεία αναθέτει την οργάνωση, το μάρκετινγκ και την οργανωτική δομή της εταιρείας σε μία άλλη (χωρίς όμως να παραχωρεί διοικητικά δικαιώματα σε θέματα εσωτερικής οργάνωσης) </a:t>
            </a:r>
            <a:endParaRPr lang="fr-CA" dirty="0"/>
          </a:p>
        </p:txBody>
      </p:sp>
      <p:sp>
        <p:nvSpPr>
          <p:cNvPr id="2" name="Θέση υποσέλιδου 1"/>
          <p:cNvSpPr>
            <a:spLocks noGrp="1"/>
          </p:cNvSpPr>
          <p:nvPr>
            <p:ph type="ftr" sz="quarter" idx="11"/>
          </p:nvPr>
        </p:nvSpPr>
        <p:spPr/>
        <p:txBody>
          <a:bodyPr/>
          <a:lstStyle/>
          <a:p>
            <a:pPr>
              <a:defRPr/>
            </a:pPr>
            <a:r>
              <a:rPr lang="el-GR" dirty="0">
                <a:solidFill>
                  <a:prstClr val="black">
                    <a:tint val="75000"/>
                  </a:prstClr>
                </a:solidFill>
              </a:rPr>
              <a:t>Κωνσταντίνος Τσαγκαράκης  </a:t>
            </a:r>
            <a:endParaRPr lang="fr-CA"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pPr>
              <a:defRPr/>
            </a:pPr>
            <a:fld id="{9C80A6B0-F647-43B4-AD1A-88BBE0D40A9D}" type="slidenum">
              <a:rPr lang="fr-CA" smtClean="0">
                <a:solidFill>
                  <a:prstClr val="black">
                    <a:tint val="75000"/>
                  </a:prstClr>
                </a:solidFill>
              </a:rPr>
              <a:pPr>
                <a:defRPr/>
              </a:pPr>
              <a:t>7</a:t>
            </a:fld>
            <a:endParaRPr lang="fr-CA" dirty="0">
              <a:solidFill>
                <a:prstClr val="black">
                  <a:tint val="75000"/>
                </a:prstClr>
              </a:solidFill>
            </a:endParaRPr>
          </a:p>
        </p:txBody>
      </p:sp>
    </p:spTree>
    <p:extLst>
      <p:ext uri="{BB962C8B-B14F-4D97-AF65-F5344CB8AC3E}">
        <p14:creationId xmlns:p14="http://schemas.microsoft.com/office/powerpoint/2010/main" val="1028310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re 1"/>
          <p:cNvSpPr>
            <a:spLocks noGrp="1"/>
          </p:cNvSpPr>
          <p:nvPr>
            <p:ph type="title"/>
          </p:nvPr>
        </p:nvSpPr>
        <p:spPr/>
        <p:txBody>
          <a:bodyPr/>
          <a:lstStyle/>
          <a:p>
            <a:r>
              <a:rPr lang="el-GR" sz="3000" dirty="0">
                <a:solidFill>
                  <a:schemeClr val="bg1"/>
                </a:solidFill>
              </a:rPr>
              <a:t>Διάκριση Ξενοδοχειακών Μονάδων ανάλογα με την Οργάνωσή τους (6/6)</a:t>
            </a:r>
            <a:endParaRPr lang="fr-CA" sz="3000" dirty="0">
              <a:solidFill>
                <a:schemeClr val="bg1"/>
              </a:solidFill>
            </a:endParaRPr>
          </a:p>
        </p:txBody>
      </p:sp>
      <p:sp>
        <p:nvSpPr>
          <p:cNvPr id="3075" name="Espace réservé du contenu 2"/>
          <p:cNvSpPr>
            <a:spLocks noGrp="1"/>
          </p:cNvSpPr>
          <p:nvPr>
            <p:ph idx="1"/>
          </p:nvPr>
        </p:nvSpPr>
        <p:spPr>
          <a:xfrm>
            <a:off x="1485900" y="1417638"/>
            <a:ext cx="6172200" cy="3394472"/>
          </a:xfrm>
        </p:spPr>
        <p:txBody>
          <a:bodyPr/>
          <a:lstStyle/>
          <a:p>
            <a:pPr algn="just"/>
            <a:r>
              <a:rPr lang="fr-CA" b="1" dirty="0"/>
              <a:t>Franchising (</a:t>
            </a:r>
            <a:r>
              <a:rPr lang="el-GR" b="1" dirty="0"/>
              <a:t>Δικαιοχρησία): </a:t>
            </a:r>
            <a:r>
              <a:rPr lang="el-GR" dirty="0"/>
              <a:t>η οποία ονοματίζει το ξενοδοχείο με το όνομα μίας αλυσίδας επιχειρήσεων και αμείβεται για αυτό με προσυμφωνημένη ετήσια αμοιβή και ενίοτε ποσοστό επί των εσόδων (πχ: </a:t>
            </a:r>
            <a:r>
              <a:rPr lang="en-US" dirty="0"/>
              <a:t>Best Western)</a:t>
            </a:r>
            <a:r>
              <a:rPr lang="el-GR" dirty="0"/>
              <a:t>. </a:t>
            </a:r>
            <a:endParaRPr lang="fr-CA" dirty="0"/>
          </a:p>
        </p:txBody>
      </p:sp>
      <p:sp>
        <p:nvSpPr>
          <p:cNvPr id="2" name="Θέση υποσέλιδου 1"/>
          <p:cNvSpPr>
            <a:spLocks noGrp="1"/>
          </p:cNvSpPr>
          <p:nvPr>
            <p:ph type="ftr" sz="quarter" idx="11"/>
          </p:nvPr>
        </p:nvSpPr>
        <p:spPr/>
        <p:txBody>
          <a:bodyPr/>
          <a:lstStyle/>
          <a:p>
            <a:pPr>
              <a:defRPr/>
            </a:pPr>
            <a:r>
              <a:rPr lang="el-GR" dirty="0">
                <a:solidFill>
                  <a:prstClr val="black">
                    <a:tint val="75000"/>
                  </a:prstClr>
                </a:solidFill>
              </a:rPr>
              <a:t>Κωνσταντίνος Τσαγκαράκης  </a:t>
            </a:r>
            <a:endParaRPr lang="fr-CA"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pPr>
              <a:defRPr/>
            </a:pPr>
            <a:fld id="{9C80A6B0-F647-43B4-AD1A-88BBE0D40A9D}" type="slidenum">
              <a:rPr lang="fr-CA" smtClean="0">
                <a:solidFill>
                  <a:prstClr val="black">
                    <a:tint val="75000"/>
                  </a:prstClr>
                </a:solidFill>
              </a:rPr>
              <a:pPr>
                <a:defRPr/>
              </a:pPr>
              <a:t>8</a:t>
            </a:fld>
            <a:endParaRPr lang="fr-CA" dirty="0">
              <a:solidFill>
                <a:prstClr val="black">
                  <a:tint val="75000"/>
                </a:prstClr>
              </a:solidFill>
            </a:endParaRPr>
          </a:p>
        </p:txBody>
      </p:sp>
    </p:spTree>
    <p:extLst>
      <p:ext uri="{BB962C8B-B14F-4D97-AF65-F5344CB8AC3E}">
        <p14:creationId xmlns:p14="http://schemas.microsoft.com/office/powerpoint/2010/main" val="797543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re 1"/>
          <p:cNvSpPr>
            <a:spLocks noGrp="1"/>
          </p:cNvSpPr>
          <p:nvPr>
            <p:ph type="title"/>
          </p:nvPr>
        </p:nvSpPr>
        <p:spPr>
          <a:xfrm>
            <a:off x="426368" y="332656"/>
            <a:ext cx="8291264" cy="857250"/>
          </a:xfrm>
        </p:spPr>
        <p:txBody>
          <a:bodyPr>
            <a:noAutofit/>
          </a:bodyPr>
          <a:lstStyle/>
          <a:p>
            <a:r>
              <a:rPr lang="el-GR" sz="3000" dirty="0">
                <a:solidFill>
                  <a:schemeClr val="bg1"/>
                </a:solidFill>
              </a:rPr>
              <a:t>Διάκριση ξενοδοχειακών μονάδων,  ανάλογα με τον τόπο και το χρόνο λειτουργίας τους; (1/2)</a:t>
            </a:r>
            <a:endParaRPr lang="fr-CA" sz="3000" dirty="0">
              <a:solidFill>
                <a:schemeClr val="bg1"/>
              </a:solidFill>
            </a:endParaRPr>
          </a:p>
        </p:txBody>
      </p:sp>
      <p:sp>
        <p:nvSpPr>
          <p:cNvPr id="4099" name="Espace réservé du contenu 2"/>
          <p:cNvSpPr>
            <a:spLocks noGrp="1"/>
          </p:cNvSpPr>
          <p:nvPr>
            <p:ph idx="1"/>
          </p:nvPr>
        </p:nvSpPr>
        <p:spPr>
          <a:xfrm>
            <a:off x="899592" y="2140763"/>
            <a:ext cx="7128792" cy="3394472"/>
          </a:xfrm>
        </p:spPr>
        <p:txBody>
          <a:bodyPr anchor="ctr"/>
          <a:lstStyle/>
          <a:p>
            <a:pPr lvl="0" algn="just"/>
            <a:r>
              <a:rPr lang="el-GR" dirty="0"/>
              <a:t>Ανάλογα με τον χρόνο λειτουργίας τους διακρίνονται σε: </a:t>
            </a:r>
          </a:p>
          <a:p>
            <a:pPr lvl="1" algn="just"/>
            <a:r>
              <a:rPr lang="el-GR" sz="3200" dirty="0"/>
              <a:t>Συνεχούς λειτουργίας: Αστικά ξενοδοχεία, </a:t>
            </a:r>
          </a:p>
          <a:p>
            <a:pPr lvl="1" algn="just"/>
            <a:r>
              <a:rPr lang="el-GR" sz="3200" dirty="0"/>
              <a:t>Εποχικής Λειτουργίας: παραθεριστικά ή παραχείμανσης</a:t>
            </a:r>
          </a:p>
          <a:p>
            <a:pPr lvl="1" algn="just"/>
            <a:r>
              <a:rPr lang="el-GR" sz="3200" dirty="0"/>
              <a:t>Ειδικών περιπτώσεων: πχ. σαλέ χιονοδρομικών κέντρων</a:t>
            </a:r>
          </a:p>
        </p:txBody>
      </p:sp>
      <p:sp>
        <p:nvSpPr>
          <p:cNvPr id="2" name="Θέση υποσέλιδου 1"/>
          <p:cNvSpPr>
            <a:spLocks noGrp="1"/>
          </p:cNvSpPr>
          <p:nvPr>
            <p:ph type="ftr" sz="quarter" idx="11"/>
          </p:nvPr>
        </p:nvSpPr>
        <p:spPr/>
        <p:txBody>
          <a:bodyPr/>
          <a:lstStyle/>
          <a:p>
            <a:pPr>
              <a:defRPr/>
            </a:pPr>
            <a:r>
              <a:rPr lang="el-GR" dirty="0"/>
              <a:t>Κωνσταντίνος Τσαγκαράκης  </a:t>
            </a:r>
            <a:endParaRPr lang="fr-CA" dirty="0"/>
          </a:p>
        </p:txBody>
      </p:sp>
      <p:sp>
        <p:nvSpPr>
          <p:cNvPr id="4" name="Θέση αριθμού διαφάνειας 3"/>
          <p:cNvSpPr>
            <a:spLocks noGrp="1"/>
          </p:cNvSpPr>
          <p:nvPr>
            <p:ph type="sldNum" sz="quarter" idx="12"/>
          </p:nvPr>
        </p:nvSpPr>
        <p:spPr/>
        <p:txBody>
          <a:bodyPr/>
          <a:lstStyle/>
          <a:p>
            <a:pPr>
              <a:defRPr/>
            </a:pPr>
            <a:fld id="{8ECD250F-A91A-4BCE-B269-EAF27067652D}" type="slidenum">
              <a:rPr lang="fr-CA" smtClean="0"/>
              <a:pPr>
                <a:defRPr/>
              </a:pPr>
              <a:t>9</a:t>
            </a:fld>
            <a:endParaRPr lang="fr-CA" dirty="0"/>
          </a:p>
        </p:txBody>
      </p:sp>
    </p:spTree>
    <p:extLst>
      <p:ext uri="{BB962C8B-B14F-4D97-AF65-F5344CB8AC3E}">
        <p14:creationId xmlns:p14="http://schemas.microsoft.com/office/powerpoint/2010/main" val="2450077174"/>
      </p:ext>
    </p:extLst>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9160</TotalTime>
  <Words>1866</Words>
  <Application>Microsoft Office PowerPoint</Application>
  <PresentationFormat>Προβολή στην οθόνη (4:3)</PresentationFormat>
  <Paragraphs>181</Paragraphs>
  <Slides>28</Slides>
  <Notes>28</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28</vt:i4>
      </vt:variant>
    </vt:vector>
  </HeadingPairs>
  <TitlesOfParts>
    <vt:vector size="32" baseType="lpstr">
      <vt:lpstr>Arial</vt:lpstr>
      <vt:lpstr>Calibri</vt:lpstr>
      <vt:lpstr>Wingdings</vt:lpstr>
      <vt:lpstr>Diseño predeterminado</vt:lpstr>
      <vt:lpstr>Παρουσίαση του PowerPoint</vt:lpstr>
      <vt:lpstr>Παρουσίαση του PowerPoint</vt:lpstr>
      <vt:lpstr>Διάκριση Ξενοδοχειακών Μονάδων ανάλογα με την Οργάνωσή τους (1/6)</vt:lpstr>
      <vt:lpstr>Διάκριση Ξενοδοχειακών Μονάδων ανάλογα με την Οργάνωσή τους (2/6)</vt:lpstr>
      <vt:lpstr>Διάκριση Ξενοδοχειακών Μονάδων ανάλογα με την Οργάνωσή τους (3/6)</vt:lpstr>
      <vt:lpstr>Διάκριση Ξενοδοχειακών Μονάδων ανάλογα με την Οργάνωσή τους (4/6)</vt:lpstr>
      <vt:lpstr>Διάκριση Ξενοδοχειακών Μονάδων ανάλογα με την Οργάνωσή τους (5/6)</vt:lpstr>
      <vt:lpstr>Διάκριση Ξενοδοχειακών Μονάδων ανάλογα με την Οργάνωσή τους (6/6)</vt:lpstr>
      <vt:lpstr>Διάκριση ξενοδοχειακών μονάδων,  ανάλογα με τον τόπο και το χρόνο λειτουργίας τους; (1/2)</vt:lpstr>
      <vt:lpstr>Διάκριση ξενοδοχειακών μονάδων,  ανάλογα με τον τόπο και το χρόνο λειτουργίας τους; (2/2)</vt:lpstr>
      <vt:lpstr>Διάκριση ξενοδοχειακών μονάδων,  ανάλογα με τον τόπο και το χρόνο λειτουργίας τους; (2/2)</vt:lpstr>
      <vt:lpstr>Διακρίσεις Ξενοδοχείων βάσει Παροχών στην Ελλάδα και Διεθνώς (1/4)</vt:lpstr>
      <vt:lpstr>Διακρίσεις Ξενοδοχείων βάσει Παροχών στην Ελλάδα και Διεθνώς (2/4)</vt:lpstr>
      <vt:lpstr>Διακρίσεις Ξενοδοχείων βάσει Παροχών στην Ελλάδα και Διεθνώς (3/4)</vt:lpstr>
      <vt:lpstr>Διακρίσεις Ξενοδοχείων βάσει Παροχών στην Ελλάδα και Διεθνώς – Τεχνικά Χαρακτηριστικά</vt:lpstr>
      <vt:lpstr>Διακρίσεις Ξενοδοχείων βάσει Παροχών στην Ελλάδα και Διεθνώς – ΚΟΙΝΟΧΡΗΣΤΟΙ ΧΩΡΟΙ </vt:lpstr>
      <vt:lpstr>Διακρίσεις Ξενοδοχείων βάσει Παροχών στην Ελλάδα και Διεθνώς – ΚΟΙΝΟΧΡΗΣΤΟΙ ΧΩΡΟΙ </vt:lpstr>
      <vt:lpstr>Διακρίσεις Ξενοδοχείων βάσει Παροχών στην Ελλάδα και Διεθνώς –ΥΠΝΟΔΩΜΑΤΙΑ ΚΑΙ ΔΙΑΜΕΡΙΣΜΑΤΑ (SUITES)</vt:lpstr>
      <vt:lpstr>Διακρίσεις Ξενοδοχείων βάσει Παροχών στην Ελλάδα και Διεθνώς – Εμβαδόν</vt:lpstr>
      <vt:lpstr>Διακρίσεις Ξενοδοχείων βάσει Παροχών στην Ελλάδα και Διεθνώς - ΒΟΗΘΗΤΙΚΟΙ ΧΩΡΟΙ </vt:lpstr>
      <vt:lpstr>Διακρίσεις Ξενοδοχείων βάσει Παροχών στην Ελλάδα και Διεθνώς - ΒΟΗΘΗΤΙΚΟΙ ΧΩΡΟΙ </vt:lpstr>
      <vt:lpstr>Διακρίσεις Ξενοδοχείων βάσει Παροχών στην Ελλάδα και Διεθνώς - ΒΟΗΘΗΤΙΚΟΙ ΧΩΡΟΙ </vt:lpstr>
      <vt:lpstr>Διακρίσεις Ξενοδοχείων βάσει Παροχών στην Ελλάδα και Διεθνώς - ΤΗΛΕΦΩΝΙΚΕΣ ΕΓΚΑΤΑΣΤΑΣΕΙΣ</vt:lpstr>
      <vt:lpstr>Διακρίσεις Ξενοδοχείων βάσει Παροχών στην Ελλάδα και Διεθνώς - ΚΛΙΜΑΤΙΣΜΟΣ</vt:lpstr>
      <vt:lpstr>Διακρίσεις Ξενοδοχείων βάσει Παροχών στην Ελλάδα και Διεθνώς  - ΑΘΛΗΤΙΚΟΙ ΚΑΙ ΠΑΡΟΜΟΙΟΙ ΧΩΡΟΙ</vt:lpstr>
      <vt:lpstr>Διακρίσεις Ξενοδοχείων βάσει Παροχών στην Ελλάδα και Διεθνώς  - ΑΘΛΗΤΙΚΟΙ ΚΑΙ ΠΑΡΟΜΟΙΟΙ ΧΩΡΟΙ</vt:lpstr>
      <vt:lpstr>Διακρίσεις Ξενοδοχείων βάσει Παροχών στην Ελλάδα και Διεθνώς  - ΑΘΛΗΤΙΚΟΙ ΚΑΙ ΠΑΡΟΜΟΙΟΙ ΧΩΡΟΙ</vt:lpstr>
      <vt:lpstr> ΔΙΕΥΚΟΛΥΝΣΕΙΣ ΓΙΑ ΑΝΑΠΗΡΟΥΣ</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Konstantinos  Tsagkarakis</dc:creator>
  <cp:lastModifiedBy>Konstantinos Tsagkarakis</cp:lastModifiedBy>
  <cp:revision>724</cp:revision>
  <dcterms:created xsi:type="dcterms:W3CDTF">2010-05-23T14:28:12Z</dcterms:created>
  <dcterms:modified xsi:type="dcterms:W3CDTF">2018-02-02T14:29:39Z</dcterms:modified>
</cp:coreProperties>
</file>