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21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864D4C5C-9F9F-43C4-B9AD-F232F6A65A2A}" type="datetimeFigureOut">
              <a:rPr lang="el-GR" smtClean="0"/>
              <a:t>2/6/2020</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608003E3-81FE-42AC-93DA-373689AC7F77}" type="slidenum">
              <a:rPr lang="el-GR" smtClean="0"/>
              <a:t>‹#›</a:t>
            </a:fld>
            <a:endParaRPr lang="el-GR" dirty="0"/>
          </a:p>
        </p:txBody>
      </p:sp>
    </p:spTree>
    <p:extLst>
      <p:ext uri="{BB962C8B-B14F-4D97-AF65-F5344CB8AC3E}">
        <p14:creationId xmlns:p14="http://schemas.microsoft.com/office/powerpoint/2010/main" val="2867640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864D4C5C-9F9F-43C4-B9AD-F232F6A65A2A}" type="datetimeFigureOut">
              <a:rPr lang="el-GR" smtClean="0"/>
              <a:t>2/6/2020</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608003E3-81FE-42AC-93DA-373689AC7F77}" type="slidenum">
              <a:rPr lang="el-GR" smtClean="0"/>
              <a:t>‹#›</a:t>
            </a:fld>
            <a:endParaRPr lang="el-GR" dirty="0"/>
          </a:p>
        </p:txBody>
      </p:sp>
    </p:spTree>
    <p:extLst>
      <p:ext uri="{BB962C8B-B14F-4D97-AF65-F5344CB8AC3E}">
        <p14:creationId xmlns:p14="http://schemas.microsoft.com/office/powerpoint/2010/main" val="4112848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864D4C5C-9F9F-43C4-B9AD-F232F6A65A2A}" type="datetimeFigureOut">
              <a:rPr lang="el-GR" smtClean="0"/>
              <a:t>2/6/2020</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608003E3-81FE-42AC-93DA-373689AC7F77}" type="slidenum">
              <a:rPr lang="el-GR" smtClean="0"/>
              <a:t>‹#›</a:t>
            </a:fld>
            <a:endParaRPr lang="el-GR" dirty="0"/>
          </a:p>
        </p:txBody>
      </p:sp>
    </p:spTree>
    <p:extLst>
      <p:ext uri="{BB962C8B-B14F-4D97-AF65-F5344CB8AC3E}">
        <p14:creationId xmlns:p14="http://schemas.microsoft.com/office/powerpoint/2010/main" val="2947940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864D4C5C-9F9F-43C4-B9AD-F232F6A65A2A}" type="datetimeFigureOut">
              <a:rPr lang="el-GR" smtClean="0"/>
              <a:t>2/6/2020</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608003E3-81FE-42AC-93DA-373689AC7F77}" type="slidenum">
              <a:rPr lang="el-GR" smtClean="0"/>
              <a:t>‹#›</a:t>
            </a:fld>
            <a:endParaRPr lang="el-GR" dirty="0"/>
          </a:p>
        </p:txBody>
      </p:sp>
    </p:spTree>
    <p:extLst>
      <p:ext uri="{BB962C8B-B14F-4D97-AF65-F5344CB8AC3E}">
        <p14:creationId xmlns:p14="http://schemas.microsoft.com/office/powerpoint/2010/main" val="3347914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4D4C5C-9F9F-43C4-B9AD-F232F6A65A2A}" type="datetimeFigureOut">
              <a:rPr lang="el-GR" smtClean="0"/>
              <a:t>2/6/2020</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608003E3-81FE-42AC-93DA-373689AC7F77}" type="slidenum">
              <a:rPr lang="el-GR" smtClean="0"/>
              <a:t>‹#›</a:t>
            </a:fld>
            <a:endParaRPr lang="el-GR" dirty="0"/>
          </a:p>
        </p:txBody>
      </p:sp>
    </p:spTree>
    <p:extLst>
      <p:ext uri="{BB962C8B-B14F-4D97-AF65-F5344CB8AC3E}">
        <p14:creationId xmlns:p14="http://schemas.microsoft.com/office/powerpoint/2010/main" val="1097670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864D4C5C-9F9F-43C4-B9AD-F232F6A65A2A}" type="datetimeFigureOut">
              <a:rPr lang="el-GR" smtClean="0"/>
              <a:t>2/6/2020</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608003E3-81FE-42AC-93DA-373689AC7F77}" type="slidenum">
              <a:rPr lang="el-GR" smtClean="0"/>
              <a:t>‹#›</a:t>
            </a:fld>
            <a:endParaRPr lang="el-GR" dirty="0"/>
          </a:p>
        </p:txBody>
      </p:sp>
    </p:spTree>
    <p:extLst>
      <p:ext uri="{BB962C8B-B14F-4D97-AF65-F5344CB8AC3E}">
        <p14:creationId xmlns:p14="http://schemas.microsoft.com/office/powerpoint/2010/main" val="238868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864D4C5C-9F9F-43C4-B9AD-F232F6A65A2A}" type="datetimeFigureOut">
              <a:rPr lang="el-GR" smtClean="0"/>
              <a:t>2/6/2020</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9" name="Slide Number Placeholder 8"/>
          <p:cNvSpPr>
            <a:spLocks noGrp="1"/>
          </p:cNvSpPr>
          <p:nvPr>
            <p:ph type="sldNum" sz="quarter" idx="12"/>
          </p:nvPr>
        </p:nvSpPr>
        <p:spPr/>
        <p:txBody>
          <a:bodyPr/>
          <a:lstStyle/>
          <a:p>
            <a:fld id="{608003E3-81FE-42AC-93DA-373689AC7F77}" type="slidenum">
              <a:rPr lang="el-GR" smtClean="0"/>
              <a:t>‹#›</a:t>
            </a:fld>
            <a:endParaRPr lang="el-GR" dirty="0"/>
          </a:p>
        </p:txBody>
      </p:sp>
    </p:spTree>
    <p:extLst>
      <p:ext uri="{BB962C8B-B14F-4D97-AF65-F5344CB8AC3E}">
        <p14:creationId xmlns:p14="http://schemas.microsoft.com/office/powerpoint/2010/main" val="3679053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864D4C5C-9F9F-43C4-B9AD-F232F6A65A2A}" type="datetimeFigureOut">
              <a:rPr lang="el-GR" smtClean="0"/>
              <a:t>2/6/2020</a:t>
            </a:fld>
            <a:endParaRPr lang="el-GR" dirty="0"/>
          </a:p>
        </p:txBody>
      </p:sp>
      <p:sp>
        <p:nvSpPr>
          <p:cNvPr id="4" name="Footer Placeholder 3"/>
          <p:cNvSpPr>
            <a:spLocks noGrp="1"/>
          </p:cNvSpPr>
          <p:nvPr>
            <p:ph type="ftr" sz="quarter" idx="11"/>
          </p:nvPr>
        </p:nvSpPr>
        <p:spPr/>
        <p:txBody>
          <a:bodyPr/>
          <a:lstStyle/>
          <a:p>
            <a:endParaRPr lang="el-GR" dirty="0"/>
          </a:p>
        </p:txBody>
      </p:sp>
      <p:sp>
        <p:nvSpPr>
          <p:cNvPr id="5" name="Slide Number Placeholder 4"/>
          <p:cNvSpPr>
            <a:spLocks noGrp="1"/>
          </p:cNvSpPr>
          <p:nvPr>
            <p:ph type="sldNum" sz="quarter" idx="12"/>
          </p:nvPr>
        </p:nvSpPr>
        <p:spPr/>
        <p:txBody>
          <a:bodyPr/>
          <a:lstStyle/>
          <a:p>
            <a:fld id="{608003E3-81FE-42AC-93DA-373689AC7F77}" type="slidenum">
              <a:rPr lang="el-GR" smtClean="0"/>
              <a:t>‹#›</a:t>
            </a:fld>
            <a:endParaRPr lang="el-GR" dirty="0"/>
          </a:p>
        </p:txBody>
      </p:sp>
    </p:spTree>
    <p:extLst>
      <p:ext uri="{BB962C8B-B14F-4D97-AF65-F5344CB8AC3E}">
        <p14:creationId xmlns:p14="http://schemas.microsoft.com/office/powerpoint/2010/main" val="640195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4D4C5C-9F9F-43C4-B9AD-F232F6A65A2A}" type="datetimeFigureOut">
              <a:rPr lang="el-GR" smtClean="0"/>
              <a:t>2/6/2020</a:t>
            </a:fld>
            <a:endParaRPr lang="el-GR" dirty="0"/>
          </a:p>
        </p:txBody>
      </p:sp>
      <p:sp>
        <p:nvSpPr>
          <p:cNvPr id="3" name="Footer Placeholder 2"/>
          <p:cNvSpPr>
            <a:spLocks noGrp="1"/>
          </p:cNvSpPr>
          <p:nvPr>
            <p:ph type="ftr" sz="quarter" idx="11"/>
          </p:nvPr>
        </p:nvSpPr>
        <p:spPr/>
        <p:txBody>
          <a:bodyPr/>
          <a:lstStyle/>
          <a:p>
            <a:endParaRPr lang="el-GR" dirty="0"/>
          </a:p>
        </p:txBody>
      </p:sp>
      <p:sp>
        <p:nvSpPr>
          <p:cNvPr id="4" name="Slide Number Placeholder 3"/>
          <p:cNvSpPr>
            <a:spLocks noGrp="1"/>
          </p:cNvSpPr>
          <p:nvPr>
            <p:ph type="sldNum" sz="quarter" idx="12"/>
          </p:nvPr>
        </p:nvSpPr>
        <p:spPr/>
        <p:txBody>
          <a:bodyPr/>
          <a:lstStyle/>
          <a:p>
            <a:fld id="{608003E3-81FE-42AC-93DA-373689AC7F77}" type="slidenum">
              <a:rPr lang="el-GR" smtClean="0"/>
              <a:t>‹#›</a:t>
            </a:fld>
            <a:endParaRPr lang="el-GR" dirty="0"/>
          </a:p>
        </p:txBody>
      </p:sp>
    </p:spTree>
    <p:extLst>
      <p:ext uri="{BB962C8B-B14F-4D97-AF65-F5344CB8AC3E}">
        <p14:creationId xmlns:p14="http://schemas.microsoft.com/office/powerpoint/2010/main" val="2998902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4D4C5C-9F9F-43C4-B9AD-F232F6A65A2A}" type="datetimeFigureOut">
              <a:rPr lang="el-GR" smtClean="0"/>
              <a:t>2/6/2020</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608003E3-81FE-42AC-93DA-373689AC7F77}" type="slidenum">
              <a:rPr lang="el-GR" smtClean="0"/>
              <a:t>‹#›</a:t>
            </a:fld>
            <a:endParaRPr lang="el-GR" dirty="0"/>
          </a:p>
        </p:txBody>
      </p:sp>
    </p:spTree>
    <p:extLst>
      <p:ext uri="{BB962C8B-B14F-4D97-AF65-F5344CB8AC3E}">
        <p14:creationId xmlns:p14="http://schemas.microsoft.com/office/powerpoint/2010/main" val="76843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4D4C5C-9F9F-43C4-B9AD-F232F6A65A2A}" type="datetimeFigureOut">
              <a:rPr lang="el-GR" smtClean="0"/>
              <a:t>2/6/2020</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608003E3-81FE-42AC-93DA-373689AC7F77}" type="slidenum">
              <a:rPr lang="el-GR" smtClean="0"/>
              <a:t>‹#›</a:t>
            </a:fld>
            <a:endParaRPr lang="el-GR" dirty="0"/>
          </a:p>
        </p:txBody>
      </p:sp>
    </p:spTree>
    <p:extLst>
      <p:ext uri="{BB962C8B-B14F-4D97-AF65-F5344CB8AC3E}">
        <p14:creationId xmlns:p14="http://schemas.microsoft.com/office/powerpoint/2010/main" val="1131820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4D4C5C-9F9F-43C4-B9AD-F232F6A65A2A}" type="datetimeFigureOut">
              <a:rPr lang="el-GR" smtClean="0"/>
              <a:t>2/6/2020</a:t>
            </a:fld>
            <a:endParaRPr lang="el-GR"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8003E3-81FE-42AC-93DA-373689AC7F77}" type="slidenum">
              <a:rPr lang="el-GR" smtClean="0"/>
              <a:t>‹#›</a:t>
            </a:fld>
            <a:endParaRPr lang="el-GR" dirty="0"/>
          </a:p>
        </p:txBody>
      </p:sp>
    </p:spTree>
    <p:extLst>
      <p:ext uri="{BB962C8B-B14F-4D97-AF65-F5344CB8AC3E}">
        <p14:creationId xmlns:p14="http://schemas.microsoft.com/office/powerpoint/2010/main" val="9722125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a:t>ΙΣΤΟΡΙΑ ΚΙΝΗΜΑΤΟΓΡΑΦΟΥ</a:t>
            </a:r>
          </a:p>
        </p:txBody>
      </p:sp>
      <p:sp>
        <p:nvSpPr>
          <p:cNvPr id="3" name="Subtitle 2"/>
          <p:cNvSpPr>
            <a:spLocks noGrp="1"/>
          </p:cNvSpPr>
          <p:nvPr>
            <p:ph type="subTitle" idx="1"/>
          </p:nvPr>
        </p:nvSpPr>
        <p:spPr/>
        <p:txBody>
          <a:bodyPr/>
          <a:lstStyle/>
          <a:p>
            <a:r>
              <a:rPr lang="el-GR" dirty="0"/>
              <a:t>ΤΟ ΝΕΟ ΧΟΛΥΓΟΥΝΤ</a:t>
            </a:r>
          </a:p>
        </p:txBody>
      </p:sp>
    </p:spTree>
    <p:extLst>
      <p:ext uri="{BB962C8B-B14F-4D97-AF65-F5344CB8AC3E}">
        <p14:creationId xmlns:p14="http://schemas.microsoft.com/office/powerpoint/2010/main" val="2032397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Μια δραστηριότητα με κάποιο συμβολισμό ήταν το 1967, όταν η Bank of America απορρόφησε την United Artists μέσω της θυγατρικής της Transamerica Corporation</a:t>
            </a:r>
          </a:p>
        </p:txBody>
      </p:sp>
    </p:spTree>
    <p:extLst>
      <p:ext uri="{BB962C8B-B14F-4D97-AF65-F5344CB8AC3E}">
        <p14:creationId xmlns:p14="http://schemas.microsoft.com/office/powerpoint/2010/main" val="202381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a:t>Η Avco, εταιρία αεροπορικού εξοπλισμού και χρηματιστικών υπηρεσιών, απέκτησε το 1968 την Embassy Films</a:t>
            </a:r>
            <a:endParaRPr lang="en-US" dirty="0"/>
          </a:p>
          <a:p>
            <a:r>
              <a:rPr lang="el-GR" dirty="0"/>
              <a:t>Την επόμενη χρονιά, η MGM εξαγοράστηκε από τον μεγιστάνα Kirk Kerkorian, ιδιοκτήτη ξενοδοχείων στο Λας Βέγκας και αερογραμμών</a:t>
            </a:r>
            <a:endParaRPr lang="en-US" dirty="0"/>
          </a:p>
          <a:p>
            <a:r>
              <a:rPr lang="el-GR" dirty="0"/>
              <a:t>Η παραγωγή ταινιών αναστέλλεται για πάνω από δέκα χρόνια, μέχρι το 1981 που αναλαμβάνει η United Artists</a:t>
            </a:r>
          </a:p>
        </p:txBody>
      </p:sp>
    </p:spTree>
    <p:extLst>
      <p:ext uri="{BB962C8B-B14F-4D97-AF65-F5344CB8AC3E}">
        <p14:creationId xmlns:p14="http://schemas.microsoft.com/office/powerpoint/2010/main" val="1789317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Τέλος, ο συν-δημιουργός των διάσημων στούντιο Jack Warner δίνει το μερίδιο του στην καναδική Seven Arts</a:t>
            </a:r>
            <a:endParaRPr lang="en-US" dirty="0"/>
          </a:p>
          <a:p>
            <a:endParaRPr lang="en-US" dirty="0"/>
          </a:p>
          <a:p>
            <a:endParaRPr lang="el-GR" dirty="0"/>
          </a:p>
        </p:txBody>
      </p:sp>
    </p:spTree>
    <p:extLst>
      <p:ext uri="{BB962C8B-B14F-4D97-AF65-F5344CB8AC3E}">
        <p14:creationId xmlns:p14="http://schemas.microsoft.com/office/powerpoint/2010/main" val="2214552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νέα εταιρία που ιδρύθηκε ονομάστηκε </a:t>
            </a:r>
            <a:r>
              <a:rPr lang="en-US" dirty="0"/>
              <a:t>Warner Bros-Seven Arts </a:t>
            </a:r>
            <a:r>
              <a:rPr lang="el-GR" dirty="0"/>
              <a:t>και κατάφερε να αποκτήσει την </a:t>
            </a:r>
            <a:r>
              <a:rPr lang="en-US" dirty="0"/>
              <a:t>Atlantic Records, </a:t>
            </a:r>
            <a:r>
              <a:rPr lang="el-GR" dirty="0"/>
              <a:t>όμως, λόγω χρεών, τελικά πουλήθηκε στην </a:t>
            </a:r>
            <a:r>
              <a:rPr lang="en-US" dirty="0"/>
              <a:t>Kinney National Services Incorporated</a:t>
            </a:r>
          </a:p>
          <a:p>
            <a:r>
              <a:rPr lang="el-GR" dirty="0"/>
              <a:t>Η τελευταία ήταν μια εταιρία με έδρα τη Νέα Υόρκη και ασχολούταν με την εκμετάλλευση χώρων στάθμευσης και γραφείων κηδειών</a:t>
            </a:r>
          </a:p>
        </p:txBody>
      </p:sp>
    </p:spTree>
    <p:extLst>
      <p:ext uri="{BB962C8B-B14F-4D97-AF65-F5344CB8AC3E}">
        <p14:creationId xmlns:p14="http://schemas.microsoft.com/office/powerpoint/2010/main" val="2086245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ΤΟ ΞΕΠΕΡΑΣΜΑ ΤΩΝ ΑΠΑΓΟΡΕΥΣΕΩΝ</a:t>
            </a:r>
          </a:p>
        </p:txBody>
      </p:sp>
      <p:sp>
        <p:nvSpPr>
          <p:cNvPr id="3" name="Content Placeholder 2"/>
          <p:cNvSpPr>
            <a:spLocks noGrp="1"/>
          </p:cNvSpPr>
          <p:nvPr>
            <p:ph idx="1"/>
          </p:nvPr>
        </p:nvSpPr>
        <p:spPr/>
        <p:txBody>
          <a:bodyPr/>
          <a:lstStyle/>
          <a:p>
            <a:r>
              <a:rPr lang="el-GR" dirty="0"/>
              <a:t>Στο νέο τοπίο που διαμορφώνεται, μια άμεση συνέπεια ήταν η κατάργηση του -έτσι κι αλλιώς- παρωχημένου κώδικα ηθικής και δεοντολογίας, που ίσχυε από τη δεκαετία του ’30</a:t>
            </a:r>
          </a:p>
          <a:p>
            <a:endParaRPr lang="el-GR" dirty="0"/>
          </a:p>
        </p:txBody>
      </p:sp>
    </p:spTree>
    <p:extLst>
      <p:ext uri="{BB962C8B-B14F-4D97-AF65-F5344CB8AC3E}">
        <p14:creationId xmlns:p14="http://schemas.microsoft.com/office/powerpoint/2010/main" val="4013481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«δεκάλογος» του κώδικα αντικαθιστάται από το σύστημα με τα κεφαλαία γράμματα που περιλαμβάνει το G (από τη λέξη General ) για την ταινία που είναι κατάλληλη για όλες τις ηλικίες, το Μ (που αργότερα αντικαταστάθηκε από το «parental guidance» -γονική συναίνεση), το R (έργο ακατάλληλο για κάτω των 16 ετών) και το Χ (μόνο γα ενήλικες)</a:t>
            </a:r>
          </a:p>
        </p:txBody>
      </p:sp>
    </p:spTree>
    <p:extLst>
      <p:ext uri="{BB962C8B-B14F-4D97-AF65-F5344CB8AC3E}">
        <p14:creationId xmlns:p14="http://schemas.microsoft.com/office/powerpoint/2010/main" val="3217637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a:bodyPr>
          <a:lstStyle/>
          <a:p>
            <a:r>
              <a:rPr lang="el-GR" dirty="0"/>
              <a:t>Το νέο μοντέλο επιτρέπει την παραγωγή ταινιών με σκηνές βίας και σεξ που απαγόρευε ο συντηρητικός παλαιός κώδικας</a:t>
            </a:r>
          </a:p>
          <a:p>
            <a:r>
              <a:rPr lang="el-GR" dirty="0"/>
              <a:t>Τα γράμματα R και Χ προειδοποιούν και προστατεύουν το ανήλικο κοινό</a:t>
            </a:r>
          </a:p>
          <a:p>
            <a:pPr marL="0" indent="0">
              <a:buNone/>
            </a:pPr>
            <a:endParaRPr lang="el-GR" dirty="0"/>
          </a:p>
        </p:txBody>
      </p:sp>
    </p:spTree>
    <p:extLst>
      <p:ext uri="{BB962C8B-B14F-4D97-AF65-F5344CB8AC3E}">
        <p14:creationId xmlns:p14="http://schemas.microsoft.com/office/powerpoint/2010/main" val="966986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Επιπλέον, επιτρέπουν τις ταινίες με θεματολογία που αφήνει αιχμές κατά της κυβέρνησης, των «εθνικών αξιών» και της «αμερικάνικης οικογένειας»</a:t>
            </a:r>
          </a:p>
          <a:p>
            <a:r>
              <a:rPr lang="el-GR" dirty="0"/>
              <a:t>πράγμα που ήταν ανεπίτρεπτο στα πλαίσια του Κώδικα και του «παλαιού» Χόλιγουντ</a:t>
            </a:r>
          </a:p>
          <a:p>
            <a:r>
              <a:rPr lang="el-GR" dirty="0"/>
              <a:t>Η αλλαγή του τοπίου, λοιπόν, έχει φέρει μια φιλελευθεροποίηση και, φαινομενικά, έναν αέρα προοδευτισμού</a:t>
            </a:r>
          </a:p>
        </p:txBody>
      </p:sp>
    </p:spTree>
    <p:extLst>
      <p:ext uri="{BB962C8B-B14F-4D97-AF65-F5344CB8AC3E}">
        <p14:creationId xmlns:p14="http://schemas.microsoft.com/office/powerpoint/2010/main" val="4182013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Τι συμβαίνει όμως; Ήδη από τη δεκαετία του ’50 έχει δημιουργηθεί ένα είδος κινηματογράφου που προβάλλεται σε </a:t>
            </a:r>
            <a:r>
              <a:rPr lang="el-GR" dirty="0" err="1"/>
              <a:t>drive</a:t>
            </a:r>
            <a:r>
              <a:rPr lang="el-GR" dirty="0"/>
              <a:t>-in και ειδικές αίθουσες  (κακόφημες ή μη), τα λεγόμενα b-movies</a:t>
            </a:r>
          </a:p>
        </p:txBody>
      </p:sp>
    </p:spTree>
    <p:extLst>
      <p:ext uri="{BB962C8B-B14F-4D97-AF65-F5344CB8AC3E}">
        <p14:creationId xmlns:p14="http://schemas.microsoft.com/office/powerpoint/2010/main" val="1161671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Οι ταινίες αυτές παρακάμπτουν τον κώδικα, έστω και ανεπίσημα, με πρόσχημα τη γραφικότητα και το γκροτέσκο, αλλά και επειδή διαθέτουν ξεχωριστά κανάλια διανομής</a:t>
            </a:r>
          </a:p>
          <a:p>
            <a:r>
              <a:rPr lang="el-GR" dirty="0"/>
              <a:t>Οι σκηνές σεξ, είναι καθεστώς στις ταινίες τρόμου αυτού του κυκλώματος</a:t>
            </a:r>
          </a:p>
          <a:p>
            <a:r>
              <a:rPr lang="el-GR" dirty="0"/>
              <a:t>Αυτές οι ταινίες συγκεντρώνουν ένα φανατικό νεανικό κοινό</a:t>
            </a:r>
          </a:p>
        </p:txBody>
      </p:sp>
    </p:spTree>
    <p:extLst>
      <p:ext uri="{BB962C8B-B14F-4D97-AF65-F5344CB8AC3E}">
        <p14:creationId xmlns:p14="http://schemas.microsoft.com/office/powerpoint/2010/main" val="3490137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a:t>Μια σειρά γεγονότων του δευτέρου μισού της δεκαετίας του εξήντα είναι ιδιαίτερα κρίσιμα για την εξέλιξη του αμερικανικού κινηματογράφου του Χόλιγουντ, αλλά και για την ιστορία του κινηματογράφου γενικότερα</a:t>
            </a:r>
          </a:p>
        </p:txBody>
      </p:sp>
    </p:spTree>
    <p:extLst>
      <p:ext uri="{BB962C8B-B14F-4D97-AF65-F5344CB8AC3E}">
        <p14:creationId xmlns:p14="http://schemas.microsoft.com/office/powerpoint/2010/main" val="31178158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Από την άλλη πλευρά, τη δεκαετία του εξήντα αναπτύσσεται ένα αριστερόστροφο ενδιαφέρον για την πολιτική (κυρίως στη νεολαία), που τρέφεται από την κουβανική επανάσταση, τον πόλεμο στο Βιετνάμ, τους αγώνες της μαύρης κοινότητας και των μειονοτήτων, αλλά και τη «σεξουαλική επανάσταση»</a:t>
            </a:r>
          </a:p>
        </p:txBody>
      </p:sp>
    </p:spTree>
    <p:extLst>
      <p:ext uri="{BB962C8B-B14F-4D97-AF65-F5344CB8AC3E}">
        <p14:creationId xmlns:p14="http://schemas.microsoft.com/office/powerpoint/2010/main" val="19844888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 Το κοινό αυτό συγκροτεί τα δικά του δίκτυα και εκφράζεται αρχικά από τις λίγες ανεξάρτητες παραγωγές</a:t>
            </a:r>
          </a:p>
          <a:p>
            <a:r>
              <a:rPr lang="el-GR" dirty="0"/>
              <a:t>Οι δύο παραπάνω κατηγορίες συνιστούν μια μάζα θεατών, η οποία είτε έχει γυρίσει την πλάτη στον κινηματογράφο των στούντιο είτε δεν ικανοποιείται απόλυτα από αυτόν</a:t>
            </a:r>
          </a:p>
        </p:txBody>
      </p:sp>
    </p:spTree>
    <p:extLst>
      <p:ext uri="{BB962C8B-B14F-4D97-AF65-F5344CB8AC3E}">
        <p14:creationId xmlns:p14="http://schemas.microsoft.com/office/powerpoint/2010/main" val="3048435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Σε αυτές πρέπει να συνυπολογιστεί και το ευρύ και ανομοιογενές κοινό, το οποίο είναι πια ώριμο για νέα ερεθίσματα</a:t>
            </a:r>
          </a:p>
          <a:p>
            <a:r>
              <a:rPr lang="el-GR" dirty="0"/>
              <a:t>Το Χόλιγουντ, λοιπόν, ασφυκτιά στα όρια της ηθικής και της δεοντολογίας και η άρση των περιορισμών επιβάλλεται ως αναγκαία συνθήκη για το άνοιγμα σε νέες αγορές και νέα ακροατήρια</a:t>
            </a:r>
          </a:p>
        </p:txBody>
      </p:sp>
    </p:spTree>
    <p:extLst>
      <p:ext uri="{BB962C8B-B14F-4D97-AF65-F5344CB8AC3E}">
        <p14:creationId xmlns:p14="http://schemas.microsoft.com/office/powerpoint/2010/main" val="1234068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Οι εταιρίες που αποκτούν τα στούντιο -αποδεσμευμένες από όποια «εθνική πολιτική»- ενδιαφέρονται πρώτα από όλα για το άμεσο κέρδος</a:t>
            </a:r>
          </a:p>
          <a:p>
            <a:r>
              <a:rPr lang="el-GR" dirty="0"/>
              <a:t>Έτσι, είναι πρόθυμες να κυκλοφορήσουν ταινίες με περιεχόμενο που έρχεται σε αντίφαση με τα (ταξικά) συμφέροντα τους, εφόσον φέρνουν κοινό και κόβουν εισιτήρια</a:t>
            </a:r>
          </a:p>
        </p:txBody>
      </p:sp>
    </p:spTree>
    <p:extLst>
      <p:ext uri="{BB962C8B-B14F-4D97-AF65-F5344CB8AC3E}">
        <p14:creationId xmlns:p14="http://schemas.microsoft.com/office/powerpoint/2010/main" val="34910629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Άλλη σημαντική, αλλά παραγνωρισμένη από την κριτική, εξέλιξη, ήταν η δειλή, σταδιακή εισαγωγή νέων τεχνολογιών και μεθόδων κατασκευής ταινιών</a:t>
            </a:r>
            <a:endParaRPr lang="en-US" dirty="0"/>
          </a:p>
          <a:p>
            <a:endParaRPr lang="el-GR" dirty="0"/>
          </a:p>
        </p:txBody>
      </p:sp>
    </p:spTree>
    <p:extLst>
      <p:ext uri="{BB962C8B-B14F-4D97-AF65-F5344CB8AC3E}">
        <p14:creationId xmlns:p14="http://schemas.microsoft.com/office/powerpoint/2010/main" val="26232439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Για παράδειγμα η εισαγωγή νέων φορητών μοντέλων κινηματογραφικών μηχανών και νέων φακών μεγάλης εστιακής απόστασης και ζουμ: οι φακοί αυτοί επιτρέπουν τη λήψη εικόνας σε αστικές περιοχές (επειδή η κάμερα μπορεί να είναι αρκετά μακριά από το θέμα, άρα να μην αποσπά την προσοχή των περαστικών)</a:t>
            </a:r>
          </a:p>
        </p:txBody>
      </p:sp>
    </p:spTree>
    <p:extLst>
      <p:ext uri="{BB962C8B-B14F-4D97-AF65-F5344CB8AC3E}">
        <p14:creationId xmlns:p14="http://schemas.microsoft.com/office/powerpoint/2010/main" val="2388462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Τέτοιοι φακοί πρωτοχρησιμοποιήθηκαν από τους Ευρωπαίους, αλλά έγιναν το στάνταρ και στις ΗΠΑ μέχρι το τέλος της δεκαετίας</a:t>
            </a:r>
            <a:endParaRPr lang="en-US" dirty="0"/>
          </a:p>
          <a:p>
            <a:r>
              <a:rPr lang="el-GR" dirty="0"/>
              <a:t>Οι φορητές κάμερες και οι νέοι φακοί επέτρεψαν τη λήψη ταινίας με την κάμερα στο χέρι, σε αστικό περιβάλλον, δίνοντας στην ταινία μια αίσθηση ντοκιμαντέρ ή ρεπορτάζ</a:t>
            </a:r>
          </a:p>
        </p:txBody>
      </p:sp>
    </p:spTree>
    <p:extLst>
      <p:ext uri="{BB962C8B-B14F-4D97-AF65-F5344CB8AC3E}">
        <p14:creationId xmlns:p14="http://schemas.microsoft.com/office/powerpoint/2010/main" val="4510189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Ειδική μνεία ως προς το αμερικάνικο σινεμά θα πρέπει να γίνει στον ρόλο του Jerry Lewis με τις δύο πρώτες του σκηνοθετικές προσπάθειες, το </a:t>
            </a:r>
            <a:r>
              <a:rPr lang="el-GR" b="1" dirty="0"/>
              <a:t>Bell Βoy </a:t>
            </a:r>
            <a:r>
              <a:rPr lang="el-GR" dirty="0"/>
              <a:t>του 1960 και το </a:t>
            </a:r>
            <a:r>
              <a:rPr lang="el-GR" b="1" dirty="0"/>
              <a:t>Ladies’ Man </a:t>
            </a:r>
            <a:r>
              <a:rPr lang="el-GR" dirty="0"/>
              <a:t>του ’61</a:t>
            </a:r>
            <a:endParaRPr lang="en-US" dirty="0"/>
          </a:p>
          <a:p>
            <a:r>
              <a:rPr lang="el-GR" dirty="0"/>
              <a:t>Γιατί ο Λιούις, εκτός από ένας από τους μεγαλύτερους κινηματογραφικούς κωμικούς του 20ου αιώνα, ήταν και ένας από τους πιο καινοτόμους κινηματογραφιστές</a:t>
            </a:r>
          </a:p>
        </p:txBody>
      </p:sp>
    </p:spTree>
    <p:extLst>
      <p:ext uri="{BB962C8B-B14F-4D97-AF65-F5344CB8AC3E}">
        <p14:creationId xmlns:p14="http://schemas.microsoft.com/office/powerpoint/2010/main" val="35996144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Από τη μία, στο </a:t>
            </a:r>
            <a:r>
              <a:rPr lang="el-GR" dirty="0" err="1"/>
              <a:t>Bell</a:t>
            </a:r>
            <a:r>
              <a:rPr lang="el-GR" dirty="0"/>
              <a:t> </a:t>
            </a:r>
            <a:r>
              <a:rPr lang="el-GR" dirty="0" err="1"/>
              <a:t>Boy</a:t>
            </a:r>
            <a:r>
              <a:rPr lang="el-GR" dirty="0"/>
              <a:t>, κατάφερε να μειώσει σε μεγάλο βαθμό τα κόστη και τους χρόνους παραγωγής με χρήση του βίντεο στις πρόβες, ώστε σε πραγματικό χρόνο ο σκηνοθέτης και οι ηθοποιοί να ξέρουν πώς ακριβώς θα είναι μια σκηνή, ποιος αυτοσχεδιασμός είναι ο πιο αποτελεσματικός (οι ταινίες του συχνά δεν είχαν σενάριο) </a:t>
            </a:r>
          </a:p>
        </p:txBody>
      </p:sp>
    </p:spTree>
    <p:extLst>
      <p:ext uri="{BB962C8B-B14F-4D97-AF65-F5344CB8AC3E}">
        <p14:creationId xmlns:p14="http://schemas.microsoft.com/office/powerpoint/2010/main" val="28946860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αποτέλεσμα ήταν το τελικό γύρισμα σε (ακριβό) φιλμ να γίνεται όχι μόνο γρήγορα, αλλά και μόνο μια μόνο φορά</a:t>
            </a:r>
          </a:p>
          <a:p>
            <a:r>
              <a:rPr lang="el-GR" dirty="0"/>
              <a:t>Οι μέθοδοι αυτές θα έβρισκαν ευρεία εφαρμογή μετά από τουλάχιστον μια δεκαετία</a:t>
            </a:r>
          </a:p>
        </p:txBody>
      </p:sp>
    </p:spTree>
    <p:extLst>
      <p:ext uri="{BB962C8B-B14F-4D97-AF65-F5344CB8AC3E}">
        <p14:creationId xmlns:p14="http://schemas.microsoft.com/office/powerpoint/2010/main" val="1916653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a:t>Πρόκειται για τη χρονική περίοδο που σήμερα τοποθετούμε τη διάκριση μεταξύ «κλασικού» ή «παλιού» Χόλυγουντ και «νέου»</a:t>
            </a:r>
          </a:p>
          <a:p>
            <a:endParaRPr lang="el-GR" dirty="0"/>
          </a:p>
          <a:p>
            <a:r>
              <a:rPr lang="el-GR" dirty="0"/>
              <a:t>Τα γεγονότα αυτά είναι οικονομικής φύσης</a:t>
            </a:r>
          </a:p>
          <a:p>
            <a:r>
              <a:rPr lang="el-GR" dirty="0"/>
              <a:t>Από τις εξελίξεις στον οικονομικό τομέα προέκυψαν και οι αισθητικές επιλογές μεταξύ «κλασικού» και «νέου»</a:t>
            </a:r>
          </a:p>
        </p:txBody>
      </p:sp>
    </p:spTree>
    <p:extLst>
      <p:ext uri="{BB962C8B-B14F-4D97-AF65-F5344CB8AC3E}">
        <p14:creationId xmlns:p14="http://schemas.microsoft.com/office/powerpoint/2010/main" val="9855140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Από την άλλη, στο Ladies’ Man, κατάφερε με το εμφανέστατο θεατρικό τετραώροφο σκηνικό της ταινίας (αλλά και το νευρώδες μοντάζ) να υπονομεύσει τις βασικές αρχές φιλμικής ψευδαίσθησης που συνέχουν το αμερικανικό σινεμά</a:t>
            </a:r>
          </a:p>
        </p:txBody>
      </p:sp>
    </p:spTree>
    <p:extLst>
      <p:ext uri="{BB962C8B-B14F-4D97-AF65-F5344CB8AC3E}">
        <p14:creationId xmlns:p14="http://schemas.microsoft.com/office/powerpoint/2010/main" val="1450296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a:bodyPr>
          <a:lstStyle/>
          <a:p>
            <a:r>
              <a:rPr lang="el-GR" dirty="0"/>
              <a:t>Υπάρχουν σκηνές που φαίνονται οι κάμερες, οι τεχνικοί τα καλώδια κλπ. </a:t>
            </a:r>
          </a:p>
          <a:p>
            <a:r>
              <a:rPr lang="el-GR" dirty="0"/>
              <a:t>Τέλος ο ίδιος ο χαρακτήρας, που δημιούργησε ο Λιούις στις ταινίες του, είχε προβλέψει την πολιτική αναταραχή της δεκαετίας: ο τρόπος που ασκούσε κριτική σε καθιερωμένες συμπεριφορές, δείχνοντας τη γελοιότητα και την σχετικότητα των κοινωνικών ρόλων έφτανε στην ουσία των πραγμάτων</a:t>
            </a:r>
          </a:p>
        </p:txBody>
      </p:sp>
    </p:spTree>
    <p:extLst>
      <p:ext uri="{BB962C8B-B14F-4D97-AF65-F5344CB8AC3E}">
        <p14:creationId xmlns:p14="http://schemas.microsoft.com/office/powerpoint/2010/main" val="1478491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Στην αμερικάνική δεκαετία του ‘60, η ανάγκη αλλαγής ήταν προφανής, όπως και το γεγονός ότι το πρόβλημα ήταν πολύπλοκο και πολυπαραμετρικό</a:t>
            </a:r>
          </a:p>
          <a:p>
            <a:r>
              <a:rPr lang="el-GR" dirty="0"/>
              <a:t>Τα στούντιο, ότι δηλαδή από αυτά είχε απομείνει, προσπάθησαν να αντιδράσουν και να ξαναφέρουν στο σινεμά το νεανικό κοινό, προσπαθώντας να μιλήσουν μια καινούργια γλώσσα</a:t>
            </a:r>
          </a:p>
        </p:txBody>
      </p:sp>
    </p:spTree>
    <p:extLst>
      <p:ext uri="{BB962C8B-B14F-4D97-AF65-F5344CB8AC3E}">
        <p14:creationId xmlns:p14="http://schemas.microsoft.com/office/powerpoint/2010/main" val="41648918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Τα λίγα φιλμ που ήταν κερδοφόρα αυτά τα χρόνια, παραγωγές είτε των στούντιο ή ανεξάρτητα, προσπαθούσαν να εκμεταλλευτούν την πολιτική κατάσταση και είχαν θέμα σχετικό είτε με την αντικουλτούρα και τις φοιτητικές εξεγέρσεις, όπως το «Strawberry </a:t>
            </a:r>
            <a:r>
              <a:rPr lang="en-US" dirty="0"/>
              <a:t>S</a:t>
            </a:r>
            <a:r>
              <a:rPr lang="el-GR" dirty="0"/>
              <a:t>tatement» και ο «Easy Rider», ή και ο «Πρωτάρης», ή πρόσφεραν μια νέα, αντικομφορμιστική ματιά σε κάποιο παλιότερο θέμα</a:t>
            </a:r>
          </a:p>
        </p:txBody>
      </p:sp>
    </p:spTree>
    <p:extLst>
      <p:ext uri="{BB962C8B-B14F-4D97-AF65-F5344CB8AC3E}">
        <p14:creationId xmlns:p14="http://schemas.microsoft.com/office/powerpoint/2010/main" val="14205279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a:t>Αντίστοιχα και το Midnight Cowboy (1969), το οποίο κέρδισε Όσκαρ, όντας ένα έργο με σαφή αναφορά στην ομοφυλοφιλία</a:t>
            </a:r>
          </a:p>
          <a:p>
            <a:r>
              <a:rPr lang="el-GR" dirty="0"/>
              <a:t>Το “Seconds” (1966) του Τζ. Φρανκενχάιμερ είναι επίσης μια ταινία που ξεχωρίζει</a:t>
            </a:r>
          </a:p>
          <a:p>
            <a:r>
              <a:rPr lang="el-GR" dirty="0"/>
              <a:t>Οι γυμνοί χίπης που χορεύουν σε βακχικές γιορτές στην Καλιφόρνια, δεν είναι κάποιος ύμνος στην εξεγερμένη νεολαία, αλλά μια από τις πιο ενδιαφέρουσες σκηνές του αμερικάνικου σινεμά, η πλήρης απόρριψη του αμερικάνικου ονείρου</a:t>
            </a:r>
          </a:p>
        </p:txBody>
      </p:sp>
    </p:spTree>
    <p:extLst>
      <p:ext uri="{BB962C8B-B14F-4D97-AF65-F5344CB8AC3E}">
        <p14:creationId xmlns:p14="http://schemas.microsoft.com/office/powerpoint/2010/main" val="4062887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Ο Κασσαβέτης όμως, με τις ανεξάρτητες, χαμηλού κόστους παραγωγές του ήταν αυτός που άφησε τη διαρκέστερη σφραγίδα στις αλλαγές του τρόπου που εγγράφεται η πραγματικότητα σε φιλμ</a:t>
            </a:r>
          </a:p>
        </p:txBody>
      </p:sp>
    </p:spTree>
    <p:extLst>
      <p:ext uri="{BB962C8B-B14F-4D97-AF65-F5344CB8AC3E}">
        <p14:creationId xmlns:p14="http://schemas.microsoft.com/office/powerpoint/2010/main" val="13987824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Μπορεί να μην ήταν στρατευμένη τέχνη, αλλά ακολουθώντας με συνέπεια ένα σαφές καλλιτεχνικό όραμα,  ανακάλυψε έναν μοντέρνο κινηματογραφικό ρεαλισμό, βασισμένο σε αυτοσχεδιαστικές ερμηνείες</a:t>
            </a:r>
          </a:p>
        </p:txBody>
      </p:sp>
    </p:spTree>
    <p:extLst>
      <p:ext uri="{BB962C8B-B14F-4D97-AF65-F5344CB8AC3E}">
        <p14:creationId xmlns:p14="http://schemas.microsoft.com/office/powerpoint/2010/main" val="31791626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Η κάμερά του θυμίζει το ντιρέκτ σινεμά, με κοφτές κινήσεις, ψάχνει για σημαντικές λεπτομέρειες (εκφράσεις, χειρονομίες κλπ), αποκαλύπτοντας τη κρίση των διαπροσωπικών σχέσεων της μικροαστικής Αμερικής</a:t>
            </a:r>
          </a:p>
        </p:txBody>
      </p:sp>
    </p:spTree>
    <p:extLst>
      <p:ext uri="{BB962C8B-B14F-4D97-AF65-F5344CB8AC3E}">
        <p14:creationId xmlns:p14="http://schemas.microsoft.com/office/powerpoint/2010/main" val="36564259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Ύστερα από την διάλυση του τέλους της δεκαετίας του 60, η αυτοκρατορία των στούντιο θα ανασυγκροτηθεί και θα εξαπολύσει την αντεπίθεσή της την επόμενη δεκαετία, χρησιμοποιώντας τη γενιά νέων και σπουδασμένων σκηνοθετών που πήραν το όνομα «τα κακομαθημένα του Χόλιγουντ» (Holywood brats)</a:t>
            </a:r>
          </a:p>
        </p:txBody>
      </p:sp>
    </p:spTree>
    <p:extLst>
      <p:ext uri="{BB962C8B-B14F-4D97-AF65-F5344CB8AC3E}">
        <p14:creationId xmlns:p14="http://schemas.microsoft.com/office/powerpoint/2010/main" val="19505775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Ενσωματώνοντας μάλιστα πολλές από τις τεχνικές και θεματικές πρωτοτυπίες της «επαναστατικής» εποχής (μερικές από τις οποίες τις είχαν αναπτύξει οι ίδιοι), θα ξανάφερναν το Χόλιγουντ πίσω στον παλιό καλό ρόλο του, αυτόν του σταθερού ιδεολογικού μηχανισμού του κράτους</a:t>
            </a:r>
          </a:p>
        </p:txBody>
      </p:sp>
    </p:spTree>
    <p:extLst>
      <p:ext uri="{BB962C8B-B14F-4D97-AF65-F5344CB8AC3E}">
        <p14:creationId xmlns:p14="http://schemas.microsoft.com/office/powerpoint/2010/main" val="3240135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a:t> Δύο πράγματα κλόνισαν μεταπολεμικά τα αμερικάνικα στούντιο</a:t>
            </a:r>
          </a:p>
          <a:p>
            <a:r>
              <a:rPr lang="el-GR" dirty="0"/>
              <a:t>Το πρώτο είναι η ανάπτυξη των λεγόμενων «εθνικών κινηματογραφιών», που δημιούργησαν ένα κλίμα ανταγωνισμού με τις παραγωγές του Χόλυγουντ στην εσωτερική αγορά της κάθε χώρας, με το πλεονέκτημα υπέρ των πρώτων</a:t>
            </a:r>
          </a:p>
        </p:txBody>
      </p:sp>
    </p:spTree>
    <p:extLst>
      <p:ext uri="{BB962C8B-B14F-4D97-AF65-F5344CB8AC3E}">
        <p14:creationId xmlns:p14="http://schemas.microsoft.com/office/powerpoint/2010/main" val="30091325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a:t>Το καλλιτεχνικό άλλοθι αυτής της επιστροφής ήταν ο «Νονός» του Κόπολα το 1972</a:t>
            </a:r>
          </a:p>
          <a:p>
            <a:r>
              <a:rPr lang="el-GR" dirty="0"/>
              <a:t>Η ταινία γνώρισε μεγάλη οικονομική επιτυχία παρά τις μορφικές ανησυχίες του σκηνοθέτη· στην πιο ονομαστή σεκάνς του έργου, αυτή της σειράς δολοφονιών που είχε διατάξει ο Μ. Κορλεόνε να γίνουν την ώρα που ο ίδιος θα βάφτιζε τον ανιψιό του, ο Κόπολα ενσωμάτωσε (ομολογουμένως με μεγάλη μαεστρία) μια σειρά από αναφορές στη σκηνή με τις σκάλες της Οδησσού του «Θωρηκτού Ποτέμκιν»</a:t>
            </a:r>
          </a:p>
        </p:txBody>
      </p:sp>
    </p:spTree>
    <p:extLst>
      <p:ext uri="{BB962C8B-B14F-4D97-AF65-F5344CB8AC3E}">
        <p14:creationId xmlns:p14="http://schemas.microsoft.com/office/powerpoint/2010/main" val="16435633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πολιτικό ενδιαφέρον σε αυτή την </a:t>
            </a:r>
            <a:r>
              <a:rPr lang="el-GR" dirty="0" err="1"/>
              <a:t>πολυεπίπεδη</a:t>
            </a:r>
            <a:r>
              <a:rPr lang="el-GR" dirty="0"/>
              <a:t> σεκάνς είναι το πως αποδεικνύει την ιστορικότητα των μεθόδων του πολιτικού κινηματογράφου, το ότι η διαπλοκή πολιτικής και τέχνης υπόκειται και αυτή στην συγκεκριμένη συγκυρία</a:t>
            </a:r>
          </a:p>
        </p:txBody>
      </p:sp>
    </p:spTree>
    <p:extLst>
      <p:ext uri="{BB962C8B-B14F-4D97-AF65-F5344CB8AC3E}">
        <p14:creationId xmlns:p14="http://schemas.microsoft.com/office/powerpoint/2010/main" val="32783148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Με την αντίστιξη των σκηνών δολοφονίας και βάφτισης, (κάνοντας «ιδεολογικό μοντάζ» σύμφωνα με την ορολογία του  Άιζενστάιν), ο Κόπολα καταφέρνει να συμπυκνώσει την τραγική θεματική του ατόμου που δεν μπορεί να αποφύγει το πεπρωμένο, ακόμα κι αν αυτό είναι η κατάληψη της θέσης του αρχηγού της μαφίας</a:t>
            </a:r>
          </a:p>
        </p:txBody>
      </p:sp>
    </p:spTree>
    <p:extLst>
      <p:ext uri="{BB962C8B-B14F-4D97-AF65-F5344CB8AC3E}">
        <p14:creationId xmlns:p14="http://schemas.microsoft.com/office/powerpoint/2010/main" val="14689467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lnSpcReduction="10000"/>
          </a:bodyPr>
          <a:lstStyle/>
          <a:p>
            <a:r>
              <a:rPr lang="el-GR" dirty="0"/>
              <a:t>Αλλά η ουσία της αντεπίθεσης  θα ήταν πρώτα τα «Σαγόνια του καρχαρία» του Σπίλμπεργκ το 1975  και κυρίως ο «Πόλεμος των Άστρων» του Λούκας το 77</a:t>
            </a:r>
          </a:p>
          <a:p>
            <a:r>
              <a:rPr lang="el-GR" dirty="0"/>
              <a:t>Είναι οι ταινίες που δημιούργησαν το σύγχρονο μπλοκμπάστερ, τις ταινίες των πολλών δεκάδων ή εκατοντάδων εκατομμυρίων δολαρίων, ταινίες που είναι πολύ μεγάλες για να αποτύχουν</a:t>
            </a:r>
          </a:p>
        </p:txBody>
      </p:sp>
    </p:spTree>
    <p:extLst>
      <p:ext uri="{BB962C8B-B14F-4D97-AF65-F5344CB8AC3E}">
        <p14:creationId xmlns:p14="http://schemas.microsoft.com/office/powerpoint/2010/main" val="1659721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a:t>Οι εθνικοί κινηματογράφοι μπορούσαν να χρησιμοποιούν θέματα και στοιχεία από το Χόλιγουντ και να τα προσαρμόζουν πιο άμεσα στις ντόπιες αγορές (για παράδειγμα, το αμερικάνικο noir γνώρισε πολλές τοπικές παραλλαγές και προσαρμογές)</a:t>
            </a:r>
          </a:p>
          <a:p>
            <a:r>
              <a:rPr lang="el-GR" dirty="0"/>
              <a:t>Ο αναμενόμενος τζίρος από τη διεθνή εκμετάλλευση εμφανίζει πτωτική τάση</a:t>
            </a:r>
          </a:p>
        </p:txBody>
      </p:sp>
    </p:spTree>
    <p:extLst>
      <p:ext uri="{BB962C8B-B14F-4D97-AF65-F5344CB8AC3E}">
        <p14:creationId xmlns:p14="http://schemas.microsoft.com/office/powerpoint/2010/main" val="462344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normAutofit fontScale="92500" lnSpcReduction="10000"/>
          </a:bodyPr>
          <a:lstStyle/>
          <a:p>
            <a:r>
              <a:rPr lang="el-GR" dirty="0"/>
              <a:t>Το δεύτερο είναι η τηλεόραση, η οποία πλήττει το Χόλιγουντ σε δύο φάσεις</a:t>
            </a:r>
          </a:p>
          <a:p>
            <a:r>
              <a:rPr lang="el-GR" dirty="0"/>
              <a:t>Αρχικά με την ίδια την εμφάνισή της στις αρχές της δεκαετίας του ’50 (όταν τα στούντιο απάντησαν με το σινεμασκόπ) κι έπειτα με τις τηλεοπτικές προβολές κινηματογραφικών ταινιών (η πρώτη ταινία που προβλήθηκε στην τηλεόραση ήταν το «Πώς να παντρευτείτε έναν εκατομμυριούχο» με την Μέριλιν Μονρόε, το 1961)</a:t>
            </a:r>
          </a:p>
        </p:txBody>
      </p:sp>
    </p:spTree>
    <p:extLst>
      <p:ext uri="{BB962C8B-B14F-4D97-AF65-F5344CB8AC3E}">
        <p14:creationId xmlns:p14="http://schemas.microsoft.com/office/powerpoint/2010/main" val="146353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ΟΙ ΟΙΚΟΝΟΜΙΚΕΣ ΑΛΛΑΓΕΣ</a:t>
            </a:r>
          </a:p>
        </p:txBody>
      </p:sp>
      <p:sp>
        <p:nvSpPr>
          <p:cNvPr id="3" name="Content Placeholder 2"/>
          <p:cNvSpPr>
            <a:spLocks noGrp="1"/>
          </p:cNvSpPr>
          <p:nvPr>
            <p:ph idx="1"/>
          </p:nvPr>
        </p:nvSpPr>
        <p:spPr/>
        <p:txBody>
          <a:bodyPr/>
          <a:lstStyle/>
          <a:p>
            <a:r>
              <a:rPr lang="el-GR" dirty="0"/>
              <a:t>Σε αυτό το φόντο των εξελίξεων στο εσωτερικό της βιομηχανίας του θεάματος, από τα μέσα της δεκαετίας του ’60 ξεκινά μια αλυσίδα αγοραπωλησιών</a:t>
            </a:r>
          </a:p>
        </p:txBody>
      </p:sp>
    </p:spTree>
    <p:extLst>
      <p:ext uri="{BB962C8B-B14F-4D97-AF65-F5344CB8AC3E}">
        <p14:creationId xmlns:p14="http://schemas.microsoft.com/office/powerpoint/2010/main" val="3952762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lstStyle/>
          <a:p>
            <a:r>
              <a:rPr lang="el-GR" dirty="0"/>
              <a:t>Η εξαγορά των Universal- International Studios από την τότε ανερχόμενη εταιρία MCA, η οποία δραστηριοποιούταν σε διάφορους τομείς της show business, αποτέλεσε ένα πρώτο εργαλείο για την πρόσβαση σε νέες αγορές και ακροατήρια</a:t>
            </a:r>
          </a:p>
        </p:txBody>
      </p:sp>
    </p:spTree>
    <p:extLst>
      <p:ext uri="{BB962C8B-B14F-4D97-AF65-F5344CB8AC3E}">
        <p14:creationId xmlns:p14="http://schemas.microsoft.com/office/powerpoint/2010/main" val="772981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r>
              <a:rPr lang="el-GR" dirty="0"/>
              <a:t>Το 1966, η Gulf </a:t>
            </a:r>
            <a:r>
              <a:rPr lang="en-US" dirty="0"/>
              <a:t>and</a:t>
            </a:r>
            <a:r>
              <a:rPr lang="el-GR" dirty="0"/>
              <a:t> Western</a:t>
            </a:r>
            <a:r>
              <a:rPr lang="en-US" dirty="0"/>
              <a:t> </a:t>
            </a:r>
            <a:r>
              <a:rPr lang="el-GR" dirty="0"/>
              <a:t>Industries αγόρασε την Paramount που βρισκόταν στο χείλος της χρεωκοπίας</a:t>
            </a:r>
          </a:p>
          <a:p>
            <a:r>
              <a:rPr lang="el-GR" dirty="0"/>
              <a:t>Η Gulf </a:t>
            </a:r>
            <a:r>
              <a:rPr lang="en-US" dirty="0"/>
              <a:t>and</a:t>
            </a:r>
            <a:r>
              <a:rPr lang="el-GR" dirty="0"/>
              <a:t> Western, η οποία παρήγαγε μεταλλικούς προφυλακτήρες, επιχειρούσε ανοίγματα σε νέους τομείς και προϊόντα</a:t>
            </a:r>
          </a:p>
        </p:txBody>
      </p:sp>
    </p:spTree>
    <p:extLst>
      <p:ext uri="{BB962C8B-B14F-4D97-AF65-F5344CB8AC3E}">
        <p14:creationId xmlns:p14="http://schemas.microsoft.com/office/powerpoint/2010/main" val="38441507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TotalTime>
  <Words>1905</Words>
  <Application>Microsoft Office PowerPoint</Application>
  <PresentationFormat>Προβολή στην οθόνη (4:3)</PresentationFormat>
  <Paragraphs>73</Paragraphs>
  <Slides>43</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43</vt:i4>
      </vt:variant>
    </vt:vector>
  </HeadingPairs>
  <TitlesOfParts>
    <vt:vector size="46" baseType="lpstr">
      <vt:lpstr>Arial</vt:lpstr>
      <vt:lpstr>Calibri</vt:lpstr>
      <vt:lpstr>Office Theme</vt:lpstr>
      <vt:lpstr>ΙΣΤΟΡΙΑ ΚΙΝΗΜΑΤΟΓΡΑΦΟΥ</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ΟΙ ΟΙΚΟΝΟΜΙΚΕΣ ΑΛΛΑΓΕΣ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ΤΟ ΞΕΠΕΡΑΣΜΑ ΤΩΝ ΑΠΑΓΟΡΕΥΣΕΩΝ</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ΙΣΤΟΡΙΑ ΚΙΝΗΜΑΤΟΓΡΑΦΟΥ</dc:title>
  <dc:creator>Lars</dc:creator>
  <cp:lastModifiedBy>Lars</cp:lastModifiedBy>
  <cp:revision>51</cp:revision>
  <dcterms:created xsi:type="dcterms:W3CDTF">2019-05-15T19:40:20Z</dcterms:created>
  <dcterms:modified xsi:type="dcterms:W3CDTF">2020-06-02T18:47:00Z</dcterms:modified>
</cp:coreProperties>
</file>