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3" r:id="rId8"/>
    <p:sldId id="262" r:id="rId9"/>
    <p:sldId id="263" r:id="rId10"/>
    <p:sldId id="264" r:id="rId11"/>
    <p:sldId id="269" r:id="rId12"/>
    <p:sldId id="270" r:id="rId13"/>
    <p:sldId id="271" r:id="rId14"/>
    <p:sldId id="272" r:id="rId15"/>
    <p:sldId id="273" r:id="rId16"/>
    <p:sldId id="265" r:id="rId17"/>
    <p:sldId id="266" r:id="rId18"/>
    <p:sldId id="274" r:id="rId19"/>
    <p:sldId id="275" r:id="rId20"/>
    <p:sldId id="276" r:id="rId21"/>
    <p:sldId id="277" r:id="rId22"/>
    <p:sldId id="278" r:id="rId23"/>
    <p:sldId id="279" r:id="rId24"/>
    <p:sldId id="294" r:id="rId25"/>
    <p:sldId id="280" r:id="rId26"/>
    <p:sldId id="281" r:id="rId27"/>
    <p:sldId id="295" r:id="rId28"/>
    <p:sldId id="282" r:id="rId29"/>
    <p:sldId id="283" r:id="rId30"/>
    <p:sldId id="284" r:id="rId31"/>
    <p:sldId id="296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164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616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55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163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23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368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280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064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809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172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787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394A7-1CD4-4F26-B086-C1AF938ADAD4}" type="datetimeFigureOut">
              <a:rPr lang="el-GR" smtClean="0"/>
              <a:t>16/3/2020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3B836-631F-483D-ABE5-878C0825B3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882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Ch4WRDVzyY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ΙΣΤΟΡΙΑ ΚΙΝΗΜΑΤΟΓΡΑΦΟΥ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ΙΑΠΩΝΙΚΟΣ ΚΙΝΗΜΑΤΟΓΡΑΦΟΣ</a:t>
            </a:r>
          </a:p>
        </p:txBody>
      </p:sp>
    </p:spTree>
    <p:extLst>
      <p:ext uri="{BB962C8B-B14F-4D97-AF65-F5344CB8AC3E}">
        <p14:creationId xmlns:p14="http://schemas.microsoft.com/office/powerpoint/2010/main" val="429554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Στα μέσα της δεκαετίας του 30 οι αφηγητές φεύγουν από τις αίθουσες ενώ καθιερώνονται τα δυο κυρίαρχα είδη του ιαπωνικού κινηματογράφου: </a:t>
            </a:r>
          </a:p>
          <a:p>
            <a:r>
              <a:rPr lang="el-GR" dirty="0"/>
              <a:t>1) Η ιστορική ταινία</a:t>
            </a:r>
          </a:p>
          <a:p>
            <a:r>
              <a:rPr lang="el-GR" dirty="0"/>
              <a:t>2) Η ταινία με σύγχρονα θέματα</a:t>
            </a:r>
          </a:p>
        </p:txBody>
      </p:sp>
    </p:spTree>
    <p:extLst>
      <p:ext uri="{BB962C8B-B14F-4D97-AF65-F5344CB8AC3E}">
        <p14:creationId xmlns:p14="http://schemas.microsoft.com/office/powerpoint/2010/main" val="2770506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Στην κατηγορία των ιστορικών το πιο δημοφιλές είδος ήταν η ταινία της ξιφομαχίας</a:t>
            </a:r>
          </a:p>
          <a:p>
            <a:r>
              <a:rPr lang="el-GR" dirty="0"/>
              <a:t>Στις σύγχρονες υπήρχαν κωμωδίες, ταινίες για την καθημερινότητα των εργαζομένων και οικογενειακά δράματα </a:t>
            </a:r>
          </a:p>
          <a:p>
            <a:r>
              <a:rPr lang="el-GR" dirty="0"/>
              <a:t>Τα Ιαπωνικά στούντιο γύριζαν εκατοντάδες ταινίες τις δεκαετίες του 30 και 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785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Λίγο πριν τον πόλεμο η Ιαπωνική βιομηχανία ταινιών ήταν μια από τις μεγαλύτερες στον κόσμο που αναπαρήγαγε το Χόλυγουντ και χωρίς να έχει σημαντική εξαγωγική αγορά</a:t>
            </a:r>
          </a:p>
          <a:p>
            <a:r>
              <a:rPr lang="el-GR" dirty="0"/>
              <a:t>Όλα τα μεγάλα στούντιο είχαν δικές τους αίθουσες προβολής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44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1937 η Ιαπωνική κυβέρνηση απαγόρευσε όλες τις ξένες ταινίες</a:t>
            </a:r>
          </a:p>
          <a:p>
            <a:r>
              <a:rPr lang="el-GR" dirty="0"/>
              <a:t>Τα ιαπωνικά στούντιο ευημέρησαν όσο ποτέ</a:t>
            </a:r>
          </a:p>
          <a:p>
            <a:r>
              <a:rPr lang="el-GR" dirty="0"/>
              <a:t>Τα στούντιο έκαναν σχεδόν 2 ταινίες την εβδομάδα</a:t>
            </a:r>
          </a:p>
          <a:p>
            <a:r>
              <a:rPr lang="el-GR" dirty="0"/>
              <a:t>Η ευημερία ήταν σύντομη με τον ερχομό του Β’ Παγκοσμίου Πολέμου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203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Κατα τη διάρκεια του Πολέμου ο άμεσος κυβερνητικός έλεγχος στις ταινίες έγινε ασφυκτικός</a:t>
            </a:r>
          </a:p>
          <a:p>
            <a:r>
              <a:rPr lang="el-GR" dirty="0"/>
              <a:t>Όλες οι ταινίες αναμενόταν να στηρίζουν το στρατό</a:t>
            </a:r>
          </a:p>
          <a:p>
            <a:r>
              <a:rPr lang="el-GR" dirty="0"/>
              <a:t>Μετά τον πόλεμο οι Αμερικανοί επέβαλλαν μια δική τους εκδοχή αυστηρού κυβερνητικού ελέγχου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91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Παρόλο που οι βομβαρδισμοί των συμμάχων κατέστρεψαν περισσότερους από τους μισούς κινηματογράφους της χώρας, τα στούντιο γλίτωσαν και έτσι η παραγωγή μπορούσε να ξεκινήσει και πάλι αμέσως</a:t>
            </a:r>
          </a:p>
          <a:p>
            <a:r>
              <a:rPr lang="el-GR" dirty="0"/>
              <a:t>Το πρόβλημα ήταν η έλλειψη απαραίτητου εξοπλισμού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878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τον πόλεμο η διαχείριση του κινηματογράφου περνάει στα χέρια πέντε μεγάλων εταιρειών που ελέγχουν τα στούντιο και τη διανομή</a:t>
            </a:r>
          </a:p>
          <a:p>
            <a:r>
              <a:rPr lang="el-GR" dirty="0"/>
              <a:t>Δημιουργείται έτσι μια βιομηχανία που παράγει ταινίες ευρείας κατανάλωσης</a:t>
            </a:r>
          </a:p>
        </p:txBody>
      </p:sp>
    </p:spTree>
    <p:extLst>
      <p:ext uri="{BB962C8B-B14F-4D97-AF65-F5344CB8AC3E}">
        <p14:creationId xmlns:p14="http://schemas.microsoft.com/office/powerpoint/2010/main" val="4261325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Μετά το 1950 ωστόσο και παρά την ύπαρξη του τραστ ο ιαπωνικός κινηματογράφος γνωρίζει μια πρωτόγνωρη περίοδο καλλιτεχνικής ανάπτυξης επηρεασμένης άμεσα από τον ιταλικό νεορεαλισμό</a:t>
            </a:r>
          </a:p>
        </p:txBody>
      </p:sp>
    </p:spTree>
    <p:extLst>
      <p:ext uri="{BB962C8B-B14F-4D97-AF65-F5344CB8AC3E}">
        <p14:creationId xmlns:p14="http://schemas.microsoft.com/office/powerpoint/2010/main" val="2491422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ΑΚΙΡΑ ΚΟΥΡΟΣΑΒΑ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Είναι ο πιο γνωστός Ιάπωνας σκηνοθέτης έξω από τη χώρα του</a:t>
            </a:r>
          </a:p>
          <a:p>
            <a:r>
              <a:rPr lang="el-GR" dirty="0"/>
              <a:t>Μέχρι να τον γνωρίσουν στη Δύση ο Κουροσάβα ήταν ήδη καταξιωμένος στη χώρα του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42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ΑΚΙΡΑ ΚΟΥΡΟΣΑΒΑ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Κουροσάβα ακολούθησε την τακτική των ιαπωνικών στούντιο και χρησιμοποίησε τους ίδιους ηθοποιούς αλλά και το ίδιο επιτελείο σε πολλές ταινίες του</a:t>
            </a:r>
          </a:p>
          <a:p>
            <a:r>
              <a:rPr lang="el-GR" dirty="0"/>
              <a:t>Το μακροπρόθεσμο συμβόλαιό του με τα στούντιο και η σχεδιαστική του δύναμη στα γυρίσματα έδωσε στον Κουροσάβα μια ισχύ που λίγοι Ιάπωνες σκηνοθέτες απολάμβαναν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4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3105835"/>
            <a:ext cx="45902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«Σκηνοθεσία είναι να εκφράζεις τον άνθρωπο όσο μπορείς καλύτερα»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022" y="1052736"/>
            <a:ext cx="5302266" cy="326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652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n-US" dirty="0"/>
              <a:t>Rashomon </a:t>
            </a:r>
            <a:r>
              <a:rPr lang="el-GR" dirty="0"/>
              <a:t>που πήρε το Χρυσό Λέοντα στη Βενετία, η ταινία «</a:t>
            </a:r>
            <a:r>
              <a:rPr lang="en-US" dirty="0"/>
              <a:t>Seven Samurai</a:t>
            </a:r>
            <a:r>
              <a:rPr lang="el-GR" dirty="0"/>
              <a:t>» το 1954, αλλά και η επίσης ταινία σαμουράι</a:t>
            </a:r>
            <a:r>
              <a:rPr lang="en-US" dirty="0"/>
              <a:t> </a:t>
            </a:r>
            <a:r>
              <a:rPr lang="el-GR" dirty="0"/>
              <a:t>«</a:t>
            </a:r>
            <a:r>
              <a:rPr lang="en-US" dirty="0"/>
              <a:t>The Hidden Fortress</a:t>
            </a:r>
            <a:r>
              <a:rPr lang="el-GR" dirty="0"/>
              <a:t>»</a:t>
            </a:r>
            <a:r>
              <a:rPr lang="en-US" dirty="0"/>
              <a:t> </a:t>
            </a:r>
            <a:r>
              <a:rPr lang="el-GR" dirty="0"/>
              <a:t>το 1958 θα τον καθιερώσουν στο κοινό. </a:t>
            </a:r>
          </a:p>
          <a:p>
            <a:r>
              <a:rPr lang="el-GR" dirty="0"/>
              <a:t>Τις δεκαετίες του 60 και 70 θα πειραματιστεί με το χρωματισμό στις κάμερες της </a:t>
            </a:r>
            <a:r>
              <a:rPr lang="en-US" dirty="0"/>
              <a:t>Panavision </a:t>
            </a:r>
            <a:r>
              <a:rPr lang="el-GR" dirty="0"/>
              <a:t>και στο ηχητικό </a:t>
            </a:r>
            <a:r>
              <a:rPr lang="en-US" dirty="0"/>
              <a:t>Multi-track Dolby</a:t>
            </a:r>
          </a:p>
        </p:txBody>
      </p:sp>
    </p:spTree>
    <p:extLst>
      <p:ext uri="{BB962C8B-B14F-4D97-AF65-F5344CB8AC3E}">
        <p14:creationId xmlns:p14="http://schemas.microsoft.com/office/powerpoint/2010/main" val="751511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Από τότε που ο Κουροσάβα ενσωμάτωσε στις ταινίες του στοιχεία του Ευρωπαικού πολιτισμού, το κοινό της Δύσης τις εκτίμησε ευκολότερα από άλλες ταινίες Ιαπώνων σκηνοθετών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526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Συχνά χρησιμοποιούσε συμφωνική κλασσική μουσική, σε αντίθεση με την Ιαπωνική παραδοσιακή μουσική</a:t>
            </a:r>
          </a:p>
          <a:p>
            <a:r>
              <a:rPr lang="el-GR" dirty="0"/>
              <a:t>Οι ιστορίες του εμπνέονται από τα κλασσικά έργα της Δυτικής λογοτεχνίας, όπως το «</a:t>
            </a:r>
            <a:r>
              <a:rPr lang="en-US" dirty="0"/>
              <a:t>The Idiot</a:t>
            </a:r>
            <a:r>
              <a:rPr lang="el-GR" dirty="0"/>
              <a:t>» (1951) του Ντοστογιέφσκι, το «</a:t>
            </a:r>
            <a:r>
              <a:rPr lang="en-US" dirty="0"/>
              <a:t>Macbeth</a:t>
            </a:r>
            <a:r>
              <a:rPr lang="el-GR" dirty="0"/>
              <a:t>» του Σαίξπηρ κ.α.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6105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Εκδήλωσε τον θαυμασμό του για τις ταινίες των </a:t>
            </a:r>
            <a:r>
              <a:rPr lang="en-US" dirty="0"/>
              <a:t>Frank Capra, D.W. Griffith, Jean Renoir </a:t>
            </a:r>
            <a:r>
              <a:rPr lang="el-GR" dirty="0"/>
              <a:t>και </a:t>
            </a:r>
            <a:r>
              <a:rPr lang="en-US" dirty="0"/>
              <a:t>John Ford</a:t>
            </a:r>
          </a:p>
        </p:txBody>
      </p:sp>
    </p:spTree>
    <p:extLst>
      <p:ext uri="{BB962C8B-B14F-4D97-AF65-F5344CB8AC3E}">
        <p14:creationId xmlns:p14="http://schemas.microsoft.com/office/powerpoint/2010/main" val="2902577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60" y="1484785"/>
            <a:ext cx="6412568" cy="360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5139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n-US" dirty="0"/>
              <a:t>Rashomon </a:t>
            </a:r>
            <a:r>
              <a:rPr lang="el-GR" dirty="0"/>
              <a:t>έκανε τον Κουροσάβα έναν καταξιωμένο σκηνοθέτη σε όλο τον κόσμο</a:t>
            </a:r>
          </a:p>
          <a:p>
            <a:r>
              <a:rPr lang="el-GR" dirty="0"/>
              <a:t>Η ταινία συνδυάζει μια εξωτική Ιαπωνική ιστορία με την εμφάνιση του διαλογισμού</a:t>
            </a:r>
          </a:p>
          <a:p>
            <a:r>
              <a:rPr lang="el-GR" dirty="0"/>
              <a:t>Οι Δυτικοί διανοούμενοι στηρίχτηκαν πάνω σε αυτό για να αποδείξουν πως ο κινηματογράφος είναι μια τέχνη ισάξια του μυθιστορήματος ή του θεάτρου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425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Στη Δύση το </a:t>
            </a:r>
            <a:r>
              <a:rPr lang="en-US" dirty="0"/>
              <a:t>Rashomon </a:t>
            </a:r>
            <a:r>
              <a:rPr lang="el-GR" dirty="0"/>
              <a:t>επαινέθηκε για την αναζήτηση του: Τι είναι αλήθεια; Και για την απάντηση η οποία είχε πολλές πλευρές. </a:t>
            </a:r>
          </a:p>
          <a:p>
            <a:r>
              <a:rPr lang="el-GR" dirty="0"/>
              <a:t>Το </a:t>
            </a:r>
            <a:r>
              <a:rPr lang="en-US" dirty="0"/>
              <a:t>Rashomon </a:t>
            </a:r>
            <a:r>
              <a:rPr lang="el-GR" dirty="0"/>
              <a:t>είναι κάτι περισσότερο από μια εξερεύνηση φιλοσοφικής αμφισβήτησης</a:t>
            </a:r>
          </a:p>
          <a:p>
            <a:r>
              <a:rPr lang="el-GR" dirty="0"/>
              <a:t>Μέσω εναλλασσόμενων γενικών και κοντινών πλάνων η ταινία εξερευνά τον τρόπο που οι άνθρωποι προσπαθούν να συμβιβαστούν με την πικρή αλήθεια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09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09730"/>
            <a:ext cx="5788106" cy="43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840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 το </a:t>
            </a:r>
            <a:r>
              <a:rPr lang="en-US" dirty="0"/>
              <a:t>Seven Samurai </a:t>
            </a:r>
            <a:r>
              <a:rPr lang="el-GR" dirty="0"/>
              <a:t>ο Κουροσάβα έδειξε τις ικανότητές του σαν σκηνοθέτης ταινιών σύνθετης δράσης</a:t>
            </a:r>
          </a:p>
          <a:p>
            <a:r>
              <a:rPr lang="el-GR" dirty="0"/>
              <a:t>Η επιρροή του </a:t>
            </a:r>
            <a:r>
              <a:rPr lang="en-US" dirty="0"/>
              <a:t>John Ford </a:t>
            </a:r>
            <a:r>
              <a:rPr lang="el-GR" dirty="0"/>
              <a:t>είναι εμφανής</a:t>
            </a:r>
          </a:p>
          <a:p>
            <a:r>
              <a:rPr lang="el-GR" dirty="0"/>
              <a:t>Ο Κουροσάβα οργάνωσε την ταινία σαν γουέστερν, με τους ληστές να αντιπροσωπεύουν τους Ινδιάνους, τους Σαμουράι με τους καουμπόι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274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Κουροσάβα έδωσε έμφαση στις διαφορές ανάμεσα στους χωρικούς και τους υπερασπιστές τους</a:t>
            </a:r>
          </a:p>
          <a:p>
            <a:r>
              <a:rPr lang="el-GR" dirty="0"/>
              <a:t>Για να ξεχωρίζει ο κάθε πολεμιστής ο Κουροσάβα χρησιμοποίησε χαρακτηριστικές χειρονομίες</a:t>
            </a:r>
          </a:p>
          <a:p>
            <a:r>
              <a:rPr lang="el-GR" dirty="0"/>
              <a:t>Οι Σαμουράι στέκονται ανάμεσα στον πολιτισμό και την αγριότητα, χαρακτηριστικό γνώρισμα των ηρώων των γουέστερν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7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1951 ο Χρυσός Λέοντας του Φεστιβάλ Βενετίας δόθηκε σε μια Ιαπωνική συμμετοχή, το </a:t>
            </a:r>
            <a:r>
              <a:rPr lang="el-GR" i="1" dirty="0"/>
              <a:t>Ρασομόν </a:t>
            </a:r>
            <a:r>
              <a:rPr lang="el-GR" dirty="0"/>
              <a:t>του Ακίρα Κουροσάβα</a:t>
            </a:r>
          </a:p>
          <a:p>
            <a:r>
              <a:rPr lang="el-GR" dirty="0"/>
              <a:t>Με αυτή την ταινία εγκαινιάζεται η είσοδος της Ιαπωνίας στο παγκόσμιο </a:t>
            </a:r>
            <a:r>
              <a:rPr lang="el-GR"/>
              <a:t>κινηματογραφικό στερέωμα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15695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ΚΕΝΖΙ ΜΙΖΟΓΚΟΥΤΣΙ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Μιζογκούτσι δημιουργεί ρεαλιστικές ταινίες, βασισμένες στην ψυχολογία των χαρακτήρων, με χαρακτηριστικό λυρικό στιλ</a:t>
            </a:r>
          </a:p>
          <a:p>
            <a:r>
              <a:rPr lang="el-GR" dirty="0"/>
              <a:t>Χρησιμοποιεί πλάνα διαρκείας, κάνει πολύπλοκες κινήσεις με την κάμερα και χρησιμοποιεί δραματουργικά το βάθος πεδίου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3718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38052"/>
            <a:ext cx="6686457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0994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θεματολογία του επικεντρώνεται στη χειραφέτηση των γυναικών στην Ιαπωνία</a:t>
            </a:r>
          </a:p>
          <a:p>
            <a:r>
              <a:rPr lang="el-GR" dirty="0"/>
              <a:t>Γυρίζει την ταινία «Η Ζωή της Οχάρου» (1952) ακολουθώντας την πρωταγωνίστρια με κάμερα στο χέρι, με σύντομα πλάνα και επικεντρώνοντας στο πρόσωπό της</a:t>
            </a:r>
          </a:p>
          <a:p>
            <a:r>
              <a:rPr lang="el-GR" dirty="0"/>
              <a:t>Η ταινία βραβεύεται στο φεστιβάλ Βενετίας το 1952, και γίνεται γνωστός στη Δύση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838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επόμενη μεγάλη ταινία του είναι το </a:t>
            </a:r>
            <a:r>
              <a:rPr lang="en-US" dirty="0"/>
              <a:t>Ugetsu Monogatari (1953)</a:t>
            </a:r>
          </a:p>
          <a:p>
            <a:r>
              <a:rPr lang="el-GR" dirty="0"/>
              <a:t>Με αυτή την ταινία ο Μιζογκούτσι περνάει από την κοινωνικό-πολιτική κριτική σε μια πιο φιλοσοφική αντιμετώπιση</a:t>
            </a:r>
          </a:p>
          <a:p>
            <a:r>
              <a:rPr lang="el-GR" dirty="0"/>
              <a:t>Στις πρώτες ταινίες του διαμαρτύρεται για την κατάσταση των γυναικών, ενώ στις τελευταίες απεικονίζει τη γυναίκα σαν μητέρα και γεμάτη αυτοθυσία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270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Γιασουχίρο Οζου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Οζου σκηνοθετεί ταινίες με κεντρικό θέμα, το οικογενειακό δράμα</a:t>
            </a:r>
          </a:p>
          <a:p>
            <a:r>
              <a:rPr lang="el-GR" dirty="0"/>
              <a:t>Κάνει χρήση μονοπλάνων, του βάθος πεδίου, πολλές κινήσεις με την κάμερα που ακολουθούνται από στατικά πλάνα, σιωπές και κενά, από ανθρώπους, πλάνα ή νεκρά πλάνα όπως ονομάζονται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782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Δημιουργεί ένα εντελώς προσωπικό και ιδιαίτερο στυλ που εκφράζει την Ιαπωνική φιλοσοφία πως αυτό που βλέπουμε σαν κενό χώρο δεν είναι κενό αλλά πλήρες</a:t>
            </a:r>
          </a:p>
          <a:p>
            <a:r>
              <a:rPr lang="el-GR" dirty="0"/>
              <a:t>Πάει αντίθετα στον κανόνα του άξονα και εισάγει τον θεατή στον χώρο με πρωτότυπο τρόπο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669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Η</a:t>
            </a:r>
            <a:r>
              <a:rPr lang="el-GR" dirty="0"/>
              <a:t> αισθητική του Όζου σέβεται την ουσία και τις αληθινές ανθρώπινες σχέσεις, τις οποίες προβάλει με ριζοσπαστική σκηνοθεσία</a:t>
            </a:r>
          </a:p>
          <a:p>
            <a:r>
              <a:rPr lang="el-GR" dirty="0"/>
              <a:t>Το αργό και ρυθμικό μοντάζ που περνάει από πλάνα με ανθρώπους σε νεκρά πλάνα, δημιουργεί το στιλ του και αναδεικνύει τον Όζου ως ένα σημαντικό </a:t>
            </a:r>
            <a:r>
              <a:rPr lang="en-US" dirty="0"/>
              <a:t>auteur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90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Θεωρείται ο </a:t>
            </a:r>
            <a:r>
              <a:rPr lang="el-GR" b="1" dirty="0"/>
              <a:t>ανατόμος των κοινωνικών σχέσεων της Ιαπωνίας</a:t>
            </a:r>
            <a:r>
              <a:rPr lang="el-GR" dirty="0"/>
              <a:t>. Σημαντικές ταινίες του είναι το </a:t>
            </a:r>
            <a:r>
              <a:rPr lang="el-GR" b="1" i="1" dirty="0"/>
              <a:t>Τόκιο νο ονά</a:t>
            </a:r>
            <a:r>
              <a:rPr lang="el-GR" dirty="0"/>
              <a:t> (</a:t>
            </a:r>
            <a:r>
              <a:rPr lang="el-GR" b="1" i="1" dirty="0"/>
              <a:t>Η γυναίκα του Τόκιο</a:t>
            </a:r>
            <a:r>
              <a:rPr lang="el-GR" dirty="0"/>
              <a:t>) (1933), </a:t>
            </a:r>
            <a:r>
              <a:rPr lang="el-GR" b="1" i="1" dirty="0"/>
              <a:t>Τόκιο Μονογκατάρι</a:t>
            </a:r>
            <a:r>
              <a:rPr lang="el-GR" dirty="0"/>
              <a:t> (</a:t>
            </a:r>
            <a:r>
              <a:rPr lang="el-GR" b="1" i="1" dirty="0"/>
              <a:t>Επίσκεψη στο Τόκιο</a:t>
            </a:r>
            <a:r>
              <a:rPr lang="el-GR" dirty="0"/>
              <a:t>, 1953), </a:t>
            </a:r>
            <a:r>
              <a:rPr lang="el-GR" b="1" i="1" dirty="0"/>
              <a:t>Ουκικούσα</a:t>
            </a:r>
            <a:r>
              <a:rPr lang="el-GR" dirty="0"/>
              <a:t> (</a:t>
            </a:r>
            <a:r>
              <a:rPr lang="el-GR" b="1" i="1" dirty="0"/>
              <a:t>Η γεύση του σάκε</a:t>
            </a:r>
            <a:r>
              <a:rPr lang="el-GR" dirty="0"/>
              <a:t>, 1959) και η τελευταία του ταινία </a:t>
            </a:r>
            <a:r>
              <a:rPr lang="el-GR" b="1" i="1" dirty="0"/>
              <a:t>Σάμνα νο άτζι</a:t>
            </a:r>
            <a:r>
              <a:rPr lang="el-GR" dirty="0"/>
              <a:t>, (</a:t>
            </a:r>
            <a:r>
              <a:rPr lang="el-GR" b="1" i="1" dirty="0"/>
              <a:t>Φθινοπωρινό απόγευμα</a:t>
            </a:r>
            <a:r>
              <a:rPr lang="el-GR" dirty="0"/>
              <a:t>, 1962)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9717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</a:t>
            </a:r>
            <a:r>
              <a:rPr lang="en-US" dirty="0"/>
              <a:t>το </a:t>
            </a:r>
            <a:r>
              <a:rPr lang="en-US" dirty="0" err="1"/>
              <a:t>συγκλονιστικό</a:t>
            </a:r>
            <a:r>
              <a:rPr lang="en-US" dirty="0"/>
              <a:t> </a:t>
            </a:r>
            <a:r>
              <a:rPr lang="en-US" i="1" dirty="0">
                <a:hlinkClick r:id="rId2"/>
              </a:rPr>
              <a:t>Τόκιο Μονογκατάρι</a:t>
            </a:r>
            <a:r>
              <a:rPr lang="en-US" dirty="0"/>
              <a:t> (1953) ένα </a:t>
            </a:r>
            <a:r>
              <a:rPr lang="en-US" dirty="0" err="1"/>
              <a:t>ζευγάρι</a:t>
            </a:r>
            <a:r>
              <a:rPr lang="en-US" dirty="0"/>
              <a:t> </a:t>
            </a:r>
            <a:r>
              <a:rPr lang="en-US" dirty="0" err="1"/>
              <a:t>υ</a:t>
            </a:r>
            <a:r>
              <a:rPr lang="en-US" dirty="0"/>
              <a:t>π</a:t>
            </a:r>
            <a:r>
              <a:rPr lang="en-US" dirty="0" err="1"/>
              <a:t>ερηλίκων</a:t>
            </a:r>
            <a:r>
              <a:rPr lang="en-US" dirty="0"/>
              <a:t> απ</a:t>
            </a:r>
            <a:r>
              <a:rPr lang="en-US" dirty="0" err="1"/>
              <a:t>ό</a:t>
            </a:r>
            <a:r>
              <a:rPr lang="en-US" dirty="0"/>
              <a:t> την </a:t>
            </a:r>
            <a:r>
              <a:rPr lang="en-US" dirty="0" err="1"/>
              <a:t>ι</a:t>
            </a:r>
            <a:r>
              <a:rPr lang="en-US" dirty="0"/>
              <a:t>απ</a:t>
            </a:r>
            <a:r>
              <a:rPr lang="en-US" dirty="0" err="1"/>
              <a:t>ωνική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πα</a:t>
            </a:r>
            <a:r>
              <a:rPr lang="en-US" dirty="0" err="1"/>
              <a:t>ρχί</a:t>
            </a:r>
            <a:r>
              <a:rPr lang="en-US" dirty="0"/>
              <a:t>α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ισκέ</a:t>
            </a:r>
            <a:r>
              <a:rPr lang="en-US" dirty="0"/>
              <a:t>π</a:t>
            </a:r>
            <a:r>
              <a:rPr lang="en-US" dirty="0" err="1"/>
              <a:t>τετ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τ</a:t>
            </a:r>
            <a:r>
              <a:rPr lang="en-US" dirty="0"/>
              <a:t>α πα</a:t>
            </a:r>
            <a:r>
              <a:rPr lang="en-US" dirty="0" err="1"/>
              <a:t>ιδιά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στην π</a:t>
            </a:r>
            <a:r>
              <a:rPr lang="en-US" dirty="0" err="1"/>
              <a:t>ρωτεύουσ</a:t>
            </a:r>
            <a:r>
              <a:rPr lang="en-US" dirty="0"/>
              <a:t>α, το </a:t>
            </a:r>
            <a:r>
              <a:rPr lang="en-US" dirty="0" err="1"/>
              <a:t>Τόκιο</a:t>
            </a:r>
            <a:r>
              <a:rPr lang="en-US" dirty="0"/>
              <a:t>, α</a:t>
            </a:r>
            <a:r>
              <a:rPr lang="en-US" dirty="0" err="1"/>
              <a:t>λλά</a:t>
            </a:r>
            <a:r>
              <a:rPr lang="en-US" dirty="0"/>
              <a:t> </a:t>
            </a:r>
            <a:r>
              <a:rPr lang="en-US" dirty="0" err="1"/>
              <a:t>εκείν</a:t>
            </a:r>
            <a:r>
              <a:rPr lang="en-US" dirty="0"/>
              <a:t>α δεν </a:t>
            </a:r>
            <a:r>
              <a:rPr lang="en-US" dirty="0" err="1"/>
              <a:t>έχουν</a:t>
            </a:r>
            <a:r>
              <a:rPr lang="en-US" dirty="0"/>
              <a:t> πολύ </a:t>
            </a:r>
            <a:r>
              <a:rPr lang="en-US" dirty="0" err="1"/>
              <a:t>χρόνο</a:t>
            </a:r>
            <a:r>
              <a:rPr lang="en-US" dirty="0"/>
              <a:t> για </a:t>
            </a:r>
            <a:r>
              <a:rPr lang="en-US" dirty="0" err="1"/>
              <a:t>ν</a:t>
            </a:r>
            <a:r>
              <a:rPr lang="en-US" dirty="0"/>
              <a:t>α </a:t>
            </a:r>
            <a:r>
              <a:rPr lang="en-US" dirty="0" err="1"/>
              <a:t>ιδωθούν</a:t>
            </a:r>
            <a:r>
              <a:rPr lang="en-US" dirty="0"/>
              <a:t>.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τ</a:t>
            </a:r>
            <a:r>
              <a:rPr lang="en-US" dirty="0"/>
              <a:t>α</a:t>
            </a:r>
            <a:r>
              <a:rPr lang="en-US" dirty="0" err="1"/>
              <a:t>ινί</a:t>
            </a:r>
            <a:r>
              <a:rPr lang="en-US" dirty="0"/>
              <a:t>α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τ</a:t>
            </a:r>
            <a:r>
              <a:rPr lang="en-US" dirty="0"/>
              <a:t>α</a:t>
            </a:r>
            <a:r>
              <a:rPr lang="en-US" dirty="0" err="1"/>
              <a:t>γράφει</a:t>
            </a:r>
            <a:r>
              <a:rPr lang="en-US" dirty="0"/>
              <a:t> με απ</a:t>
            </a:r>
            <a:r>
              <a:rPr lang="en-US" dirty="0" err="1"/>
              <a:t>λότητ</a:t>
            </a:r>
            <a:r>
              <a:rPr lang="en-US" dirty="0"/>
              <a:t>α </a:t>
            </a:r>
            <a:r>
              <a:rPr lang="en-US" dirty="0" err="1"/>
              <a:t>κ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δύν</a:t>
            </a:r>
            <a:r>
              <a:rPr lang="en-US" dirty="0"/>
              <a:t>α</a:t>
            </a:r>
            <a:r>
              <a:rPr lang="en-US" dirty="0" err="1"/>
              <a:t>μη</a:t>
            </a:r>
            <a:r>
              <a:rPr lang="en-US" dirty="0"/>
              <a:t> την α</a:t>
            </a:r>
            <a:r>
              <a:rPr lang="en-US" dirty="0" err="1"/>
              <a:t>στικο</a:t>
            </a:r>
            <a:r>
              <a:rPr lang="en-US" dirty="0"/>
              <a:t>ποίηση των </a:t>
            </a:r>
            <a:r>
              <a:rPr lang="en-US" dirty="0" err="1"/>
              <a:t>νεώτερων</a:t>
            </a:r>
            <a:r>
              <a:rPr lang="en-US" dirty="0"/>
              <a:t> </a:t>
            </a:r>
            <a:r>
              <a:rPr lang="en-US" dirty="0" err="1"/>
              <a:t>γενεών</a:t>
            </a:r>
            <a:r>
              <a:rPr lang="en-US" dirty="0"/>
              <a:t> στην </a:t>
            </a:r>
            <a:r>
              <a:rPr lang="en-US" dirty="0" err="1"/>
              <a:t>Ι</a:t>
            </a:r>
            <a:r>
              <a:rPr lang="en-US" dirty="0"/>
              <a:t>απ</a:t>
            </a:r>
            <a:r>
              <a:rPr lang="en-US" dirty="0" err="1"/>
              <a:t>ωνί</a:t>
            </a:r>
            <a:r>
              <a:rPr lang="en-US" dirty="0"/>
              <a:t>α της </a:t>
            </a:r>
            <a:r>
              <a:rPr lang="en-US" dirty="0" err="1"/>
              <a:t>δεκ</a:t>
            </a:r>
            <a:r>
              <a:rPr lang="en-US" dirty="0"/>
              <a:t>α</a:t>
            </a:r>
            <a:r>
              <a:rPr lang="en-US" dirty="0" err="1"/>
              <a:t>ετί</a:t>
            </a:r>
            <a:r>
              <a:rPr lang="en-US" dirty="0"/>
              <a:t>α</a:t>
            </a:r>
            <a:r>
              <a:rPr lang="en-US" dirty="0" err="1"/>
              <a:t>ς</a:t>
            </a:r>
            <a:r>
              <a:rPr lang="en-US" dirty="0"/>
              <a:t> </a:t>
            </a:r>
            <a:r>
              <a:rPr lang="en-US" dirty="0" err="1"/>
              <a:t>του</a:t>
            </a:r>
            <a:r>
              <a:rPr lang="en-US" dirty="0"/>
              <a:t> ’50 </a:t>
            </a:r>
            <a:r>
              <a:rPr lang="en-US" dirty="0" err="1"/>
              <a:t>μετά</a:t>
            </a:r>
            <a:r>
              <a:rPr lang="en-US" dirty="0"/>
              <a:t> τον </a:t>
            </a:r>
            <a:r>
              <a:rPr lang="en-US" dirty="0" err="1"/>
              <a:t>Β</a:t>
            </a:r>
            <a:r>
              <a:rPr lang="en-US" dirty="0"/>
              <a:t>΄ </a:t>
            </a:r>
            <a:r>
              <a:rPr lang="en-US" dirty="0" err="1"/>
              <a:t>Π</a:t>
            </a:r>
            <a:r>
              <a:rPr lang="en-US" dirty="0"/>
              <a:t>α</a:t>
            </a:r>
            <a:r>
              <a:rPr lang="en-US" dirty="0" err="1"/>
              <a:t>γκόσμιο</a:t>
            </a:r>
            <a:r>
              <a:rPr lang="en-US" dirty="0"/>
              <a:t> </a:t>
            </a:r>
            <a:r>
              <a:rPr lang="en-US" dirty="0" err="1"/>
              <a:t>Πόλεμο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9188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Το </a:t>
            </a:r>
            <a:r>
              <a:rPr lang="en-US" dirty="0" err="1"/>
              <a:t>στυλ</a:t>
            </a:r>
            <a:r>
              <a:rPr lang="en-US" dirty="0"/>
              <a:t> που α</a:t>
            </a:r>
            <a:r>
              <a:rPr lang="en-US" dirty="0" err="1"/>
              <a:t>κολουθεί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Όζου</a:t>
            </a:r>
            <a:r>
              <a:rPr lang="en-US" dirty="0"/>
              <a:t>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το α</a:t>
            </a:r>
            <a:r>
              <a:rPr lang="en-US" dirty="0" err="1"/>
              <a:t>νοιχτό</a:t>
            </a:r>
            <a:r>
              <a:rPr lang="en-US" dirty="0"/>
              <a:t> πα</a:t>
            </a:r>
            <a:r>
              <a:rPr lang="en-US" dirty="0" err="1"/>
              <a:t>ράθυρο</a:t>
            </a:r>
            <a:r>
              <a:rPr lang="en-US" dirty="0"/>
              <a:t> </a:t>
            </a:r>
            <a:r>
              <a:rPr lang="en-US" dirty="0" err="1"/>
              <a:t>στον</a:t>
            </a:r>
            <a:r>
              <a:rPr lang="en-US" dirty="0"/>
              <a:t> </a:t>
            </a:r>
            <a:r>
              <a:rPr lang="en-US" dirty="0" err="1"/>
              <a:t>κόσμο</a:t>
            </a:r>
            <a:r>
              <a:rPr lang="en-US" dirty="0"/>
              <a:t>.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θε</a:t>
            </a:r>
            <a:r>
              <a:rPr lang="en-US" dirty="0"/>
              <a:t>α</a:t>
            </a:r>
            <a:r>
              <a:rPr lang="en-US" dirty="0" err="1"/>
              <a:t>τής</a:t>
            </a:r>
            <a:r>
              <a:rPr lang="en-US" dirty="0"/>
              <a:t> </a:t>
            </a:r>
            <a:r>
              <a:rPr lang="en-US" dirty="0" err="1"/>
              <a:t>είν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</a:t>
            </a:r>
            <a:r>
              <a:rPr lang="en-US" dirty="0" err="1"/>
              <a:t>ο</a:t>
            </a:r>
            <a:r>
              <a:rPr lang="en-US" dirty="0"/>
              <a:t> </a:t>
            </a:r>
            <a:r>
              <a:rPr lang="en-US" dirty="0" err="1"/>
              <a:t>τρίτος</a:t>
            </a:r>
            <a:r>
              <a:rPr lang="en-US" dirty="0"/>
              <a:t>, </a:t>
            </a:r>
            <a:r>
              <a:rPr lang="en-US" dirty="0" err="1"/>
              <a:t>τέτ</a:t>
            </a:r>
            <a:r>
              <a:rPr lang="en-US" dirty="0"/>
              <a:t>α</a:t>
            </a:r>
            <a:r>
              <a:rPr lang="en-US" dirty="0" err="1"/>
              <a:t>ρτος</a:t>
            </a:r>
            <a:r>
              <a:rPr lang="en-US" dirty="0"/>
              <a:t> </a:t>
            </a:r>
            <a:r>
              <a:rPr lang="en-US" dirty="0" err="1"/>
              <a:t>ε</a:t>
            </a:r>
            <a:r>
              <a:rPr lang="en-US" dirty="0"/>
              <a:t>π</a:t>
            </a:r>
            <a:r>
              <a:rPr lang="en-US" dirty="0" err="1"/>
              <a:t>ισκέ</a:t>
            </a:r>
            <a:r>
              <a:rPr lang="en-US" dirty="0"/>
              <a:t>πτης μέσα σε </a:t>
            </a:r>
            <a:r>
              <a:rPr lang="en-US" dirty="0" err="1"/>
              <a:t>κάθε</a:t>
            </a:r>
            <a:r>
              <a:rPr lang="en-US" dirty="0"/>
              <a:t> </a:t>
            </a:r>
            <a:r>
              <a:rPr lang="en-US" dirty="0" err="1"/>
              <a:t>σ</a:t>
            </a:r>
            <a:r>
              <a:rPr lang="en-US" dirty="0"/>
              <a:t>π</a:t>
            </a:r>
            <a:r>
              <a:rPr lang="en-US" dirty="0" err="1"/>
              <a:t>ίτι</a:t>
            </a:r>
            <a:r>
              <a:rPr lang="en-US" dirty="0"/>
              <a:t>. </a:t>
            </a:r>
            <a:r>
              <a:rPr lang="en-US" dirty="0" err="1"/>
              <a:t>Η</a:t>
            </a:r>
            <a:r>
              <a:rPr lang="en-US" dirty="0"/>
              <a:t> </a:t>
            </a:r>
            <a:r>
              <a:rPr lang="en-US" dirty="0" err="1"/>
              <a:t>κάμερ</a:t>
            </a:r>
            <a:r>
              <a:rPr lang="en-US" dirty="0"/>
              <a:t>α α</a:t>
            </a:r>
            <a:r>
              <a:rPr lang="en-US" dirty="0" err="1"/>
              <a:t>φουγκράζετ</a:t>
            </a:r>
            <a:r>
              <a:rPr lang="en-US" dirty="0"/>
              <a:t>α</a:t>
            </a:r>
            <a:r>
              <a:rPr lang="en-US" dirty="0" err="1"/>
              <a:t>ι</a:t>
            </a:r>
            <a:r>
              <a:rPr lang="en-US" dirty="0"/>
              <a:t> με τους </a:t>
            </a:r>
            <a:r>
              <a:rPr lang="en-US" dirty="0" err="1"/>
              <a:t>ρυθμούς</a:t>
            </a:r>
            <a:r>
              <a:rPr lang="en-US" dirty="0"/>
              <a:t> της </a:t>
            </a:r>
            <a:r>
              <a:rPr lang="en-US" dirty="0" err="1"/>
              <a:t>ζωής</a:t>
            </a:r>
            <a:r>
              <a:rPr lang="en-US" dirty="0"/>
              <a:t> εκείνης της </a:t>
            </a:r>
            <a:r>
              <a:rPr lang="en-US" dirty="0" err="1"/>
              <a:t>ε</a:t>
            </a:r>
            <a:r>
              <a:rPr lang="en-US" dirty="0"/>
              <a:t>ποχής. </a:t>
            </a:r>
            <a:r>
              <a:rPr lang="en-US" dirty="0" err="1"/>
              <a:t>Ο</a:t>
            </a:r>
            <a:r>
              <a:rPr lang="en-US" dirty="0"/>
              <a:t> </a:t>
            </a:r>
            <a:r>
              <a:rPr lang="en-US" b="1" dirty="0" err="1"/>
              <a:t>Όζου</a:t>
            </a:r>
            <a:r>
              <a:rPr lang="en-US" dirty="0"/>
              <a:t> με το </a:t>
            </a:r>
            <a:r>
              <a:rPr lang="en-US" b="1" i="1" dirty="0" err="1"/>
              <a:t>Τόκιο</a:t>
            </a:r>
            <a:r>
              <a:rPr lang="en-US" b="1" i="1" dirty="0"/>
              <a:t> </a:t>
            </a:r>
            <a:r>
              <a:rPr lang="en-US" b="1" i="1" dirty="0" err="1"/>
              <a:t>Μονογκ</a:t>
            </a:r>
            <a:r>
              <a:rPr lang="en-US" b="1" i="1" dirty="0"/>
              <a:t>α</a:t>
            </a:r>
            <a:r>
              <a:rPr lang="en-US" b="1" i="1" dirty="0" err="1"/>
              <a:t>τάρι</a:t>
            </a:r>
            <a:r>
              <a:rPr lang="en-US" dirty="0"/>
              <a:t> (1953) </a:t>
            </a:r>
            <a:r>
              <a:rPr lang="en-US" dirty="0" err="1"/>
              <a:t>δημιούργησε</a:t>
            </a:r>
            <a:r>
              <a:rPr lang="en-US" dirty="0"/>
              <a:t> </a:t>
            </a:r>
            <a:r>
              <a:rPr lang="en-US" dirty="0" err="1"/>
              <a:t>μι</a:t>
            </a:r>
            <a:r>
              <a:rPr lang="en-US" dirty="0"/>
              <a:t>α α</a:t>
            </a:r>
            <a:r>
              <a:rPr lang="en-US" dirty="0" err="1"/>
              <a:t>ριστουργημ</a:t>
            </a:r>
            <a:r>
              <a:rPr lang="en-US" dirty="0"/>
              <a:t>α</a:t>
            </a:r>
            <a:r>
              <a:rPr lang="en-US" dirty="0" err="1"/>
              <a:t>τική</a:t>
            </a:r>
            <a:r>
              <a:rPr lang="en-US" dirty="0"/>
              <a:t> </a:t>
            </a:r>
            <a:r>
              <a:rPr lang="en-US" dirty="0" err="1"/>
              <a:t>τ</a:t>
            </a:r>
            <a:r>
              <a:rPr lang="en-US" dirty="0"/>
              <a:t>α</a:t>
            </a:r>
            <a:r>
              <a:rPr lang="en-US" dirty="0" err="1"/>
              <a:t>ινί</a:t>
            </a:r>
            <a:r>
              <a:rPr lang="en-US" dirty="0"/>
              <a:t>α.</a:t>
            </a:r>
          </a:p>
          <a:p>
            <a:r>
              <a:rPr lang="en-US"/>
              <a:t>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1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Ιαπωνία  βγήκε από έναν καταστροφικό πόλεμο</a:t>
            </a:r>
          </a:p>
          <a:p>
            <a:r>
              <a:rPr lang="el-GR" dirty="0"/>
              <a:t>Η οικονομία της χώρας γρήγορα μπήκε σε τροχιά ανάπτυξης</a:t>
            </a:r>
          </a:p>
          <a:p>
            <a:r>
              <a:rPr lang="el-GR" dirty="0"/>
              <a:t>Ο κινηματογράφος ακολούθησε και αυτός μια πορεία ανάπτυξης</a:t>
            </a:r>
          </a:p>
        </p:txBody>
      </p:sp>
    </p:spTree>
    <p:extLst>
      <p:ext uri="{BB962C8B-B14F-4D97-AF65-F5344CB8AC3E}">
        <p14:creationId xmlns:p14="http://schemas.microsoft.com/office/powerpoint/2010/main" val="123762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Καινούργιες αίθουσες άνοιξαν</a:t>
            </a:r>
          </a:p>
          <a:p>
            <a:r>
              <a:rPr lang="el-GR" dirty="0"/>
              <a:t>Δημιουργήθηκαν μεγάλα στούντιο</a:t>
            </a:r>
          </a:p>
          <a:p>
            <a:r>
              <a:rPr lang="el-GR" dirty="0"/>
              <a:t>Καινοτομίες στην τεχνολογία</a:t>
            </a:r>
          </a:p>
          <a:p>
            <a:r>
              <a:rPr lang="el-GR" dirty="0"/>
              <a:t>Συγκρότηση ενός εθνικού κινηματογράφου με έντονα τα πολιτιστικά στοιχεία της Ιαπωνίας</a:t>
            </a:r>
          </a:p>
        </p:txBody>
      </p:sp>
    </p:spTree>
    <p:extLst>
      <p:ext uri="{BB962C8B-B14F-4D97-AF65-F5344CB8AC3E}">
        <p14:creationId xmlns:p14="http://schemas.microsoft.com/office/powerpoint/2010/main" val="129390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κινηματογράφος επηρεάστηκε έντονα από στοιχεία του Ιαπωνικού πολιτισμού όπως το θέατρο (Νο, Καμπούκι)</a:t>
            </a: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284984"/>
            <a:ext cx="3660648" cy="257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23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0" y="1362075"/>
            <a:ext cx="6667500" cy="413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85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ΕΜΦΑΝΙΣΗ ΤΟΥ ΚΙΝΗΜΑΤΟΓΡΑΦΟΥ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σύνδεση κινηματογράφου και θεάτρου είναι άμεση</a:t>
            </a:r>
          </a:p>
          <a:p>
            <a:r>
              <a:rPr lang="el-GR" dirty="0"/>
              <a:t>Οι πρώτες ταινίες είναι κινηματογράφηση θεατρικών παραστάσεων</a:t>
            </a:r>
          </a:p>
        </p:txBody>
      </p:sp>
    </p:spTree>
    <p:extLst>
      <p:ext uri="{BB962C8B-B14F-4D97-AF65-F5344CB8AC3E}">
        <p14:creationId xmlns:p14="http://schemas.microsoft.com/office/powerpoint/2010/main" val="390988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Κατά τη διάρκεια του βωβού ιαπωνικού κινηματογράφου ξεχώρισαν δύο στοιχεία</a:t>
            </a:r>
          </a:p>
          <a:p>
            <a:r>
              <a:rPr lang="el-GR" dirty="0"/>
              <a:t>1) Άνδρες ηθοποιοί έπαιζαν τους γυναικείους ρόλους</a:t>
            </a:r>
          </a:p>
          <a:p>
            <a:r>
              <a:rPr lang="el-GR" dirty="0"/>
              <a:t>2) Στην αίθουσα αντί για μουσική υπήρχε ένας αφηγητής που σχολίαζε τα τεκταινόμενα στην οθόνη</a:t>
            </a:r>
          </a:p>
        </p:txBody>
      </p:sp>
    </p:spTree>
    <p:extLst>
      <p:ext uri="{BB962C8B-B14F-4D97-AF65-F5344CB8AC3E}">
        <p14:creationId xmlns:p14="http://schemas.microsoft.com/office/powerpoint/2010/main" val="404364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Words>1277</Words>
  <Application>Microsoft Office PowerPoint</Application>
  <PresentationFormat>Προβολή στην οθόνη (4:3)</PresentationFormat>
  <Paragraphs>91</Paragraphs>
  <Slides>39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39</vt:i4>
      </vt:variant>
    </vt:vector>
  </HeadingPairs>
  <TitlesOfParts>
    <vt:vector size="42" baseType="lpstr">
      <vt:lpstr>Arial</vt:lpstr>
      <vt:lpstr>Calibri</vt:lpstr>
      <vt:lpstr>Office Theme</vt:lpstr>
      <vt:lpstr>ΙΣΤΟΡΙΑ ΚΙΝΗΜΑΤΟΓΡΑΦΟΥ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Η ΕΜΦΑΝΙΣΗ ΤΟΥ ΚΙΝΗΜΑΤΟΓΡΑΦΟΥ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ΑΚΙΡΑ ΚΟΥΡΟΣΑΒΑ</vt:lpstr>
      <vt:lpstr>ΑΚΙΡΑ ΚΟΥΡΟΣΑΒΑ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ΚΕΝΖΙ ΜΙΖΟΓΚΟΥΤΣΙ</vt:lpstr>
      <vt:lpstr>Παρουσίαση του PowerPoint</vt:lpstr>
      <vt:lpstr>Παρουσίαση του PowerPoint</vt:lpstr>
      <vt:lpstr>Παρουσίαση του PowerPoint</vt:lpstr>
      <vt:lpstr>Γιασουχίρο Οζου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ΙΣΤΟΡΙΑ ΚΙΝΗΜΑΤΟΓΡΑΦΟΥ</dc:title>
  <dc:creator>Lars</dc:creator>
  <cp:lastModifiedBy>Lars</cp:lastModifiedBy>
  <cp:revision>21</cp:revision>
  <dcterms:created xsi:type="dcterms:W3CDTF">2019-02-15T17:33:06Z</dcterms:created>
  <dcterms:modified xsi:type="dcterms:W3CDTF">2020-03-16T11:40:33Z</dcterms:modified>
</cp:coreProperties>
</file>