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6" r:id="rId3"/>
    <p:sldId id="287" r:id="rId4"/>
    <p:sldId id="288" r:id="rId5"/>
    <p:sldId id="289" r:id="rId6"/>
    <p:sldId id="290"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 id="283" r:id="rId34"/>
    <p:sldId id="284" r:id="rId35"/>
    <p:sldId id="285" r:id="rId36"/>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7" d="100"/>
          <a:sy n="107" d="100"/>
        </p:scale>
        <p:origin x="-1098"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l-G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l-GR"/>
          </a:p>
        </p:txBody>
      </p:sp>
      <p:sp>
        <p:nvSpPr>
          <p:cNvPr id="4" name="Date Placeholder 3"/>
          <p:cNvSpPr>
            <a:spLocks noGrp="1"/>
          </p:cNvSpPr>
          <p:nvPr>
            <p:ph type="dt" sz="half" idx="10"/>
          </p:nvPr>
        </p:nvSpPr>
        <p:spPr/>
        <p:txBody>
          <a:bodyPr/>
          <a:lstStyle/>
          <a:p>
            <a:fld id="{0352AD3F-EB2D-424A-B0F8-5F840C368B97}" type="datetimeFigureOut">
              <a:rPr lang="el-GR" smtClean="0"/>
              <a:t>10/1/2019</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9C9F3BFF-6D22-4F07-908C-A09CA68EC681}" type="slidenum">
              <a:rPr lang="el-GR" smtClean="0"/>
              <a:t>‹#›</a:t>
            </a:fld>
            <a:endParaRPr lang="el-GR"/>
          </a:p>
        </p:txBody>
      </p:sp>
    </p:spTree>
    <p:extLst>
      <p:ext uri="{BB962C8B-B14F-4D97-AF65-F5344CB8AC3E}">
        <p14:creationId xmlns:p14="http://schemas.microsoft.com/office/powerpoint/2010/main" val="23655459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0352AD3F-EB2D-424A-B0F8-5F840C368B97}" type="datetimeFigureOut">
              <a:rPr lang="el-GR" smtClean="0"/>
              <a:t>10/1/2019</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9C9F3BFF-6D22-4F07-908C-A09CA68EC681}" type="slidenum">
              <a:rPr lang="el-GR" smtClean="0"/>
              <a:t>‹#›</a:t>
            </a:fld>
            <a:endParaRPr lang="el-GR"/>
          </a:p>
        </p:txBody>
      </p:sp>
    </p:spTree>
    <p:extLst>
      <p:ext uri="{BB962C8B-B14F-4D97-AF65-F5344CB8AC3E}">
        <p14:creationId xmlns:p14="http://schemas.microsoft.com/office/powerpoint/2010/main" val="31809627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l-G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0352AD3F-EB2D-424A-B0F8-5F840C368B97}" type="datetimeFigureOut">
              <a:rPr lang="el-GR" smtClean="0"/>
              <a:t>10/1/2019</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9C9F3BFF-6D22-4F07-908C-A09CA68EC681}" type="slidenum">
              <a:rPr lang="el-GR" smtClean="0"/>
              <a:t>‹#›</a:t>
            </a:fld>
            <a:endParaRPr lang="el-GR"/>
          </a:p>
        </p:txBody>
      </p:sp>
    </p:spTree>
    <p:extLst>
      <p:ext uri="{BB962C8B-B14F-4D97-AF65-F5344CB8AC3E}">
        <p14:creationId xmlns:p14="http://schemas.microsoft.com/office/powerpoint/2010/main" val="34658412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0352AD3F-EB2D-424A-B0F8-5F840C368B97}" type="datetimeFigureOut">
              <a:rPr lang="el-GR" smtClean="0"/>
              <a:t>10/1/2019</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9C9F3BFF-6D22-4F07-908C-A09CA68EC681}" type="slidenum">
              <a:rPr lang="el-GR" smtClean="0"/>
              <a:t>‹#›</a:t>
            </a:fld>
            <a:endParaRPr lang="el-GR"/>
          </a:p>
        </p:txBody>
      </p:sp>
    </p:spTree>
    <p:extLst>
      <p:ext uri="{BB962C8B-B14F-4D97-AF65-F5344CB8AC3E}">
        <p14:creationId xmlns:p14="http://schemas.microsoft.com/office/powerpoint/2010/main" val="33620891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l-G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352AD3F-EB2D-424A-B0F8-5F840C368B97}" type="datetimeFigureOut">
              <a:rPr lang="el-GR" smtClean="0"/>
              <a:t>10/1/2019</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9C9F3BFF-6D22-4F07-908C-A09CA68EC681}" type="slidenum">
              <a:rPr lang="el-GR" smtClean="0"/>
              <a:t>‹#›</a:t>
            </a:fld>
            <a:endParaRPr lang="el-GR"/>
          </a:p>
        </p:txBody>
      </p:sp>
    </p:spTree>
    <p:extLst>
      <p:ext uri="{BB962C8B-B14F-4D97-AF65-F5344CB8AC3E}">
        <p14:creationId xmlns:p14="http://schemas.microsoft.com/office/powerpoint/2010/main" val="4459952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Date Placeholder 4"/>
          <p:cNvSpPr>
            <a:spLocks noGrp="1"/>
          </p:cNvSpPr>
          <p:nvPr>
            <p:ph type="dt" sz="half" idx="10"/>
          </p:nvPr>
        </p:nvSpPr>
        <p:spPr/>
        <p:txBody>
          <a:bodyPr/>
          <a:lstStyle/>
          <a:p>
            <a:fld id="{0352AD3F-EB2D-424A-B0F8-5F840C368B97}" type="datetimeFigureOut">
              <a:rPr lang="el-GR" smtClean="0"/>
              <a:t>10/1/2019</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9C9F3BFF-6D22-4F07-908C-A09CA68EC681}" type="slidenum">
              <a:rPr lang="el-GR" smtClean="0"/>
              <a:t>‹#›</a:t>
            </a:fld>
            <a:endParaRPr lang="el-GR"/>
          </a:p>
        </p:txBody>
      </p:sp>
    </p:spTree>
    <p:extLst>
      <p:ext uri="{BB962C8B-B14F-4D97-AF65-F5344CB8AC3E}">
        <p14:creationId xmlns:p14="http://schemas.microsoft.com/office/powerpoint/2010/main" val="35810992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l-G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7" name="Date Placeholder 6"/>
          <p:cNvSpPr>
            <a:spLocks noGrp="1"/>
          </p:cNvSpPr>
          <p:nvPr>
            <p:ph type="dt" sz="half" idx="10"/>
          </p:nvPr>
        </p:nvSpPr>
        <p:spPr/>
        <p:txBody>
          <a:bodyPr/>
          <a:lstStyle/>
          <a:p>
            <a:fld id="{0352AD3F-EB2D-424A-B0F8-5F840C368B97}" type="datetimeFigureOut">
              <a:rPr lang="el-GR" smtClean="0"/>
              <a:t>10/1/2019</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9C9F3BFF-6D22-4F07-908C-A09CA68EC681}" type="slidenum">
              <a:rPr lang="el-GR" smtClean="0"/>
              <a:t>‹#›</a:t>
            </a:fld>
            <a:endParaRPr lang="el-GR"/>
          </a:p>
        </p:txBody>
      </p:sp>
    </p:spTree>
    <p:extLst>
      <p:ext uri="{BB962C8B-B14F-4D97-AF65-F5344CB8AC3E}">
        <p14:creationId xmlns:p14="http://schemas.microsoft.com/office/powerpoint/2010/main" val="37017155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Date Placeholder 2"/>
          <p:cNvSpPr>
            <a:spLocks noGrp="1"/>
          </p:cNvSpPr>
          <p:nvPr>
            <p:ph type="dt" sz="half" idx="10"/>
          </p:nvPr>
        </p:nvSpPr>
        <p:spPr/>
        <p:txBody>
          <a:bodyPr/>
          <a:lstStyle/>
          <a:p>
            <a:fld id="{0352AD3F-EB2D-424A-B0F8-5F840C368B97}" type="datetimeFigureOut">
              <a:rPr lang="el-GR" smtClean="0"/>
              <a:t>10/1/2019</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9C9F3BFF-6D22-4F07-908C-A09CA68EC681}" type="slidenum">
              <a:rPr lang="el-GR" smtClean="0"/>
              <a:t>‹#›</a:t>
            </a:fld>
            <a:endParaRPr lang="el-GR"/>
          </a:p>
        </p:txBody>
      </p:sp>
    </p:spTree>
    <p:extLst>
      <p:ext uri="{BB962C8B-B14F-4D97-AF65-F5344CB8AC3E}">
        <p14:creationId xmlns:p14="http://schemas.microsoft.com/office/powerpoint/2010/main" val="24856049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52AD3F-EB2D-424A-B0F8-5F840C368B97}" type="datetimeFigureOut">
              <a:rPr lang="el-GR" smtClean="0"/>
              <a:t>10/1/2019</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9C9F3BFF-6D22-4F07-908C-A09CA68EC681}" type="slidenum">
              <a:rPr lang="el-GR" smtClean="0"/>
              <a:t>‹#›</a:t>
            </a:fld>
            <a:endParaRPr lang="el-GR"/>
          </a:p>
        </p:txBody>
      </p:sp>
    </p:spTree>
    <p:extLst>
      <p:ext uri="{BB962C8B-B14F-4D97-AF65-F5344CB8AC3E}">
        <p14:creationId xmlns:p14="http://schemas.microsoft.com/office/powerpoint/2010/main" val="17786007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l-G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352AD3F-EB2D-424A-B0F8-5F840C368B97}" type="datetimeFigureOut">
              <a:rPr lang="el-GR" smtClean="0"/>
              <a:t>10/1/2019</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9C9F3BFF-6D22-4F07-908C-A09CA68EC681}" type="slidenum">
              <a:rPr lang="el-GR" smtClean="0"/>
              <a:t>‹#›</a:t>
            </a:fld>
            <a:endParaRPr lang="el-GR"/>
          </a:p>
        </p:txBody>
      </p:sp>
    </p:spTree>
    <p:extLst>
      <p:ext uri="{BB962C8B-B14F-4D97-AF65-F5344CB8AC3E}">
        <p14:creationId xmlns:p14="http://schemas.microsoft.com/office/powerpoint/2010/main" val="23296884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l-G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352AD3F-EB2D-424A-B0F8-5F840C368B97}" type="datetimeFigureOut">
              <a:rPr lang="el-GR" smtClean="0"/>
              <a:t>10/1/2019</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9C9F3BFF-6D22-4F07-908C-A09CA68EC681}" type="slidenum">
              <a:rPr lang="el-GR" smtClean="0"/>
              <a:t>‹#›</a:t>
            </a:fld>
            <a:endParaRPr lang="el-GR"/>
          </a:p>
        </p:txBody>
      </p:sp>
    </p:spTree>
    <p:extLst>
      <p:ext uri="{BB962C8B-B14F-4D97-AF65-F5344CB8AC3E}">
        <p14:creationId xmlns:p14="http://schemas.microsoft.com/office/powerpoint/2010/main" val="30808434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l-G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352AD3F-EB2D-424A-B0F8-5F840C368B97}" type="datetimeFigureOut">
              <a:rPr lang="el-GR" smtClean="0"/>
              <a:t>10/1/2019</a:t>
            </a:fld>
            <a:endParaRPr lang="el-G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C9F3BFF-6D22-4F07-908C-A09CA68EC681}" type="slidenum">
              <a:rPr lang="el-GR" smtClean="0"/>
              <a:t>‹#›</a:t>
            </a:fld>
            <a:endParaRPr lang="el-GR"/>
          </a:p>
        </p:txBody>
      </p:sp>
    </p:spTree>
    <p:extLst>
      <p:ext uri="{BB962C8B-B14F-4D97-AF65-F5344CB8AC3E}">
        <p14:creationId xmlns:p14="http://schemas.microsoft.com/office/powerpoint/2010/main" val="28683243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l-GR" dirty="0" smtClean="0"/>
              <a:t>ΙΣΤΟΡΙΑ ΚΙΝΗΜΑΤΟΓΡΑΦΟΥ</a:t>
            </a:r>
            <a:endParaRPr lang="el-GR" dirty="0"/>
          </a:p>
        </p:txBody>
      </p:sp>
      <p:sp>
        <p:nvSpPr>
          <p:cNvPr id="3" name="Subtitle 2"/>
          <p:cNvSpPr>
            <a:spLocks noGrp="1"/>
          </p:cNvSpPr>
          <p:nvPr>
            <p:ph type="subTitle" idx="1"/>
          </p:nvPr>
        </p:nvSpPr>
        <p:spPr/>
        <p:txBody>
          <a:bodyPr/>
          <a:lstStyle/>
          <a:p>
            <a:r>
              <a:rPr lang="el-GR" dirty="0" smtClean="0"/>
              <a:t>Η ΔΕΚΑΕΤΙΑ ΤΟΥ 30</a:t>
            </a:r>
          </a:p>
          <a:p>
            <a:endParaRPr lang="el-GR" dirty="0"/>
          </a:p>
        </p:txBody>
      </p:sp>
    </p:spTree>
    <p:extLst>
      <p:ext uri="{BB962C8B-B14F-4D97-AF65-F5344CB8AC3E}">
        <p14:creationId xmlns:p14="http://schemas.microsoft.com/office/powerpoint/2010/main" val="29615908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JEAN VIGO</a:t>
            </a:r>
            <a:endParaRPr lang="el-GR" dirty="0"/>
          </a:p>
        </p:txBody>
      </p:sp>
      <p:sp>
        <p:nvSpPr>
          <p:cNvPr id="3" name="Content Placeholder 2"/>
          <p:cNvSpPr>
            <a:spLocks noGrp="1"/>
          </p:cNvSpPr>
          <p:nvPr>
            <p:ph idx="1"/>
          </p:nvPr>
        </p:nvSpPr>
        <p:spPr/>
        <p:txBody>
          <a:bodyPr/>
          <a:lstStyle/>
          <a:p>
            <a:r>
              <a:rPr lang="el-GR" dirty="0" smtClean="0"/>
              <a:t>Ο Jean Vigo, έκανε μόνο τέσσερις ταινίες πριν τον τραγικό του θάνατο σε ηλικία 29 ετών το 1934</a:t>
            </a:r>
            <a:endParaRPr lang="en-US" dirty="0" smtClean="0"/>
          </a:p>
          <a:p>
            <a:r>
              <a:rPr lang="el-GR" dirty="0" smtClean="0"/>
              <a:t>Ήταν από τους πρωτοπόρους της κίνη­σης του Cine Club (Κινηματογραφικές Λέσχες) στη Γαλλία και οι δύο πρώτες ταινίες συνδέονται άμεσα με τις πειραματικές κινήσεις του 1920</a:t>
            </a:r>
            <a:endParaRPr lang="el-GR" dirty="0"/>
          </a:p>
        </p:txBody>
      </p:sp>
    </p:spTree>
    <p:extLst>
      <p:ext uri="{BB962C8B-B14F-4D97-AF65-F5344CB8AC3E}">
        <p14:creationId xmlns:p14="http://schemas.microsoft.com/office/powerpoint/2010/main" val="32543193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smtClean="0"/>
              <a:t>To «A Propos de Nice» (1930), έγινε με τον κινηματογραφιστή Borris Kaufman και δείχνει το θέρετρο της Νίκαιας για 40 περί­που </a:t>
            </a:r>
            <a:r>
              <a:rPr lang="el-GR" dirty="0" smtClean="0"/>
              <a:t>λεπτά.</a:t>
            </a:r>
            <a:r>
              <a:rPr lang="en-US" dirty="0"/>
              <a:t> </a:t>
            </a:r>
            <a:r>
              <a:rPr lang="el-GR" dirty="0" smtClean="0"/>
              <a:t>Η ταινία</a:t>
            </a:r>
            <a:r>
              <a:rPr lang="el-GR" dirty="0" smtClean="0"/>
              <a:t> </a:t>
            </a:r>
            <a:r>
              <a:rPr lang="el-GR" dirty="0" smtClean="0"/>
              <a:t>σόκαρε όσους περίμεναν μια τυ­πική, προοδευτική ταξιδιωτική αφήγηση</a:t>
            </a:r>
          </a:p>
          <a:p>
            <a:endParaRPr lang="el-GR" dirty="0"/>
          </a:p>
        </p:txBody>
      </p:sp>
    </p:spTree>
    <p:extLst>
      <p:ext uri="{BB962C8B-B14F-4D97-AF65-F5344CB8AC3E}">
        <p14:creationId xmlns:p14="http://schemas.microsoft.com/office/powerpoint/2010/main" val="26222894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normAutofit fontScale="92500"/>
          </a:bodyPr>
          <a:lstStyle/>
          <a:p>
            <a:r>
              <a:rPr lang="el-GR" dirty="0" smtClean="0"/>
              <a:t>Αντί για αυτό ο Vigo, γιος ενός δολοφονημένου αναρχικού, απεικονίζει μια πόλη γεμάτη με θάνατο που κυβερνάται από τυχοδιώκτες, γεμάτη με άψυχα μνημεία και ατέλειωτα κοιμητήρια, μια κατάσταση που θύμιζε τους σου­ρεαλιστές του 1920</a:t>
            </a:r>
            <a:endParaRPr lang="en-US" dirty="0" smtClean="0"/>
          </a:p>
          <a:p>
            <a:r>
              <a:rPr lang="el-GR" dirty="0" smtClean="0"/>
              <a:t>Μετά από το «A Propos de Nice», o Vigo άρχιζε να συνδυάζει το σουρεαλισμό με αυτό που αργότερα θα ονομαζόταν ποιητικός ρεαλισμός</a:t>
            </a:r>
            <a:endParaRPr lang="el-GR" dirty="0"/>
          </a:p>
        </p:txBody>
      </p:sp>
    </p:spTree>
    <p:extLst>
      <p:ext uri="{BB962C8B-B14F-4D97-AF65-F5344CB8AC3E}">
        <p14:creationId xmlns:p14="http://schemas.microsoft.com/office/powerpoint/2010/main" val="38567763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smtClean="0"/>
              <a:t>Με το «Taris» (1931) ένα μικρό ντοκιμαντέρ για έναν πρωταθλητή κολυμβητή, ο Vigo έβαλε την κάμερα του κάτω από το νερό ενώ ο κολυμβητής Taris αστειευόμενος στον πυθμένα της λίμνης φύσηξε νερό στο φακό</a:t>
            </a:r>
          </a:p>
          <a:p>
            <a:endParaRPr lang="el-GR" dirty="0" smtClean="0"/>
          </a:p>
          <a:p>
            <a:endParaRPr lang="el-GR"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87624" y="4381500"/>
            <a:ext cx="2400300" cy="1905000"/>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27984" y="4533900"/>
            <a:ext cx="2857500" cy="1600200"/>
          </a:xfrm>
          <a:prstGeom prst="rect">
            <a:avLst/>
          </a:prstGeom>
        </p:spPr>
      </p:pic>
    </p:spTree>
    <p:extLst>
      <p:ext uri="{BB962C8B-B14F-4D97-AF65-F5344CB8AC3E}">
        <p14:creationId xmlns:p14="http://schemas.microsoft.com/office/powerpoint/2010/main" val="35947390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normAutofit fontScale="92500" lnSpcReduction="20000"/>
          </a:bodyPr>
          <a:lstStyle/>
          <a:p>
            <a:r>
              <a:rPr lang="el-GR" dirty="0" smtClean="0"/>
              <a:t>To </a:t>
            </a:r>
            <a:r>
              <a:rPr lang="el-GR" b="1" i="1" dirty="0" smtClean="0"/>
              <a:t>«Zero de Conduite» </a:t>
            </a:r>
            <a:r>
              <a:rPr lang="el-GR" dirty="0" smtClean="0"/>
              <a:t>(Zero for Conduct 1933) έκανε το Vigo διάσημο. Η παραγωγή του ήταν ανεξάρτητη, μια 44λεπτη ταινία που έδινε μια εικόνα τρόμου του Γαλλικού εκπαιδευτικού συστήματος</a:t>
            </a:r>
            <a:endParaRPr lang="en-US" dirty="0" smtClean="0"/>
          </a:p>
          <a:p>
            <a:r>
              <a:rPr lang="el-GR" dirty="0" smtClean="0"/>
              <a:t>Ένα φιλμ, του οποίου οι Γαλλικές αρχές απαγόρευσαν την προβολή μέχρι και μετά το τέλος του Β’ Παγκοσμίου Πολέμου. Κατά τη διάρκεια του 1950 το «Zero for Con­duct», μελετήθηκε προσεκτικά από το Γαλλικό Νέο Κύμα</a:t>
            </a:r>
          </a:p>
          <a:p>
            <a:endParaRPr lang="el-GR" dirty="0" smtClean="0"/>
          </a:p>
          <a:p>
            <a:endParaRPr lang="el-GR" dirty="0"/>
          </a:p>
        </p:txBody>
      </p:sp>
    </p:spTree>
    <p:extLst>
      <p:ext uri="{BB962C8B-B14F-4D97-AF65-F5344CB8AC3E}">
        <p14:creationId xmlns:p14="http://schemas.microsoft.com/office/powerpoint/2010/main" val="30592880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smtClean="0"/>
              <a:t>Ο Vigo, δημιούργησε το τελικό του έργο </a:t>
            </a:r>
            <a:r>
              <a:rPr lang="el-GR" b="1" i="1" dirty="0" smtClean="0"/>
              <a:t>«L’ Atalante»</a:t>
            </a:r>
            <a:r>
              <a:rPr lang="el-GR" dirty="0" smtClean="0"/>
              <a:t> (1934) ενώ πέθαινε από φυματίωση. Αυτή η ταινία υμνεί καταπληκτικά την ανθρώ­πινη κατάσταση. Περιγράφοντας το ταξίδι δύο συζύγων σε ποταμόπλοιο, η ταινία συνδυάζει εικόνες της αρμονίας του γάμου με την αυστηρότητα της ανεργίας και πείνας της μεγάλης οικονομικής κρίσης. Δημιουργεί ένα ποίημα ρεαλισμού</a:t>
            </a:r>
          </a:p>
          <a:p>
            <a:endParaRPr lang="el-GR" dirty="0"/>
          </a:p>
        </p:txBody>
      </p:sp>
    </p:spTree>
    <p:extLst>
      <p:ext uri="{BB962C8B-B14F-4D97-AF65-F5344CB8AC3E}">
        <p14:creationId xmlns:p14="http://schemas.microsoft.com/office/powerpoint/2010/main" val="30519918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smtClean="0"/>
              <a:t>Το πιο ευθύ από τα έργα του Vigo, το «L’ Atalante» προκαλεί μια ισχυρή αντί­δραση στους θεατές. Το γεγονός των μοναχι­κών ταινιών μεγάλου μήκους του Vigo δεν μειώνει το γόητρο τους. Ο Vigo υπήρξε πρωτοπόρος του ποιητικού ρεαλισμού. Ο Jean Renoir θα έκανε αυτό το στυλ παγκοσμίως γνωστό</a:t>
            </a:r>
          </a:p>
          <a:p>
            <a:endParaRPr lang="el-GR" dirty="0"/>
          </a:p>
        </p:txBody>
      </p:sp>
    </p:spTree>
    <p:extLst>
      <p:ext uri="{BB962C8B-B14F-4D97-AF65-F5344CB8AC3E}">
        <p14:creationId xmlns:p14="http://schemas.microsoft.com/office/powerpoint/2010/main" val="21239007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ΠΟΙΗΤΙΚΟΣ ΡΕΑΛΙΣΜΟΣ</a:t>
            </a:r>
            <a:endParaRPr lang="el-GR" dirty="0"/>
          </a:p>
        </p:txBody>
      </p:sp>
      <p:sp>
        <p:nvSpPr>
          <p:cNvPr id="3" name="Content Placeholder 2"/>
          <p:cNvSpPr>
            <a:spLocks noGrp="1"/>
          </p:cNvSpPr>
          <p:nvPr>
            <p:ph idx="1"/>
          </p:nvPr>
        </p:nvSpPr>
        <p:spPr/>
        <p:txBody>
          <a:bodyPr/>
          <a:lstStyle/>
          <a:p>
            <a:r>
              <a:rPr lang="el-GR" dirty="0" smtClean="0"/>
              <a:t>Κατά τη </a:t>
            </a:r>
            <a:r>
              <a:rPr lang="el-GR" smtClean="0"/>
              <a:t>δεκαετία του 30, </a:t>
            </a:r>
            <a:r>
              <a:rPr lang="el-GR" dirty="0" smtClean="0"/>
              <a:t>αναπτύσσεται η αισθητική τού γαλλικού ποιητικού ρεαλισμού με ομιλούσες πλέον ταινίες. Είναι η αισθητική της ατμόσφαιρας που αναδεικνύει ως κεντρικό θέμα το πεπρωμένο, το οποίο θα περάσει αργότερα και στο φιλμ νουάρ (film noir)</a:t>
            </a:r>
          </a:p>
          <a:p>
            <a:endParaRPr lang="el-GR" dirty="0"/>
          </a:p>
        </p:txBody>
      </p:sp>
    </p:spTree>
    <p:extLst>
      <p:ext uri="{BB962C8B-B14F-4D97-AF65-F5344CB8AC3E}">
        <p14:creationId xmlns:p14="http://schemas.microsoft.com/office/powerpoint/2010/main" val="42536101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ΘΕΜΑΤΙΚΗ</a:t>
            </a:r>
            <a:endParaRPr lang="el-GR" dirty="0"/>
          </a:p>
        </p:txBody>
      </p:sp>
      <p:sp>
        <p:nvSpPr>
          <p:cNvPr id="3" name="Content Placeholder 2"/>
          <p:cNvSpPr>
            <a:spLocks noGrp="1"/>
          </p:cNvSpPr>
          <p:nvPr>
            <p:ph idx="1"/>
          </p:nvPr>
        </p:nvSpPr>
        <p:spPr/>
        <p:txBody>
          <a:bodyPr>
            <a:normAutofit lnSpcReduction="10000"/>
          </a:bodyPr>
          <a:lstStyle/>
          <a:p>
            <a:r>
              <a:rPr lang="el-GR" dirty="0" smtClean="0"/>
              <a:t>Οι ταινίες του γαλλικού ποιητικού ρεαλισμού επηρεάζουν την αισθητική του παγκόσμιου κινηματογράφου και γίνονται ιδιαίτερα αγαπητές σε ολόκληρο τον κόσμο</a:t>
            </a:r>
          </a:p>
          <a:p>
            <a:r>
              <a:rPr lang="el-GR" dirty="0" smtClean="0"/>
              <a:t>Οι Γάλλοι σκηνοθέτες έχουν την ευαισθησία να συλλάβουν το θέμα του πεπρωμένου που βαραίνει σαν μαύρο σύννεφο εκείνη την εποχή, λίγο πριν ξεσπάσει ο Β΄ Παγκόσμιος Πόλεμος</a:t>
            </a:r>
            <a:endParaRPr lang="el-GR" dirty="0"/>
          </a:p>
        </p:txBody>
      </p:sp>
    </p:spTree>
    <p:extLst>
      <p:ext uri="{BB962C8B-B14F-4D97-AF65-F5344CB8AC3E}">
        <p14:creationId xmlns:p14="http://schemas.microsoft.com/office/powerpoint/2010/main" val="7365103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ΘΕΜΑΤΙΚΗ</a:t>
            </a:r>
            <a:endParaRPr lang="el-GR" dirty="0"/>
          </a:p>
        </p:txBody>
      </p:sp>
      <p:sp>
        <p:nvSpPr>
          <p:cNvPr id="3" name="Content Placeholder 2"/>
          <p:cNvSpPr>
            <a:spLocks noGrp="1"/>
          </p:cNvSpPr>
          <p:nvPr>
            <p:ph idx="1"/>
          </p:nvPr>
        </p:nvSpPr>
        <p:spPr/>
        <p:txBody>
          <a:bodyPr/>
          <a:lstStyle/>
          <a:p>
            <a:r>
              <a:rPr lang="el-GR" dirty="0" smtClean="0"/>
              <a:t>Κατορθώνουν να το εκφράσουν με πλαστικότητα και ρεαλισμό, γεγονός που χαρακτήρισε το κινηματογραφικό αυτό κίνημα</a:t>
            </a:r>
          </a:p>
          <a:p>
            <a:endParaRPr lang="el-GR" dirty="0" smtClean="0"/>
          </a:p>
          <a:p>
            <a:endParaRPr lang="el-GR" dirty="0"/>
          </a:p>
        </p:txBody>
      </p:sp>
    </p:spTree>
    <p:extLst>
      <p:ext uri="{BB962C8B-B14F-4D97-AF65-F5344CB8AC3E}">
        <p14:creationId xmlns:p14="http://schemas.microsoft.com/office/powerpoint/2010/main" val="2734741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smtClean="0"/>
              <a:t>Αρχές δεκαετίας 30 θεσπίζεται νόμος για τον περιορισμό των εισαγόμενων ταινιών</a:t>
            </a:r>
          </a:p>
          <a:p>
            <a:r>
              <a:rPr lang="el-GR" dirty="0" smtClean="0"/>
              <a:t>Βοήθησε στη δημιουργία και την άνθιση ενός νέου κύματος δημιουργών</a:t>
            </a:r>
          </a:p>
          <a:p>
            <a:r>
              <a:rPr lang="el-GR" dirty="0" smtClean="0"/>
              <a:t>Τα πρώτα χρόνια της δεκαετίας κυριάρχησε ο νατουραλισμός και στα επόμενα μέχρι τη Γερμανική κατοχή ο ποιητικός ρεαλισμός</a:t>
            </a:r>
          </a:p>
          <a:p>
            <a:endParaRPr lang="el-GR" dirty="0"/>
          </a:p>
        </p:txBody>
      </p:sp>
    </p:spTree>
    <p:extLst>
      <p:ext uri="{BB962C8B-B14F-4D97-AF65-F5344CB8AC3E}">
        <p14:creationId xmlns:p14="http://schemas.microsoft.com/office/powerpoint/2010/main" val="66530568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smtClean="0"/>
              <a:t>ΧΑΡΑΚΤΗΡΙΣΤΙΚΑ ΠΟΙΗΤΙΚΟΥ ΡΕΑΛΙΣΜΟΥ</a:t>
            </a:r>
            <a:endParaRPr lang="el-GR" dirty="0"/>
          </a:p>
        </p:txBody>
      </p:sp>
      <p:sp>
        <p:nvSpPr>
          <p:cNvPr id="3" name="Content Placeholder 2"/>
          <p:cNvSpPr>
            <a:spLocks noGrp="1"/>
          </p:cNvSpPr>
          <p:nvPr>
            <p:ph idx="1"/>
          </p:nvPr>
        </p:nvSpPr>
        <p:spPr/>
        <p:txBody>
          <a:bodyPr/>
          <a:lstStyle/>
          <a:p>
            <a:r>
              <a:rPr lang="el-GR" dirty="0" smtClean="0"/>
              <a:t>Τα χαρακτηριστικά της αισθητικής του ποιητικού ρεαλισμού είναι το ευαίσθητο παίξιμο των ηθοποιών, η μπαρόκ φωτογραφία με ιδιαίτερα ατμοσφαιρικούς φωτισμούς, η έμφαση στην πιστή αναπαράσταση του περιβάλλοντος στα ντεκόρ και η αξιοποίηση των φυσικών χώρων. Σε όλες σχεδόν τις ταινίες γίνεται βαθιά κριτική ανάλυση κοινωνικών θεμάτων</a:t>
            </a:r>
          </a:p>
          <a:p>
            <a:endParaRPr lang="el-GR" dirty="0"/>
          </a:p>
        </p:txBody>
      </p:sp>
    </p:spTree>
    <p:extLst>
      <p:ext uri="{BB962C8B-B14F-4D97-AF65-F5344CB8AC3E}">
        <p14:creationId xmlns:p14="http://schemas.microsoft.com/office/powerpoint/2010/main" val="366169423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ΖΑΚ ΠΡΕΒΕΡ</a:t>
            </a:r>
            <a:endParaRPr lang="el-GR" dirty="0"/>
          </a:p>
        </p:txBody>
      </p:sp>
      <p:sp>
        <p:nvSpPr>
          <p:cNvPr id="3" name="Content Placeholder 2"/>
          <p:cNvSpPr>
            <a:spLocks noGrp="1"/>
          </p:cNvSpPr>
          <p:nvPr>
            <p:ph idx="1"/>
          </p:nvPr>
        </p:nvSpPr>
        <p:spPr/>
        <p:txBody>
          <a:bodyPr/>
          <a:lstStyle/>
          <a:p>
            <a:r>
              <a:rPr lang="el-GR" dirty="0" smtClean="0"/>
              <a:t>Ο Γάλλος ποιητής Ζακ </a:t>
            </a:r>
            <a:r>
              <a:rPr lang="el-GR" dirty="0" err="1" smtClean="0"/>
              <a:t>Πρεβέρ</a:t>
            </a:r>
            <a:r>
              <a:rPr lang="el-GR" dirty="0" smtClean="0"/>
              <a:t> (1900-1977) αναδεικνύεται ένας από τους μεγαλύτερους διασκευαστές σεναριογράφους της κλασικής γαλλικής μυθιστοριογραφίας, και κυρίως του μεγάλου Γάλλου συγγραφέα </a:t>
            </a:r>
            <a:r>
              <a:rPr lang="el-GR" dirty="0" err="1" smtClean="0"/>
              <a:t>Εμίλ</a:t>
            </a:r>
            <a:r>
              <a:rPr lang="el-GR" dirty="0" smtClean="0"/>
              <a:t> Ζολά (1840-1902), του σημαντικότερου εκπροσώπου του νατουραλισμού στη λογοτεχνία</a:t>
            </a:r>
          </a:p>
          <a:p>
            <a:endParaRPr lang="el-GR" dirty="0"/>
          </a:p>
        </p:txBody>
      </p:sp>
    </p:spTree>
    <p:extLst>
      <p:ext uri="{BB962C8B-B14F-4D97-AF65-F5344CB8AC3E}">
        <p14:creationId xmlns:p14="http://schemas.microsoft.com/office/powerpoint/2010/main" val="367550445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ΓΑΛΛΙΚΟΣ ΠΟΙΗΤΙΚΟΣ ΡΕΑΛΙΣΜΟΣ</a:t>
            </a:r>
            <a:endParaRPr lang="el-GR" dirty="0"/>
          </a:p>
        </p:txBody>
      </p:sp>
      <p:sp>
        <p:nvSpPr>
          <p:cNvPr id="3" name="Content Placeholder 2"/>
          <p:cNvSpPr>
            <a:spLocks noGrp="1"/>
          </p:cNvSpPr>
          <p:nvPr>
            <p:ph idx="1"/>
          </p:nvPr>
        </p:nvSpPr>
        <p:spPr/>
        <p:txBody>
          <a:bodyPr/>
          <a:lstStyle/>
          <a:p>
            <a:r>
              <a:rPr lang="el-GR" dirty="0" smtClean="0"/>
              <a:t>Ο ποιητικός ρεαλισμός δεν είναι μια κινηματογραφική σχολή, στην οποία μπορείς να δώσεις περιχαρακώσεις αυστηρές, καθώς έχει μεγάλο εύρος τεχνοτροπιών και αντιλήψεων</a:t>
            </a:r>
            <a:endParaRPr lang="el-GR" dirty="0"/>
          </a:p>
        </p:txBody>
      </p:sp>
    </p:spTree>
    <p:extLst>
      <p:ext uri="{BB962C8B-B14F-4D97-AF65-F5344CB8AC3E}">
        <p14:creationId xmlns:p14="http://schemas.microsoft.com/office/powerpoint/2010/main" val="166686815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ΕΡΜΗΝΕΙΑ ΡΕΑΛΙΣΜΟΥ</a:t>
            </a:r>
            <a:endParaRPr lang="el-GR" dirty="0"/>
          </a:p>
        </p:txBody>
      </p:sp>
      <p:sp>
        <p:nvSpPr>
          <p:cNvPr id="3" name="Content Placeholder 2"/>
          <p:cNvSpPr>
            <a:spLocks noGrp="1"/>
          </p:cNvSpPr>
          <p:nvPr>
            <p:ph idx="1"/>
          </p:nvPr>
        </p:nvSpPr>
        <p:spPr/>
        <p:txBody>
          <a:bodyPr/>
          <a:lstStyle/>
          <a:p>
            <a:r>
              <a:rPr lang="el-GR" dirty="0" smtClean="0"/>
              <a:t>Ορίζουμε τον ποιητικό ρεαλισμό ως ποιητική διαπραγμάτευση ενός ρεαλιστικού θέματος, εκλαμβάνοντας τον όρο «ρεαλισμός» με την έννοια που είχε στον 19ο αιώνα, η οποία συνδέεται με την περιγραφή των χυδαίων, άξεστων και ποταπών πλευρών της πραγματικότητας, με το «αναξιοπρεπές» σε αντίθεση με το «ευγενές»</a:t>
            </a:r>
          </a:p>
          <a:p>
            <a:endParaRPr lang="el-GR" dirty="0"/>
          </a:p>
        </p:txBody>
      </p:sp>
    </p:spTree>
    <p:extLst>
      <p:ext uri="{BB962C8B-B14F-4D97-AF65-F5344CB8AC3E}">
        <p14:creationId xmlns:p14="http://schemas.microsoft.com/office/powerpoint/2010/main" val="97963415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smtClean="0"/>
              <a:t>Ο ποιητικός ρεαλισμός δεν διστάζει να βουτήξει μέσα στο ζοφερό περιβάλλον μιας σκληρής πραγματικότητας, της παρακμής, της πίκρας και της απογοήτευσης, αλλά βλέπει αυτήν την πραγματικότητα και την περιγράφει με έναν μοναδικό και λεπτότατο ποιητικό τρόπο</a:t>
            </a:r>
          </a:p>
          <a:p>
            <a:endParaRPr lang="el-GR" dirty="0"/>
          </a:p>
        </p:txBody>
      </p:sp>
    </p:spTree>
    <p:extLst>
      <p:ext uri="{BB962C8B-B14F-4D97-AF65-F5344CB8AC3E}">
        <p14:creationId xmlns:p14="http://schemas.microsoft.com/office/powerpoint/2010/main" val="259241513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smtClean="0"/>
              <a:t>ΔΙΑΦΟΡΑ ΜΕ ΙΤΑΛΙΚΟ ΝΕΟΡΕΑΛΙΣΜΟ</a:t>
            </a:r>
            <a:endParaRPr lang="el-GR" dirty="0"/>
          </a:p>
        </p:txBody>
      </p:sp>
      <p:sp>
        <p:nvSpPr>
          <p:cNvPr id="3" name="Content Placeholder 2"/>
          <p:cNvSpPr>
            <a:spLocks noGrp="1"/>
          </p:cNvSpPr>
          <p:nvPr>
            <p:ph idx="1"/>
          </p:nvPr>
        </p:nvSpPr>
        <p:spPr/>
        <p:txBody>
          <a:bodyPr>
            <a:normAutofit fontScale="92500"/>
          </a:bodyPr>
          <a:lstStyle/>
          <a:p>
            <a:r>
              <a:rPr lang="el-GR" dirty="0" smtClean="0"/>
              <a:t>Αυτή είναι και η διαφορά του με τον Ιταλικό Νεορεαλισμό. Δηλαδή η ποιητική διάθεση περιγραφής. Ο λυρικός λόγος, η ανάλογη εικόνα και η περιγραφή αποκτούν χαρακτήρα ποίησης</a:t>
            </a:r>
          </a:p>
          <a:p>
            <a:r>
              <a:rPr lang="el-GR" dirty="0" smtClean="0"/>
              <a:t>O Ποιητικός ρεαλισμός χαρακτηρίζεται από πίκρα, μελαγχολία, απαισιόδοξη ματιά στη θεώρηση των πραγμάτων της ζωής (Εδώ είναι η αντίθεσή του με τον θετικό Ιταλικό Νεορεαλισμό</a:t>
            </a:r>
            <a:endParaRPr lang="el-GR" dirty="0"/>
          </a:p>
        </p:txBody>
      </p:sp>
    </p:spTree>
    <p:extLst>
      <p:ext uri="{BB962C8B-B14F-4D97-AF65-F5344CB8AC3E}">
        <p14:creationId xmlns:p14="http://schemas.microsoft.com/office/powerpoint/2010/main" val="21727073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ΖΑΝ ΡΕΝΟΥΑΡ</a:t>
            </a:r>
            <a:endParaRPr lang="el-GR" dirty="0"/>
          </a:p>
        </p:txBody>
      </p:sp>
      <p:sp>
        <p:nvSpPr>
          <p:cNvPr id="3" name="Content Placeholder 2"/>
          <p:cNvSpPr>
            <a:spLocks noGrp="1"/>
          </p:cNvSpPr>
          <p:nvPr>
            <p:ph idx="1"/>
          </p:nvPr>
        </p:nvSpPr>
        <p:spPr/>
        <p:txBody>
          <a:bodyPr/>
          <a:lstStyle/>
          <a:p>
            <a:r>
              <a:rPr lang="el-GR" dirty="0" smtClean="0"/>
              <a:t>Ο κατ’ εξοχήν σκηνοθέτης του γαλλικού ποιητικού ρεαλισμού είναι ο Ζαν Ρενουάρ (1894-1979), γιος του μεγάλου ιμπρεσιονιστή ζωγράφου Ωγκύστ Ρενουάρ</a:t>
            </a:r>
          </a:p>
          <a:p>
            <a:r>
              <a:rPr lang="el-GR" dirty="0" smtClean="0"/>
              <a:t>Ο Jean Renoir, οδήγησε τη Γαλλία και πάλι στο κινηματογραφικό προσκήνιο. Το στυλ του χαρακτηρίστηκε αυθόρμητα λυρικό και ρεαλιστικό</a:t>
            </a:r>
          </a:p>
          <a:p>
            <a:endParaRPr lang="el-GR" dirty="0"/>
          </a:p>
        </p:txBody>
      </p:sp>
    </p:spTree>
    <p:extLst>
      <p:ext uri="{BB962C8B-B14F-4D97-AF65-F5344CB8AC3E}">
        <p14:creationId xmlns:p14="http://schemas.microsoft.com/office/powerpoint/2010/main" val="65687184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ΖΑΝ ΡΕΝΟΥΑΡ</a:t>
            </a:r>
            <a:endParaRPr lang="el-GR" dirty="0"/>
          </a:p>
        </p:txBody>
      </p:sp>
      <p:sp>
        <p:nvSpPr>
          <p:cNvPr id="3" name="Content Placeholder 2"/>
          <p:cNvSpPr>
            <a:spLocks noGrp="1"/>
          </p:cNvSpPr>
          <p:nvPr>
            <p:ph idx="1"/>
          </p:nvPr>
        </p:nvSpPr>
        <p:spPr/>
        <p:txBody>
          <a:bodyPr/>
          <a:lstStyle/>
          <a:p>
            <a:r>
              <a:rPr lang="el-GR" dirty="0" smtClean="0"/>
              <a:t>Οι ταινίες του αποκαλύπτουν ένα σύμπλεγμα διαπροσωπικών σχέσεων, ουσιαστικής ζωής και ενδότερου συναισθήματος</a:t>
            </a:r>
          </a:p>
          <a:p>
            <a:endParaRPr lang="el-GR"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51141" y="3429000"/>
            <a:ext cx="2857500" cy="2857500"/>
          </a:xfrm>
          <a:prstGeom prst="rect">
            <a:avLst/>
          </a:prstGeom>
        </p:spPr>
      </p:pic>
    </p:spTree>
    <p:extLst>
      <p:ext uri="{BB962C8B-B14F-4D97-AF65-F5344CB8AC3E}">
        <p14:creationId xmlns:p14="http://schemas.microsoft.com/office/powerpoint/2010/main" val="44040800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ΦΙΛΜΟΓΡΑΦΙΑ ΖΑΝ ΡΕΝΟΥΑΡ</a:t>
            </a:r>
            <a:endParaRPr lang="el-GR" dirty="0"/>
          </a:p>
        </p:txBody>
      </p:sp>
      <p:sp>
        <p:nvSpPr>
          <p:cNvPr id="3" name="Content Placeholder 2"/>
          <p:cNvSpPr>
            <a:spLocks noGrp="1"/>
          </p:cNvSpPr>
          <p:nvPr>
            <p:ph idx="1"/>
          </p:nvPr>
        </p:nvSpPr>
        <p:spPr/>
        <p:txBody>
          <a:bodyPr>
            <a:normAutofit lnSpcReduction="10000"/>
          </a:bodyPr>
          <a:lstStyle/>
          <a:p>
            <a:r>
              <a:rPr lang="el-GR" dirty="0" smtClean="0"/>
              <a:t>Οι σημαντικότερες ταινίες του: </a:t>
            </a:r>
            <a:r>
              <a:rPr lang="el-GR" b="1" i="1" dirty="0" smtClean="0"/>
              <a:t>Η σκύλα (1931)</a:t>
            </a:r>
            <a:r>
              <a:rPr lang="el-GR" dirty="0" smtClean="0"/>
              <a:t>, </a:t>
            </a:r>
            <a:r>
              <a:rPr lang="el-GR" b="1" i="1" dirty="0" err="1" smtClean="0"/>
              <a:t>Τονί</a:t>
            </a:r>
            <a:r>
              <a:rPr lang="el-GR" b="1" i="1" dirty="0" smtClean="0"/>
              <a:t> (1935), </a:t>
            </a:r>
            <a:r>
              <a:rPr lang="el-GR" dirty="0" smtClean="0"/>
              <a:t>η αντιπολεμική </a:t>
            </a:r>
            <a:r>
              <a:rPr lang="el-GR" b="1" i="1" dirty="0" smtClean="0"/>
              <a:t>Μεγάλη Χίμαιρα (1937)</a:t>
            </a:r>
            <a:r>
              <a:rPr lang="el-GR" dirty="0" smtClean="0"/>
              <a:t>, όπου καταγγέλλει τον Α΄ Παγκόσμιο Πόλεμο</a:t>
            </a:r>
            <a:r>
              <a:rPr lang="el-GR" b="1" i="1" dirty="0" smtClean="0"/>
              <a:t>, Μαρσεγιέζα (1938), Ανθρώπινο κτήνος (1938)</a:t>
            </a:r>
            <a:r>
              <a:rPr lang="el-GR" dirty="0" smtClean="0"/>
              <a:t>, με εξαιρετική υποκριτική από τον Ζαν Γκαμπέν και τη Μισέλ Μοργκάν και το αριστούργημά του </a:t>
            </a:r>
            <a:r>
              <a:rPr lang="el-GR" b="1" i="1" dirty="0" smtClean="0"/>
              <a:t>Ο κανόνας του παιχνιδιού (1939), </a:t>
            </a:r>
            <a:r>
              <a:rPr lang="el-GR" dirty="0" smtClean="0"/>
              <a:t>όπου κριτικάρει με κομψή ειρωνεία, την τάξη των πλουσίων της γαλλικής μπουρζουαζίας</a:t>
            </a:r>
          </a:p>
          <a:p>
            <a:endParaRPr lang="el-GR" dirty="0"/>
          </a:p>
        </p:txBody>
      </p:sp>
    </p:spTree>
    <p:extLst>
      <p:ext uri="{BB962C8B-B14F-4D97-AF65-F5344CB8AC3E}">
        <p14:creationId xmlns:p14="http://schemas.microsoft.com/office/powerpoint/2010/main" val="224638421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ΧΑΡΑΚΤΗΡΙΣΤΙΚΑ ΖΑΝ ΡΕΝΟΥΑΡ</a:t>
            </a:r>
            <a:endParaRPr lang="el-GR" dirty="0"/>
          </a:p>
        </p:txBody>
      </p:sp>
      <p:sp>
        <p:nvSpPr>
          <p:cNvPr id="3" name="Content Placeholder 2"/>
          <p:cNvSpPr>
            <a:spLocks noGrp="1"/>
          </p:cNvSpPr>
          <p:nvPr>
            <p:ph idx="1"/>
          </p:nvPr>
        </p:nvSpPr>
        <p:spPr/>
        <p:txBody>
          <a:bodyPr/>
          <a:lstStyle/>
          <a:p>
            <a:r>
              <a:rPr lang="el-GR" dirty="0" smtClean="0"/>
              <a:t>Χρησιμοποιεί ιδιαίτερα τους φακούς που αναδεικνύουν το βάθος πεδίου και οδηγεί τους ηθοποιούς του, προσέχοντας κάθε λεπτομέρεια. Στον Κανόνα του παιχνιδιού στήνει μονοπλάνα (</a:t>
            </a:r>
            <a:r>
              <a:rPr lang="el-GR" dirty="0" err="1" smtClean="0"/>
              <a:t>plan</a:t>
            </a:r>
            <a:r>
              <a:rPr lang="el-GR" dirty="0" smtClean="0"/>
              <a:t>-séquence) ιδιαίτερης πλαστικότητας και με έμφυτη ικανότητα στο καδράρισμα, σα να είχε διεισδύσει μέσα του ολόκληρη η τέχνη του πατέρα του από πολύ μικρή ηλικία</a:t>
            </a:r>
          </a:p>
          <a:p>
            <a:endParaRPr lang="el-GR" dirty="0"/>
          </a:p>
        </p:txBody>
      </p:sp>
    </p:spTree>
    <p:extLst>
      <p:ext uri="{BB962C8B-B14F-4D97-AF65-F5344CB8AC3E}">
        <p14:creationId xmlns:p14="http://schemas.microsoft.com/office/powerpoint/2010/main" val="7715825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smtClean="0"/>
              <a:t>Ο νατουραλισμός καταγράφει με ρεαλιστικούς τόνους μια κοινωνική πραγματικότητα, στην οποία οι χαρακτήρες υποτάσσονται στη δύναμη του θέματος ενώ στον ποιητικό ρεαλισμό οι χαρακτήρες είναι αυτοί που με τις πράξεις τους επηρεάζουν και αλλάζουν τη μοίρα τους και την πραγματικότητα</a:t>
            </a:r>
            <a:endParaRPr lang="el-GR" dirty="0"/>
          </a:p>
        </p:txBody>
      </p:sp>
    </p:spTree>
    <p:extLst>
      <p:ext uri="{BB962C8B-B14F-4D97-AF65-F5344CB8AC3E}">
        <p14:creationId xmlns:p14="http://schemas.microsoft.com/office/powerpoint/2010/main" val="383940784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smtClean="0"/>
              <a:t>Παίζει και ο ίδιος σε μικρούς και χαρακτηριστικούς ρόλους στις ταινίες του. Θεωρείται ένας από τους πιο σημαντικούς σκηνοθέτες όλων των εποχών. Το στυλ του επηρέασε πολλούς σκηνοθέτες-δημιουργούς τις επόμενες δεκαετίες. Μεταξύ αυτών οι </a:t>
            </a:r>
            <a:r>
              <a:rPr lang="el-GR" dirty="0" err="1" smtClean="0"/>
              <a:t>Σατιαζίτ</a:t>
            </a:r>
            <a:r>
              <a:rPr lang="el-GR" dirty="0" smtClean="0"/>
              <a:t> </a:t>
            </a:r>
            <a:r>
              <a:rPr lang="el-GR" dirty="0" err="1" smtClean="0"/>
              <a:t>Ράι</a:t>
            </a:r>
            <a:r>
              <a:rPr lang="el-GR" dirty="0" smtClean="0"/>
              <a:t>, </a:t>
            </a:r>
            <a:r>
              <a:rPr lang="el-GR" dirty="0" err="1" smtClean="0"/>
              <a:t>Βισκόντι</a:t>
            </a:r>
            <a:r>
              <a:rPr lang="el-GR" dirty="0" smtClean="0"/>
              <a:t>, </a:t>
            </a:r>
            <a:r>
              <a:rPr lang="el-GR" dirty="0" err="1" smtClean="0"/>
              <a:t>Ρομέρ</a:t>
            </a:r>
            <a:r>
              <a:rPr lang="el-GR" dirty="0" smtClean="0"/>
              <a:t>, </a:t>
            </a:r>
            <a:r>
              <a:rPr lang="el-GR" dirty="0" err="1" smtClean="0"/>
              <a:t>Τριφό</a:t>
            </a:r>
            <a:r>
              <a:rPr lang="el-GR" dirty="0" smtClean="0"/>
              <a:t>, </a:t>
            </a:r>
            <a:r>
              <a:rPr lang="el-GR" dirty="0" err="1" smtClean="0"/>
              <a:t>Μπογκντάνοβιτς</a:t>
            </a:r>
            <a:r>
              <a:rPr lang="el-GR" dirty="0" smtClean="0"/>
              <a:t>, </a:t>
            </a:r>
            <a:r>
              <a:rPr lang="el-GR" dirty="0" err="1" smtClean="0"/>
              <a:t>Άλτμαν</a:t>
            </a:r>
            <a:r>
              <a:rPr lang="el-GR" dirty="0" smtClean="0"/>
              <a:t>, </a:t>
            </a:r>
            <a:r>
              <a:rPr lang="el-GR" dirty="0" err="1" smtClean="0"/>
              <a:t>Στράουμπ</a:t>
            </a:r>
            <a:endParaRPr lang="el-GR" dirty="0" smtClean="0"/>
          </a:p>
          <a:p>
            <a:endParaRPr lang="el-GR" dirty="0"/>
          </a:p>
        </p:txBody>
      </p:sp>
    </p:spTree>
    <p:extLst>
      <p:ext uri="{BB962C8B-B14F-4D97-AF65-F5344CB8AC3E}">
        <p14:creationId xmlns:p14="http://schemas.microsoft.com/office/powerpoint/2010/main" val="15185785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ΜΑΡΣΕΛ ΚΑΡΝΕ</a:t>
            </a:r>
            <a:endParaRPr lang="el-GR" dirty="0"/>
          </a:p>
        </p:txBody>
      </p:sp>
      <p:sp>
        <p:nvSpPr>
          <p:cNvPr id="3" name="Content Placeholder 2"/>
          <p:cNvSpPr>
            <a:spLocks noGrp="1"/>
          </p:cNvSpPr>
          <p:nvPr>
            <p:ph idx="1"/>
          </p:nvPr>
        </p:nvSpPr>
        <p:spPr/>
        <p:txBody>
          <a:bodyPr>
            <a:normAutofit/>
          </a:bodyPr>
          <a:lstStyle/>
          <a:p>
            <a:r>
              <a:rPr lang="el-GR" dirty="0" smtClean="0"/>
              <a:t>Ο πιο σημαντικός ατμοσφαιρικός σκηνοθέτης του γαλλικού ποιητικού ρεαλισμού είναι ο Μαρσέλ Καρνέ (1909), με τις ταινίες </a:t>
            </a:r>
            <a:r>
              <a:rPr lang="el-GR" b="1" i="1" dirty="0" smtClean="0"/>
              <a:t>Τζένι (1936)</a:t>
            </a:r>
            <a:r>
              <a:rPr lang="el-GR" dirty="0" smtClean="0"/>
              <a:t>, </a:t>
            </a:r>
            <a:r>
              <a:rPr lang="el-GR" b="1" i="1" dirty="0" smtClean="0"/>
              <a:t>Το ξενοδοχείο του βορρά (1939), Ξημερώνει (1939), Αστείο δράμα (1937), Τα παιδιά του παραδείσου (1945), </a:t>
            </a:r>
            <a:r>
              <a:rPr lang="el-GR" dirty="0" smtClean="0"/>
              <a:t>και το ατμοσφαιρικό </a:t>
            </a:r>
            <a:r>
              <a:rPr lang="el-GR" b="1" i="1" dirty="0" smtClean="0"/>
              <a:t>Λιμάνι των απόκληρων (1938)</a:t>
            </a:r>
            <a:r>
              <a:rPr lang="el-GR" dirty="0" smtClean="0"/>
              <a:t>, με εξαιρετικούς ηθοποιούς</a:t>
            </a:r>
          </a:p>
          <a:p>
            <a:endParaRPr lang="el-GR" dirty="0"/>
          </a:p>
        </p:txBody>
      </p:sp>
    </p:spTree>
    <p:extLst>
      <p:ext uri="{BB962C8B-B14F-4D97-AF65-F5344CB8AC3E}">
        <p14:creationId xmlns:p14="http://schemas.microsoft.com/office/powerpoint/2010/main" val="240486285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ΜΑΡΣΕΛ ΚΑΡΝΕ</a:t>
            </a:r>
            <a:endParaRPr lang="el-GR" dirty="0"/>
          </a:p>
        </p:txBody>
      </p:sp>
      <p:sp>
        <p:nvSpPr>
          <p:cNvPr id="3" name="Content Placeholder 2"/>
          <p:cNvSpPr>
            <a:spLocks noGrp="1"/>
          </p:cNvSpPr>
          <p:nvPr>
            <p:ph idx="1"/>
          </p:nvPr>
        </p:nvSpPr>
        <p:spPr/>
        <p:txBody>
          <a:bodyPr/>
          <a:lstStyle/>
          <a:p>
            <a:r>
              <a:rPr lang="el-GR" dirty="0" smtClean="0"/>
              <a:t>Ο Καρνέ είναι ο πρώτος σκηνοθέτης που στήνει τα ασπρόμαυρα πλάνα του με ομίχλη και βρεγμένους δρόμους, στοιχεία τα οποία βλέπουμε λίγο αργότερα στο αμερικάνικο film noir, στις γκανγκστερικές ταινίες και στη συνέχεια σε ψυχολογικά θρίλερ και πολλές ατμοσφαιρικές ταινίες</a:t>
            </a:r>
            <a:endParaRPr lang="el-GR" dirty="0"/>
          </a:p>
        </p:txBody>
      </p:sp>
    </p:spTree>
    <p:extLst>
      <p:ext uri="{BB962C8B-B14F-4D97-AF65-F5344CB8AC3E}">
        <p14:creationId xmlns:p14="http://schemas.microsoft.com/office/powerpoint/2010/main" val="224477596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dirty="0"/>
          </a:p>
        </p:txBody>
      </p:sp>
      <p:sp>
        <p:nvSpPr>
          <p:cNvPr id="3" name="Content Placeholder 2"/>
          <p:cNvSpPr>
            <a:spLocks noGrp="1"/>
          </p:cNvSpPr>
          <p:nvPr>
            <p:ph idx="1"/>
          </p:nvPr>
        </p:nvSpPr>
        <p:spPr/>
        <p:txBody>
          <a:bodyPr/>
          <a:lstStyle/>
          <a:p>
            <a:r>
              <a:rPr lang="el-GR" dirty="0" smtClean="0"/>
              <a:t>Ο Ζιλιέν Ντιβιβιέ (1896-1967) γυρίζει το </a:t>
            </a:r>
            <a:r>
              <a:rPr lang="el-GR" b="1" i="1" dirty="0" smtClean="0"/>
              <a:t>Σημειωματάριο χορού (1937), </a:t>
            </a:r>
            <a:r>
              <a:rPr lang="el-GR" dirty="0" smtClean="0"/>
              <a:t>το </a:t>
            </a:r>
            <a:r>
              <a:rPr lang="el-GR" b="1" i="1" dirty="0" smtClean="0"/>
              <a:t>Τέλος μιας ημέρας (1939), </a:t>
            </a:r>
            <a:r>
              <a:rPr lang="el-GR" dirty="0" smtClean="0"/>
              <a:t>αλλά με την ταινία </a:t>
            </a:r>
            <a:r>
              <a:rPr lang="el-GR" b="1" i="1" dirty="0" smtClean="0"/>
              <a:t>Πεπέ λε Μοκό (1936)</a:t>
            </a:r>
            <a:r>
              <a:rPr lang="el-GR" i="1" dirty="0" smtClean="0"/>
              <a:t>, </a:t>
            </a:r>
            <a:r>
              <a:rPr lang="el-GR" dirty="0" smtClean="0"/>
              <a:t>αφήνει εποχή στον παγκόσμιο κινηματογράφο. Ο Πεπέ, ο κεντρικός ήρωας, είναι εξαρχής ηττημένος από το πεπρωμένο του</a:t>
            </a:r>
          </a:p>
          <a:p>
            <a:endParaRPr lang="el-GR" dirty="0"/>
          </a:p>
        </p:txBody>
      </p:sp>
    </p:spTree>
    <p:extLst>
      <p:ext uri="{BB962C8B-B14F-4D97-AF65-F5344CB8AC3E}">
        <p14:creationId xmlns:p14="http://schemas.microsoft.com/office/powerpoint/2010/main" val="92346259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smtClean="0"/>
              <a:t>Ο Ζακ Φεϊντέρ (1888-1948), με την Τερέζα Ρακέν (1928), και το Ηρωικό πανηγύρι (1935), συμπληρώνει την πιο χαρακτηριστική τετράδα σκηνοθετών του γαλλικού ποιητικού ρεαλισμού</a:t>
            </a:r>
          </a:p>
          <a:p>
            <a:endParaRPr lang="el-GR" dirty="0"/>
          </a:p>
        </p:txBody>
      </p:sp>
    </p:spTree>
    <p:extLst>
      <p:ext uri="{BB962C8B-B14F-4D97-AF65-F5344CB8AC3E}">
        <p14:creationId xmlns:p14="http://schemas.microsoft.com/office/powerpoint/2010/main" val="237562321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ΗΘΟΠΟΙΟΙ</a:t>
            </a:r>
            <a:endParaRPr lang="el-GR" dirty="0"/>
          </a:p>
        </p:txBody>
      </p:sp>
      <p:sp>
        <p:nvSpPr>
          <p:cNvPr id="3" name="Content Placeholder 2"/>
          <p:cNvSpPr>
            <a:spLocks noGrp="1"/>
          </p:cNvSpPr>
          <p:nvPr>
            <p:ph idx="1"/>
          </p:nvPr>
        </p:nvSpPr>
        <p:spPr/>
        <p:txBody>
          <a:bodyPr/>
          <a:lstStyle/>
          <a:p>
            <a:r>
              <a:rPr lang="el-GR" dirty="0" smtClean="0"/>
              <a:t>Μεγάλοι ηθοποιοί του ποιητικού ρεαλισμού είναι ο Ζαν Γκαμπέν (1904-1976), ο Σαρλ Μπουαγιέ (1899-1978) και η Μισέλ Μοργκάν (γεν. 1920)</a:t>
            </a:r>
          </a:p>
          <a:p>
            <a:endParaRPr lang="el-GR" dirty="0" smtClean="0"/>
          </a:p>
          <a:p>
            <a:endParaRPr lang="el-GR"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47664" y="3789040"/>
            <a:ext cx="1752600" cy="2600325"/>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88024" y="3811975"/>
            <a:ext cx="2088232" cy="2577390"/>
          </a:xfrm>
          <a:prstGeom prst="rect">
            <a:avLst/>
          </a:prstGeom>
        </p:spPr>
      </p:pic>
    </p:spTree>
    <p:extLst>
      <p:ext uri="{BB962C8B-B14F-4D97-AF65-F5344CB8AC3E}">
        <p14:creationId xmlns:p14="http://schemas.microsoft.com/office/powerpoint/2010/main" val="10981262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dirty="0"/>
          </a:p>
        </p:txBody>
      </p:sp>
      <p:sp>
        <p:nvSpPr>
          <p:cNvPr id="3" name="Content Placeholder 2"/>
          <p:cNvSpPr>
            <a:spLocks noGrp="1"/>
          </p:cNvSpPr>
          <p:nvPr>
            <p:ph idx="1"/>
          </p:nvPr>
        </p:nvSpPr>
        <p:spPr/>
        <p:txBody>
          <a:bodyPr/>
          <a:lstStyle/>
          <a:p>
            <a:r>
              <a:rPr lang="el-GR" dirty="0" smtClean="0"/>
              <a:t>Με τον ερχομό του ήχου οι γάλλοι παραγωγοί στράφηκαν προς το θέατρο </a:t>
            </a:r>
          </a:p>
          <a:p>
            <a:r>
              <a:rPr lang="el-GR" dirty="0" smtClean="0"/>
              <a:t>Συγγραφείς θεατρικών έργων έγιναν σκηνοθέτες</a:t>
            </a:r>
          </a:p>
          <a:p>
            <a:r>
              <a:rPr lang="el-GR" dirty="0" smtClean="0"/>
              <a:t>Δημιουργήθηκε η αίσθηση του κινηματογραφημένου θεάτρου</a:t>
            </a:r>
            <a:endParaRPr lang="el-GR" dirty="0"/>
          </a:p>
        </p:txBody>
      </p:sp>
    </p:spTree>
    <p:extLst>
      <p:ext uri="{BB962C8B-B14F-4D97-AF65-F5344CB8AC3E}">
        <p14:creationId xmlns:p14="http://schemas.microsoft.com/office/powerpoint/2010/main" val="38459609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dirty="0"/>
          </a:p>
        </p:txBody>
      </p:sp>
      <p:sp>
        <p:nvSpPr>
          <p:cNvPr id="3" name="Content Placeholder 2"/>
          <p:cNvSpPr>
            <a:spLocks noGrp="1"/>
          </p:cNvSpPr>
          <p:nvPr>
            <p:ph idx="1"/>
          </p:nvPr>
        </p:nvSpPr>
        <p:spPr/>
        <p:txBody>
          <a:bodyPr>
            <a:normAutofit lnSpcReduction="10000"/>
          </a:bodyPr>
          <a:lstStyle/>
          <a:p>
            <a:r>
              <a:rPr lang="el-GR" dirty="0" smtClean="0"/>
              <a:t>Κάποιοι δημιουργοί αντέδρασαν στο κινηματογραφημένο θέατρο</a:t>
            </a:r>
          </a:p>
          <a:p>
            <a:r>
              <a:rPr lang="el-GR" dirty="0" smtClean="0"/>
              <a:t>Ο Μπουνιουέλ γυρίζει την σουρεαλιστική  </a:t>
            </a:r>
            <a:r>
              <a:rPr lang="el-GR" b="1" i="1" dirty="0" smtClean="0"/>
              <a:t>Χρυσή Εποχή </a:t>
            </a:r>
            <a:r>
              <a:rPr lang="el-GR" dirty="0" smtClean="0"/>
              <a:t>(1930) και την ίδια χρονιά ο ποιητής Ζαν Κοκτώ το </a:t>
            </a:r>
            <a:r>
              <a:rPr lang="el-GR" b="1" i="1" dirty="0" smtClean="0"/>
              <a:t>Αίμα του Ποιητή</a:t>
            </a:r>
          </a:p>
          <a:p>
            <a:r>
              <a:rPr lang="el-GR" dirty="0" smtClean="0"/>
              <a:t>Ακολούθησαν αρκετοί νέοι δημιουργοί που βοήθησαν στην άνθηση του γαλλικού κινηματογράφου που συγκρίνεται με την χρυσή πρώτη δεκαετία του εικοστού αιώνα</a:t>
            </a:r>
            <a:endParaRPr lang="el-GR" dirty="0"/>
          </a:p>
        </p:txBody>
      </p:sp>
    </p:spTree>
    <p:extLst>
      <p:ext uri="{BB962C8B-B14F-4D97-AF65-F5344CB8AC3E}">
        <p14:creationId xmlns:p14="http://schemas.microsoft.com/office/powerpoint/2010/main" val="25249553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smtClean="0"/>
              <a:t>Σημαντική προσωπικότητα αυτής της εποχής είναι ο Ρενέ Κλερ </a:t>
            </a:r>
          </a:p>
          <a:p>
            <a:r>
              <a:rPr lang="el-GR" dirty="0" smtClean="0"/>
              <a:t>Ο Κλερ επιμένει να αναζητά λύσεις για την προώθηση της ιδιαιτερότητας της κινηματογραφικής γλώσσας και όχι να επαναλαμβάνει τετριμμένα θεατρικά ευρήματα</a:t>
            </a:r>
            <a:endParaRPr lang="el-GR" dirty="0"/>
          </a:p>
        </p:txBody>
      </p:sp>
    </p:spTree>
    <p:extLst>
      <p:ext uri="{BB962C8B-B14F-4D97-AF65-F5344CB8AC3E}">
        <p14:creationId xmlns:p14="http://schemas.microsoft.com/office/powerpoint/2010/main" val="36393688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smtClean="0"/>
              <a:t>ΓΑΛΛΙΚΟΣ ΚΙΝΗΜΑΤΟΓΡΑΦΟΣ ΔΕΚΑΕΤΙΑ 30 RENE CLAIR</a:t>
            </a:r>
            <a:endParaRPr lang="el-GR" dirty="0"/>
          </a:p>
        </p:txBody>
      </p:sp>
      <p:sp>
        <p:nvSpPr>
          <p:cNvPr id="3" name="Content Placeholder 2"/>
          <p:cNvSpPr>
            <a:spLocks noGrp="1"/>
          </p:cNvSpPr>
          <p:nvPr>
            <p:ph idx="1"/>
          </p:nvPr>
        </p:nvSpPr>
        <p:spPr/>
        <p:txBody>
          <a:bodyPr>
            <a:normAutofit lnSpcReduction="10000"/>
          </a:bodyPr>
          <a:lstStyle/>
          <a:p>
            <a:r>
              <a:rPr lang="el-GR" dirty="0" smtClean="0"/>
              <a:t>Ο Rene Clair είχε διακεκριμένη καριέρα στις βωβές ταινίες αλλά ήταν </a:t>
            </a:r>
            <a:r>
              <a:rPr lang="el-GR" dirty="0" smtClean="0"/>
              <a:t>οι ομιλούσες ταινίες </a:t>
            </a:r>
            <a:r>
              <a:rPr lang="el-GR" dirty="0" smtClean="0"/>
              <a:t>που τον </a:t>
            </a:r>
            <a:r>
              <a:rPr lang="el-GR" dirty="0" smtClean="0"/>
              <a:t>τοποθέτησαν </a:t>
            </a:r>
            <a:r>
              <a:rPr lang="el-GR" dirty="0" smtClean="0"/>
              <a:t>στην πρώτη γραμμή της Ευρωπαϊκής παραγωγής</a:t>
            </a:r>
            <a:endParaRPr lang="en-US" dirty="0" smtClean="0"/>
          </a:p>
          <a:p>
            <a:r>
              <a:rPr lang="el-GR" dirty="0" smtClean="0"/>
              <a:t>Αυτές οι ταινίες αποκάλυψαν τον ιδιαίτερα συναρπαστικό τρόπο χειρισμού του</a:t>
            </a:r>
            <a:r>
              <a:rPr lang="en-US" dirty="0" smtClean="0"/>
              <a:t> </a:t>
            </a:r>
            <a:r>
              <a:rPr lang="el-GR" dirty="0" smtClean="0"/>
              <a:t>μέσου της ομιλίας. Το Χόλυγουντ μόλις είχε αρχίσει να κωδικοποιεί τον κλασικό τρόπο χρήσης του ήχου</a:t>
            </a:r>
          </a:p>
          <a:p>
            <a:endParaRPr lang="el-GR" dirty="0"/>
          </a:p>
        </p:txBody>
      </p:sp>
    </p:spTree>
    <p:extLst>
      <p:ext uri="{BB962C8B-B14F-4D97-AF65-F5344CB8AC3E}">
        <p14:creationId xmlns:p14="http://schemas.microsoft.com/office/powerpoint/2010/main" val="11627906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smtClean="0"/>
              <a:t>Ο Clair βρήκε την ευκαιρία, να εξερευνήσει </a:t>
            </a:r>
            <a:r>
              <a:rPr lang="el-GR" dirty="0" smtClean="0"/>
              <a:t>εναλλακτικούς τρόπους</a:t>
            </a:r>
            <a:r>
              <a:rPr lang="el-GR" dirty="0" smtClean="0"/>
              <a:t> </a:t>
            </a:r>
            <a:r>
              <a:rPr lang="el-GR" dirty="0" smtClean="0"/>
              <a:t>για το σχεδιασμό ήχου και εικόνας. Αναγνώρισε ότι ο διάλογος, ο ήχος και η μουσική είχαν μια δύνα­μη ισότιμη με της εικόνας και οι πρώτες του προσπάθειες ήταν πάνω στη δημιουργική χρήση </a:t>
            </a:r>
            <a:r>
              <a:rPr lang="el-GR" dirty="0" smtClean="0"/>
              <a:t>του ήχου </a:t>
            </a:r>
            <a:r>
              <a:rPr lang="el-GR" dirty="0" smtClean="0"/>
              <a:t>και </a:t>
            </a:r>
            <a:r>
              <a:rPr lang="el-GR" dirty="0" smtClean="0"/>
              <a:t>παρά </a:t>
            </a:r>
            <a:r>
              <a:rPr lang="el-GR" dirty="0" smtClean="0"/>
              <a:t>στην απλή στήριξη του ήχου προς την ιστορία. </a:t>
            </a:r>
          </a:p>
          <a:p>
            <a:endParaRPr lang="el-GR" dirty="0"/>
          </a:p>
        </p:txBody>
      </p:sp>
    </p:spTree>
    <p:extLst>
      <p:ext uri="{BB962C8B-B14F-4D97-AF65-F5344CB8AC3E}">
        <p14:creationId xmlns:p14="http://schemas.microsoft.com/office/powerpoint/2010/main" val="6873625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smtClean="0"/>
              <a:t>To </a:t>
            </a:r>
            <a:r>
              <a:rPr lang="el-GR" b="1" i="1" dirty="0" smtClean="0"/>
              <a:t>«Sous les Toits de Paris» </a:t>
            </a:r>
            <a:r>
              <a:rPr lang="el-GR" dirty="0" smtClean="0"/>
              <a:t>είναι μια ταινία με αρκετά παραδείγματα ασύγχρονου ήχου</a:t>
            </a:r>
          </a:p>
          <a:p>
            <a:endParaRPr lang="el-GR"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83768" y="3212976"/>
            <a:ext cx="3744416" cy="2424655"/>
          </a:xfrm>
          <a:prstGeom prst="rect">
            <a:avLst/>
          </a:prstGeom>
        </p:spPr>
      </p:pic>
    </p:spTree>
    <p:extLst>
      <p:ext uri="{BB962C8B-B14F-4D97-AF65-F5344CB8AC3E}">
        <p14:creationId xmlns:p14="http://schemas.microsoft.com/office/powerpoint/2010/main" val="392982226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785</TotalTime>
  <Words>1543</Words>
  <Application>Microsoft Office PowerPoint</Application>
  <PresentationFormat>On-screen Show (4:3)</PresentationFormat>
  <Paragraphs>67</Paragraphs>
  <Slides>35</Slides>
  <Notes>0</Notes>
  <HiddenSlides>0</HiddenSlides>
  <MMClips>0</MMClips>
  <ScaleCrop>false</ScaleCrop>
  <HeadingPairs>
    <vt:vector size="4" baseType="variant">
      <vt:variant>
        <vt:lpstr>Theme</vt:lpstr>
      </vt:variant>
      <vt:variant>
        <vt:i4>1</vt:i4>
      </vt:variant>
      <vt:variant>
        <vt:lpstr>Slide Titles</vt:lpstr>
      </vt:variant>
      <vt:variant>
        <vt:i4>35</vt:i4>
      </vt:variant>
    </vt:vector>
  </HeadingPairs>
  <TitlesOfParts>
    <vt:vector size="36" baseType="lpstr">
      <vt:lpstr>Office Theme</vt:lpstr>
      <vt:lpstr>ΙΣΤΟΡΙΑ ΚΙΝΗΜΑΤΟΓΡΑΦΟΥ</vt:lpstr>
      <vt:lpstr>PowerPoint Presentation</vt:lpstr>
      <vt:lpstr>PowerPoint Presentation</vt:lpstr>
      <vt:lpstr>PowerPoint Presentation</vt:lpstr>
      <vt:lpstr>PowerPoint Presentation</vt:lpstr>
      <vt:lpstr>PowerPoint Presentation</vt:lpstr>
      <vt:lpstr>ΓΑΛΛΙΚΟΣ ΚΙΝΗΜΑΤΟΓΡΑΦΟΣ ΔΕΚΑΕΤΙΑ 30 RENE CLAIR</vt:lpstr>
      <vt:lpstr>PowerPoint Presentation</vt:lpstr>
      <vt:lpstr>PowerPoint Presentation</vt:lpstr>
      <vt:lpstr>JEAN VIGO</vt:lpstr>
      <vt:lpstr>PowerPoint Presentation</vt:lpstr>
      <vt:lpstr>PowerPoint Presentation</vt:lpstr>
      <vt:lpstr>PowerPoint Presentation</vt:lpstr>
      <vt:lpstr>PowerPoint Presentation</vt:lpstr>
      <vt:lpstr>PowerPoint Presentation</vt:lpstr>
      <vt:lpstr>PowerPoint Presentation</vt:lpstr>
      <vt:lpstr>ΠΟΙΗΤΙΚΟΣ ΡΕΑΛΙΣΜΟΣ</vt:lpstr>
      <vt:lpstr>ΘΕΜΑΤΙΚΗ</vt:lpstr>
      <vt:lpstr>ΘΕΜΑΤΙΚΗ</vt:lpstr>
      <vt:lpstr>ΧΑΡΑΚΤΗΡΙΣΤΙΚΑ ΠΟΙΗΤΙΚΟΥ ΡΕΑΛΙΣΜΟΥ</vt:lpstr>
      <vt:lpstr>ΖΑΚ ΠΡΕΒΕΡ</vt:lpstr>
      <vt:lpstr>ΓΑΛΛΙΚΟΣ ΠΟΙΗΤΙΚΟΣ ΡΕΑΛΙΣΜΟΣ</vt:lpstr>
      <vt:lpstr>ΕΡΜΗΝΕΙΑ ΡΕΑΛΙΣΜΟΥ</vt:lpstr>
      <vt:lpstr>PowerPoint Presentation</vt:lpstr>
      <vt:lpstr>ΔΙΑΦΟΡΑ ΜΕ ΙΤΑΛΙΚΟ ΝΕΟΡΕΑΛΙΣΜΟ</vt:lpstr>
      <vt:lpstr>ΖΑΝ ΡΕΝΟΥΑΡ</vt:lpstr>
      <vt:lpstr>ΖΑΝ ΡΕΝΟΥΑΡ</vt:lpstr>
      <vt:lpstr>ΦΙΛΜΟΓΡΑΦΙΑ ΖΑΝ ΡΕΝΟΥΑΡ</vt:lpstr>
      <vt:lpstr>ΧΑΡΑΚΤΗΡΙΣΤΙΚΑ ΖΑΝ ΡΕΝΟΥΑΡ</vt:lpstr>
      <vt:lpstr>PowerPoint Presentation</vt:lpstr>
      <vt:lpstr>ΜΑΡΣΕΛ ΚΑΡΝΕ</vt:lpstr>
      <vt:lpstr>ΜΑΡΣΕΛ ΚΑΡΝΕ</vt:lpstr>
      <vt:lpstr>PowerPoint Presentation</vt:lpstr>
      <vt:lpstr>PowerPoint Presentation</vt:lpstr>
      <vt:lpstr>ΗΘΟΠΟΙΟΙ</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ΙΣΤΟΡΙΑ ΚΙΝΗΜΑΤΟΓΡΑΦΟΥ</dc:title>
  <dc:creator>Lars</dc:creator>
  <cp:lastModifiedBy>Lars</cp:lastModifiedBy>
  <cp:revision>46</cp:revision>
  <dcterms:created xsi:type="dcterms:W3CDTF">2019-01-03T13:19:52Z</dcterms:created>
  <dcterms:modified xsi:type="dcterms:W3CDTF">2019-01-10T21:37:54Z</dcterms:modified>
</cp:coreProperties>
</file>