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-30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54F40-43D9-B54E-A25E-AAEB3839FAFA}" type="datetimeFigureOut">
              <a:rPr lang="en-US" smtClean="0"/>
              <a:t>3/4/20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CD2EE-C304-0146-9C62-453713EF2C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741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54F40-43D9-B54E-A25E-AAEB3839FAFA}" type="datetimeFigureOut">
              <a:rPr lang="en-US" smtClean="0"/>
              <a:t>3/4/20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CD2EE-C304-0146-9C62-453713EF2C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752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54F40-43D9-B54E-A25E-AAEB3839FAFA}" type="datetimeFigureOut">
              <a:rPr lang="en-US" smtClean="0"/>
              <a:t>3/4/20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CD2EE-C304-0146-9C62-453713EF2C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085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54F40-43D9-B54E-A25E-AAEB3839FAFA}" type="datetimeFigureOut">
              <a:rPr lang="en-US" smtClean="0"/>
              <a:t>3/4/20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CD2EE-C304-0146-9C62-453713EF2C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56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54F40-43D9-B54E-A25E-AAEB3839FAFA}" type="datetimeFigureOut">
              <a:rPr lang="en-US" smtClean="0"/>
              <a:t>3/4/20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CD2EE-C304-0146-9C62-453713EF2C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645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54F40-43D9-B54E-A25E-AAEB3839FAFA}" type="datetimeFigureOut">
              <a:rPr lang="en-US" smtClean="0"/>
              <a:t>3/4/20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CD2EE-C304-0146-9C62-453713EF2C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2455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54F40-43D9-B54E-A25E-AAEB3839FAFA}" type="datetimeFigureOut">
              <a:rPr lang="en-US" smtClean="0"/>
              <a:t>3/4/20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CD2EE-C304-0146-9C62-453713EF2C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6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54F40-43D9-B54E-A25E-AAEB3839FAFA}" type="datetimeFigureOut">
              <a:rPr lang="en-US" smtClean="0"/>
              <a:t>3/4/20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CD2EE-C304-0146-9C62-453713EF2C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780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54F40-43D9-B54E-A25E-AAEB3839FAFA}" type="datetimeFigureOut">
              <a:rPr lang="en-US" smtClean="0"/>
              <a:t>3/4/20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CD2EE-C304-0146-9C62-453713EF2C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71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54F40-43D9-B54E-A25E-AAEB3839FAFA}" type="datetimeFigureOut">
              <a:rPr lang="en-US" smtClean="0"/>
              <a:t>3/4/20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CD2EE-C304-0146-9C62-453713EF2C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625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54F40-43D9-B54E-A25E-AAEB3839FAFA}" type="datetimeFigureOut">
              <a:rPr lang="en-US" smtClean="0"/>
              <a:t>3/4/20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CD2EE-C304-0146-9C62-453713EF2C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343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C54F40-43D9-B54E-A25E-AAEB3839FAFA}" type="datetimeFigureOut">
              <a:rPr lang="en-US" smtClean="0"/>
              <a:t>3/4/20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2CD2EE-C304-0146-9C62-453713EF2C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561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1</a:t>
            </a:r>
            <a:r>
              <a:rPr lang="el-GR" baseline="30000" dirty="0" smtClean="0"/>
              <a:t>η</a:t>
            </a:r>
            <a:r>
              <a:rPr lang="el-GR" dirty="0" smtClean="0"/>
              <a:t> Εν</a:t>
            </a:r>
            <a:r>
              <a:rPr lang="el-GR" dirty="0" smtClean="0"/>
              <a:t>ότητα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Ορισμ</a:t>
            </a:r>
            <a:r>
              <a:rPr lang="el-GR" dirty="0" smtClean="0"/>
              <a:t>ός Εταιρείας</a:t>
            </a:r>
          </a:p>
          <a:p>
            <a:r>
              <a:rPr lang="el-GR" dirty="0" smtClean="0"/>
              <a:t>Νομική Προσωπικότητα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94148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Νομική προσωπικότητα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(γ) Στην ιδιωτική κεφαλαιουχική εταιρία (ι.κ.ε) η δημοσιότητα της εταιρίας επιτυγχάνεται με την κ</a:t>
            </a:r>
            <a:r>
              <a:rPr lang="el-GR" b="1" dirty="0"/>
              <a:t>αταχώριση στο Γ.Ε.ΜΗ και στο διαδικτυακό τόπο του Γ.Ε.ΜΗ</a:t>
            </a:r>
            <a:r>
              <a:rPr lang="el-GR" dirty="0"/>
              <a:t>., όλων των απαραιτήτων στοιχείων που προβλέπονται από τά άρθ. 6 και 15 Ν 3419/2005. Μόνο από τότε η εταιρία ιδρύεται και αποκτά νομική προσωπικότητα (άρθρο 52 § 3 Ν 4072/2012, άρθ.15 ν. 3419/2005).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8436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l-GR" b="1" dirty="0" smtClean="0"/>
              <a:t>Στοιχεία εμπορικού Δικαίου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l-GR" dirty="0" smtClean="0"/>
              <a:t>Στέλεχος Διοίκησης και Οικονομίας στον τομεά του Τουρισμού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67044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ΕΤΑΙΡΕΙΕΣ - ΟΡΙΣΜΟΣ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 smtClean="0"/>
              <a:t>Εταιρία είναι κάθε επιχείρηση που ανήκει σε δύο ή περισσότερα πρόσωπα, τα οποία επιχειρούν με κοινό σκοπό το κέρδος κάτω από εμπορική επωνυμία.</a:t>
            </a:r>
          </a:p>
          <a:p>
            <a:endParaRPr lang="el-GR" dirty="0"/>
          </a:p>
          <a:p>
            <a:r>
              <a:rPr lang="el-GR" dirty="0" smtClean="0"/>
              <a:t>Σκοπός της εταιρίας μπορεί να είναι:</a:t>
            </a:r>
          </a:p>
          <a:p>
            <a:r>
              <a:rPr lang="el-GR" dirty="0" smtClean="0"/>
              <a:t>Εμπορικός </a:t>
            </a:r>
          </a:p>
          <a:p>
            <a:r>
              <a:rPr lang="el-GR" dirty="0" smtClean="0"/>
              <a:t>Πολιτικός</a:t>
            </a:r>
          </a:p>
          <a:p>
            <a:r>
              <a:rPr lang="el-GR" dirty="0" smtClean="0"/>
              <a:t>Πολιτιστικός</a:t>
            </a:r>
          </a:p>
          <a:p>
            <a:r>
              <a:rPr lang="el-GR" dirty="0" smtClean="0"/>
              <a:t>φιλανθρωπικός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36070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Προσωπικές εταιρίες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b="1" dirty="0" smtClean="0"/>
              <a:t>Προσωπικές εταιρείες </a:t>
            </a:r>
            <a:r>
              <a:rPr lang="el-GR" dirty="0" smtClean="0"/>
              <a:t>είναι αυτές που στηρίζονται στην προσωπική συμβολή όσων συμμετέχουν σ’ αυτές. Και είναι:</a:t>
            </a:r>
          </a:p>
          <a:p>
            <a:endParaRPr lang="el-GR" dirty="0"/>
          </a:p>
          <a:p>
            <a:r>
              <a:rPr lang="el-GR" b="1" dirty="0" smtClean="0"/>
              <a:t>Ομόρρυθμη εταιρεία (Ο.Ε)</a:t>
            </a:r>
            <a:r>
              <a:rPr lang="el-GR" dirty="0" smtClean="0"/>
              <a:t>: απαρτίζεται από δύο ή περισσότερους ομόρρυθμους εταίρους</a:t>
            </a:r>
          </a:p>
          <a:p>
            <a:endParaRPr lang="el-GR" dirty="0"/>
          </a:p>
          <a:p>
            <a:r>
              <a:rPr lang="el-GR" b="1" dirty="0" smtClean="0"/>
              <a:t>Εταιρόρρυθμη εταιρεία (Ε.Ε)</a:t>
            </a:r>
            <a:r>
              <a:rPr lang="el-GR" dirty="0" smtClean="0"/>
              <a:t>: απαρτίζεται απο τουλάχιστον έναν ομόρρυθμο εταίρο και έναν ή περισσότερους ετερόρρυθμους εταίρους</a:t>
            </a:r>
          </a:p>
        </p:txBody>
      </p:sp>
    </p:spTree>
    <p:extLst>
      <p:ext uri="{BB962C8B-B14F-4D97-AF65-F5344CB8AC3E}">
        <p14:creationId xmlns:p14="http://schemas.microsoft.com/office/powerpoint/2010/main" val="11266192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ΚΕΦΑΛΑΙΟΥΧΙΚΕΣ ΕΤΑΙΡΕΙΕΣ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l-GR" sz="2800" b="1" dirty="0" smtClean="0"/>
              <a:t>Κεφαλαιουχικές </a:t>
            </a:r>
            <a:r>
              <a:rPr lang="el-GR" sz="2800" dirty="0" smtClean="0"/>
              <a:t>είναι οι εταιρείες που στηρίζονται στην περιουσιακή συμβολή όσων συμμετέχουν σ’ αυτές και είναι:</a:t>
            </a:r>
          </a:p>
          <a:p>
            <a:pPr algn="just"/>
            <a:r>
              <a:rPr lang="el-GR" sz="2800" dirty="0" smtClean="0"/>
              <a:t>Η Ανώνυμη Εταιρεία (Α.Ε.)</a:t>
            </a:r>
          </a:p>
          <a:p>
            <a:pPr algn="just"/>
            <a:r>
              <a:rPr lang="el-GR" sz="2800" dirty="0" smtClean="0"/>
              <a:t>Η Εταιρία Περιορισμένης Ευθύνης (Ε.Π.Ε)</a:t>
            </a:r>
          </a:p>
          <a:p>
            <a:pPr algn="just"/>
            <a:r>
              <a:rPr lang="el-GR" sz="2800" dirty="0" smtClean="0"/>
              <a:t>Η Ιδιωτική Κεφαλαιουχική Εταιρεία (ΙΚΕ)</a:t>
            </a:r>
          </a:p>
          <a:p>
            <a:pPr algn="just"/>
            <a:r>
              <a:rPr lang="el-GR" sz="2800" dirty="0" smtClean="0"/>
              <a:t>Ο Συνεταιρισμός</a:t>
            </a:r>
          </a:p>
          <a:p>
            <a:pPr algn="just"/>
            <a:r>
              <a:rPr lang="el-GR" sz="2800" dirty="0" smtClean="0"/>
              <a:t>Η συμπλοιοκτησία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084540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Διαφορές ... Κεφαλαιουχικές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FontTx/>
              <a:buChar char="-"/>
            </a:pPr>
            <a:r>
              <a:rPr lang="el-GR" b="1" dirty="0" smtClean="0"/>
              <a:t>Υπάρχουν </a:t>
            </a:r>
            <a:r>
              <a:rPr lang="el-GR" b="1" dirty="0"/>
              <a:t>όργανα διοίκησης, τα δε μέλη της εταιρίας δεν έχουν καμία ανάμειξη ούτε δικαίωμα ούτε υποχρέωση στη διαχείριση των </a:t>
            </a:r>
            <a:r>
              <a:rPr lang="el-GR" b="1" dirty="0" smtClean="0"/>
              <a:t>εταιρικών υποθέσεων.</a:t>
            </a:r>
          </a:p>
          <a:p>
            <a:pPr>
              <a:buFontTx/>
              <a:buChar char="-"/>
            </a:pPr>
            <a:r>
              <a:rPr lang="el-GR" dirty="0" smtClean="0"/>
              <a:t>Το </a:t>
            </a:r>
            <a:r>
              <a:rPr lang="el-GR" dirty="0"/>
              <a:t>πρόσωπο των εταίρων είναι αδιάφορο για την υπόσταση της εταιρίας, γι' αυτό </a:t>
            </a:r>
            <a:r>
              <a:rPr lang="el-GR" b="1" dirty="0"/>
              <a:t>η μεταβίβαση της εταιρικής ιδιότητας είναι ελεύθερη </a:t>
            </a:r>
          </a:p>
          <a:p>
            <a:pPr>
              <a:buFontTx/>
              <a:buChar char="-"/>
            </a:pPr>
            <a:r>
              <a:rPr lang="el-GR" dirty="0" smtClean="0"/>
              <a:t> </a:t>
            </a:r>
            <a:r>
              <a:rPr lang="el-GR" b="1" dirty="0" smtClean="0"/>
              <a:t>Ο </a:t>
            </a:r>
            <a:r>
              <a:rPr lang="el-GR" b="1" dirty="0" err="1" smtClean="0"/>
              <a:t>θάνατος</a:t>
            </a:r>
            <a:r>
              <a:rPr lang="el-GR" b="1" dirty="0"/>
              <a:t>, η πτώχευση και η </a:t>
            </a:r>
            <a:r>
              <a:rPr lang="el-GR" b="1" dirty="0" smtClean="0"/>
              <a:t>δικαστική </a:t>
            </a:r>
            <a:r>
              <a:rPr lang="el-GR" b="1" dirty="0" err="1" smtClean="0"/>
              <a:t>απαγόρευση</a:t>
            </a:r>
            <a:r>
              <a:rPr lang="el-GR" b="1" dirty="0" smtClean="0"/>
              <a:t> </a:t>
            </a:r>
            <a:r>
              <a:rPr lang="el-GR" b="1" dirty="0"/>
              <a:t>ενός εταίρου δεν </a:t>
            </a:r>
            <a:r>
              <a:rPr lang="el-GR" b="1" dirty="0" err="1" smtClean="0"/>
              <a:t>επηρεάζουν</a:t>
            </a:r>
            <a:r>
              <a:rPr lang="el-GR" b="1" dirty="0" smtClean="0"/>
              <a:t> </a:t>
            </a:r>
            <a:r>
              <a:rPr lang="el-GR" b="1" dirty="0"/>
              <a:t>την </a:t>
            </a:r>
            <a:r>
              <a:rPr lang="el-GR" b="1" dirty="0" smtClean="0"/>
              <a:t>εταιρία</a:t>
            </a:r>
            <a:r>
              <a:rPr lang="el-GR" dirty="0" smtClean="0"/>
              <a:t>. </a:t>
            </a:r>
          </a:p>
          <a:p>
            <a:pPr>
              <a:buFontTx/>
              <a:buChar char="-"/>
            </a:pPr>
            <a:r>
              <a:rPr lang="el-GR" b="1" dirty="0" smtClean="0"/>
              <a:t>Οι </a:t>
            </a:r>
            <a:r>
              <a:rPr lang="el-GR" b="1" dirty="0"/>
              <a:t>εταίροι δεν ευθύνονται για τα χρέη της εταιρίας </a:t>
            </a:r>
            <a:r>
              <a:rPr lang="el-GR" dirty="0"/>
              <a:t>με χαρακτηριστικό του εταιρικού αυτού τύπου την εις ολόκληρο ευθύνη του ομόρρυθμου εταίρου για τα χρέη της εταιρίας </a:t>
            </a:r>
            <a:r>
              <a:rPr lang="el-GR" dirty="0" smtClean="0"/>
              <a:t>.</a:t>
            </a:r>
          </a:p>
          <a:p>
            <a:pPr>
              <a:buFontTx/>
              <a:buChar char="-"/>
            </a:pPr>
            <a:r>
              <a:rPr lang="el-GR" dirty="0" smtClean="0"/>
              <a:t> Δε </a:t>
            </a:r>
            <a:r>
              <a:rPr lang="el-GR" dirty="0"/>
              <a:t>ζητείται από τους συνεργαζόμενους η καταβολή προσωπικής εργασίας οποιουδήποτε είδους, αλλά η καταβολή κεφαλαίου και </a:t>
            </a:r>
            <a:endParaRPr lang="el-GR" dirty="0" smtClean="0"/>
          </a:p>
          <a:p>
            <a:pPr>
              <a:buFontTx/>
              <a:buChar char="-"/>
            </a:pPr>
            <a:r>
              <a:rPr lang="el-GR" dirty="0" smtClean="0"/>
              <a:t>Η </a:t>
            </a:r>
            <a:r>
              <a:rPr lang="el-GR" dirty="0" err="1" smtClean="0"/>
              <a:t>προσωπικότητα</a:t>
            </a:r>
            <a:r>
              <a:rPr lang="el-GR" dirty="0" smtClean="0"/>
              <a:t> </a:t>
            </a:r>
            <a:r>
              <a:rPr lang="el-GR" dirty="0"/>
              <a:t>του συνεργαζόμενου δεν υπολογίζεται στην επίτευξη του αναλαμβανόμενου σκοπού, </a:t>
            </a:r>
            <a:endParaRPr lang="el-GR" dirty="0" smtClean="0"/>
          </a:p>
          <a:p>
            <a:pPr>
              <a:buFontTx/>
              <a:buChar char="-"/>
            </a:pPr>
            <a:r>
              <a:rPr lang="el-GR" dirty="0"/>
              <a:t>Ε</a:t>
            </a:r>
            <a:r>
              <a:rPr lang="el-GR" dirty="0" smtClean="0"/>
              <a:t>μφανίζεται </a:t>
            </a:r>
            <a:r>
              <a:rPr lang="el-GR" dirty="0"/>
              <a:t>χαλαρότητα του συνδέσμου των μετόχων μεταξύ τους </a:t>
            </a:r>
            <a:r>
              <a:rPr lang="el-GR" dirty="0" smtClean="0"/>
              <a:t> </a:t>
            </a:r>
            <a:r>
              <a:rPr lang="el-GR" dirty="0"/>
              <a:t>και από άποψη </a:t>
            </a:r>
            <a:r>
              <a:rPr lang="el-GR" dirty="0" err="1"/>
              <a:t>νομική</a:t>
            </a:r>
            <a:r>
              <a:rPr lang="el-GR" dirty="0"/>
              <a:t> </a:t>
            </a:r>
            <a:r>
              <a:rPr lang="el-GR" dirty="0" smtClean="0"/>
              <a:t>και από άποψη </a:t>
            </a:r>
            <a:r>
              <a:rPr lang="el-GR" dirty="0"/>
              <a:t>οικονομική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26009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Η νομική προσωπικότητα </a:t>
            </a:r>
            <a:br>
              <a:rPr lang="el-GR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74618"/>
            <a:ext cx="7620000" cy="5126182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Αν </a:t>
            </a:r>
            <a:r>
              <a:rPr lang="el-GR" dirty="0"/>
              <a:t>δε τηρηθούν οι διατυπώσεις δημοσιότητας, τότε η εταιρία δεν αποκτά νομική προσωπικότητα και πρόκειται για ελαττωματική εταιρία λόγω μη δημοσίευσής της (βλ. όμως άρθ. 251 § 3 εδ. 2 Ν 4072/2012). </a:t>
            </a:r>
            <a:r>
              <a:rPr lang="el-GR" dirty="0" smtClean="0"/>
              <a:t>ΑΛΛΑ:</a:t>
            </a:r>
          </a:p>
          <a:p>
            <a:r>
              <a:rPr lang="el-GR" dirty="0"/>
              <a:t>Νομική προσωπικότητα έχουν και η αδημοσίευτη ομόρρυθμη εταιρία και η κοινοπραξία (251 § 3 εδ. 2 Ν 4072/2012 περί της αδημοσίευτης ομόρρυθμης εταιρίας και το άρθ. 293 § 1 Ν 4072/2012 περί της κοινοπραξίας). (βλ. Παναγιώτου Π., Το νέο δίκαιο της ομόρρυθμης και ετερόρρυθμης εταιρίας, 2013, σ.45, 91 -101). </a:t>
            </a:r>
          </a:p>
          <a:p>
            <a:r>
              <a:rPr lang="el-GR" dirty="0"/>
              <a:t>Στις </a:t>
            </a:r>
            <a:r>
              <a:rPr lang="el-GR" dirty="0" err="1"/>
              <a:t>προσωπικές</a:t>
            </a:r>
            <a:r>
              <a:rPr lang="el-GR" dirty="0"/>
              <a:t> </a:t>
            </a:r>
            <a:r>
              <a:rPr lang="el-GR" dirty="0" err="1"/>
              <a:t>εμπορικές</a:t>
            </a:r>
            <a:r>
              <a:rPr lang="el-GR" dirty="0"/>
              <a:t> </a:t>
            </a:r>
            <a:r>
              <a:rPr lang="el-GR" dirty="0" err="1"/>
              <a:t>εταιρίες</a:t>
            </a:r>
            <a:r>
              <a:rPr lang="el-GR" dirty="0"/>
              <a:t> (</a:t>
            </a:r>
            <a:r>
              <a:rPr lang="el-GR" dirty="0" err="1"/>
              <a:t>ο.ε</a:t>
            </a:r>
            <a:r>
              <a:rPr lang="el-GR" dirty="0"/>
              <a:t>, </a:t>
            </a:r>
            <a:r>
              <a:rPr lang="el-GR" dirty="0" err="1"/>
              <a:t>ε.ε</a:t>
            </a:r>
            <a:r>
              <a:rPr lang="el-GR" dirty="0"/>
              <a:t> </a:t>
            </a:r>
            <a:r>
              <a:rPr lang="el-GR" dirty="0" err="1"/>
              <a:t>απλή</a:t>
            </a:r>
            <a:r>
              <a:rPr lang="el-GR" dirty="0"/>
              <a:t> και </a:t>
            </a:r>
            <a:r>
              <a:rPr lang="el-GR" dirty="0" err="1"/>
              <a:t>κατά</a:t>
            </a:r>
            <a:r>
              <a:rPr lang="el-GR" dirty="0"/>
              <a:t> </a:t>
            </a:r>
            <a:r>
              <a:rPr lang="el-GR" dirty="0" err="1"/>
              <a:t>μετοχές</a:t>
            </a:r>
            <a:r>
              <a:rPr lang="el-GR" dirty="0"/>
              <a:t>), η </a:t>
            </a:r>
            <a:r>
              <a:rPr lang="el-GR" dirty="0" err="1"/>
              <a:t>δημοσιότητα</a:t>
            </a:r>
            <a:r>
              <a:rPr lang="el-GR" dirty="0"/>
              <a:t> </a:t>
            </a:r>
            <a:r>
              <a:rPr lang="el-GR" dirty="0" err="1"/>
              <a:t>πραγματοποιείται</a:t>
            </a:r>
            <a:r>
              <a:rPr lang="el-GR" dirty="0"/>
              <a:t> με την </a:t>
            </a:r>
            <a:r>
              <a:rPr lang="el-GR" b="1" dirty="0" err="1"/>
              <a:t>καταχώριση</a:t>
            </a:r>
            <a:r>
              <a:rPr lang="el-GR" b="1" dirty="0"/>
              <a:t> στο </a:t>
            </a:r>
            <a:r>
              <a:rPr lang="el-GR" b="1" dirty="0" smtClean="0"/>
              <a:t>Γ.Ε.Μ.Η </a:t>
            </a:r>
            <a:r>
              <a:rPr lang="el-GR" dirty="0"/>
              <a:t>και τη </a:t>
            </a:r>
            <a:r>
              <a:rPr lang="el-GR" b="1" dirty="0" err="1"/>
              <a:t>δημοσίευση</a:t>
            </a:r>
            <a:r>
              <a:rPr lang="el-GR" b="1" dirty="0"/>
              <a:t> στο </a:t>
            </a:r>
            <a:r>
              <a:rPr lang="el-GR" b="1" dirty="0" err="1"/>
              <a:t>διαδικτυακό</a:t>
            </a:r>
            <a:r>
              <a:rPr lang="el-GR" b="1" dirty="0"/>
              <a:t> </a:t>
            </a:r>
            <a:r>
              <a:rPr lang="el-GR" b="1" dirty="0" err="1"/>
              <a:t>τόπο</a:t>
            </a:r>
            <a:r>
              <a:rPr lang="el-GR" b="1" dirty="0"/>
              <a:t> του Γ.Ε.ΜΗ</a:t>
            </a:r>
            <a:r>
              <a:rPr lang="el-GR" dirty="0"/>
              <a:t> (</a:t>
            </a:r>
            <a:r>
              <a:rPr lang="el-GR" dirty="0" err="1"/>
              <a:t>άρθ</a:t>
            </a:r>
            <a:r>
              <a:rPr lang="el-GR" dirty="0"/>
              <a:t>. 16 παρ. 1 </a:t>
            </a:r>
            <a:r>
              <a:rPr lang="el-GR" dirty="0" err="1"/>
              <a:t>περ</a:t>
            </a:r>
            <a:r>
              <a:rPr lang="el-GR" dirty="0"/>
              <a:t>. α </a:t>
            </a:r>
            <a:r>
              <a:rPr lang="el-GR" dirty="0" err="1"/>
              <a:t>́Ν</a:t>
            </a:r>
            <a:r>
              <a:rPr lang="el-GR" dirty="0"/>
              <a:t> 3419/2005), ως </a:t>
            </a:r>
            <a:r>
              <a:rPr lang="el-GR" dirty="0" err="1"/>
              <a:t>συστατική</a:t>
            </a:r>
            <a:r>
              <a:rPr lang="el-GR" dirty="0"/>
              <a:t> </a:t>
            </a:r>
            <a:r>
              <a:rPr lang="el-GR" dirty="0" err="1"/>
              <a:t>δημοσιότητα</a:t>
            </a:r>
            <a:r>
              <a:rPr lang="el-GR" dirty="0"/>
              <a:t>.</a:t>
            </a:r>
          </a:p>
          <a:p>
            <a:endParaRPr lang="el-G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08595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Νομικ</a:t>
            </a:r>
            <a:r>
              <a:rPr lang="el-GR" dirty="0" smtClean="0"/>
              <a:t>ή Προσωπικότητα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l-GR" dirty="0"/>
              <a:t>Στις κεφαλαιουχικές εταιρίες</a:t>
            </a:r>
            <a:r>
              <a:rPr lang="el-GR" dirty="0" smtClean="0"/>
              <a:t>:</a:t>
            </a:r>
          </a:p>
          <a:p>
            <a:r>
              <a:rPr lang="el-GR" dirty="0" smtClean="0"/>
              <a:t> </a:t>
            </a:r>
            <a:r>
              <a:rPr lang="el-GR" dirty="0"/>
              <a:t>(α) </a:t>
            </a:r>
            <a:r>
              <a:rPr lang="el-GR" b="1" dirty="0"/>
              <a:t>Η δημοσιότητα στην ε.π.ε </a:t>
            </a:r>
            <a:r>
              <a:rPr lang="el-GR" dirty="0"/>
              <a:t>πραγματοποιείται με καταχώριση του καταστατικού στο </a:t>
            </a:r>
            <a:r>
              <a:rPr lang="el-GR" dirty="0" smtClean="0"/>
              <a:t>Γ.Ε.ΜΗ,  </a:t>
            </a:r>
            <a:r>
              <a:rPr lang="el-GR" dirty="0"/>
              <a:t>έλεγχο της νομιμότητας από τις </a:t>
            </a:r>
            <a:r>
              <a:rPr lang="el-GR" dirty="0" err="1"/>
              <a:t>υπηρεσίες</a:t>
            </a:r>
            <a:r>
              <a:rPr lang="el-GR" dirty="0"/>
              <a:t> </a:t>
            </a:r>
            <a:r>
              <a:rPr lang="el-GR" dirty="0" smtClean="0"/>
              <a:t>του Γ.Ε.Μ.Η </a:t>
            </a:r>
            <a:r>
              <a:rPr lang="el-GR" dirty="0"/>
              <a:t>και με διαβίβαση των στοιχείων και εγγράφων στο </a:t>
            </a:r>
            <a:r>
              <a:rPr lang="el-GR" b="1" dirty="0"/>
              <a:t>μητρώο ε.π.ε</a:t>
            </a:r>
            <a:r>
              <a:rPr lang="el-GR" dirty="0"/>
              <a:t>, που τηρείται στα πρωτοδικεία (άρθ. 13 § 15 Ν 3853/10, Κ1 – 1471/ 19. 5. 11 της ΓΓΕ και άρθ. 8 §1 και 4 N 3190/55</a:t>
            </a:r>
            <a:r>
              <a:rPr lang="el-GR" dirty="0" smtClean="0"/>
              <a:t>).</a:t>
            </a:r>
          </a:p>
          <a:p>
            <a:r>
              <a:rPr lang="el-GR" dirty="0" smtClean="0"/>
              <a:t> </a:t>
            </a:r>
            <a:r>
              <a:rPr lang="el-GR" dirty="0"/>
              <a:t>Με σύγχρονη δημοσίευση </a:t>
            </a:r>
            <a:r>
              <a:rPr lang="el-GR" b="1" dirty="0"/>
              <a:t>εντός μηνός </a:t>
            </a:r>
            <a:r>
              <a:rPr lang="el-GR" dirty="0"/>
              <a:t>αντιγράφου της εταιρικής σύμβασης στο </a:t>
            </a:r>
            <a:r>
              <a:rPr lang="el-GR" dirty="0" err="1"/>
              <a:t>φ.ε.κ</a:t>
            </a:r>
            <a:r>
              <a:rPr lang="el-GR" dirty="0"/>
              <a:t> </a:t>
            </a:r>
            <a:r>
              <a:rPr lang="el-GR" dirty="0" smtClean="0"/>
              <a:t>Α.Ε </a:t>
            </a:r>
            <a:r>
              <a:rPr lang="el-GR" dirty="0"/>
              <a:t>και </a:t>
            </a:r>
            <a:r>
              <a:rPr lang="el-GR" dirty="0" smtClean="0"/>
              <a:t>Ε.Π.Ε </a:t>
            </a:r>
            <a:r>
              <a:rPr lang="el-GR" dirty="0"/>
              <a:t>(άρθρο 9§1 Ν 3190/55) . Η εταιρία αποκτά νομική προσωπικότητα μόλις ολοκληρωθούν οι διατυπώσεις δημοσιότητας με τη συστατική δημοσιότητα στο Γ.Ε.ΜΗ (άρθ. 13§ 15 3853/2010).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80874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Νομική Προσωπικότητα Α.Ε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dirty="0"/>
              <a:t>(β) Στην α.ε η δημοσιότητα επιτυγχάνεται με </a:t>
            </a:r>
            <a:r>
              <a:rPr lang="el-GR" b="1" dirty="0"/>
              <a:t>καταχώριση κατά βάση του εγκεκριμένου καταστατικού στο Γ.Ε.ΜΗ </a:t>
            </a:r>
            <a:r>
              <a:rPr lang="el-GR" dirty="0"/>
              <a:t>και </a:t>
            </a:r>
            <a:r>
              <a:rPr lang="el-GR" b="1" dirty="0"/>
              <a:t>στο Μ.Α.Ε </a:t>
            </a:r>
            <a:r>
              <a:rPr lang="el-GR" dirty="0"/>
              <a:t>(άρθ.7 β ΚΝ 2190 / 20) που τηρείται στις νομαρχίες ή στην περιφέρεια της έδρας των α.ε και για ορισμένες α.ε στο υπουργείο ανάπτυξης</a:t>
            </a:r>
            <a:r>
              <a:rPr lang="el-GR" dirty="0" smtClean="0"/>
              <a:t>.</a:t>
            </a:r>
          </a:p>
          <a:p>
            <a:r>
              <a:rPr lang="el-GR" dirty="0" smtClean="0"/>
              <a:t> </a:t>
            </a:r>
            <a:r>
              <a:rPr lang="el-GR" dirty="0"/>
              <a:t>Συγχρόνως δε με </a:t>
            </a:r>
            <a:r>
              <a:rPr lang="el-GR" b="1" dirty="0"/>
              <a:t>δημοσίευση περίληψης του καταστατικού και της εγκριτικής απόφασης στο ΦΕΚ τεύχος α.ε και ε.π.ε. </a:t>
            </a:r>
            <a:r>
              <a:rPr lang="el-GR" dirty="0"/>
              <a:t>και </a:t>
            </a:r>
            <a:r>
              <a:rPr lang="el-GR" b="1" dirty="0"/>
              <a:t>καταχώριση στο Γ.Ε.ΜΗ </a:t>
            </a:r>
            <a:r>
              <a:rPr lang="el-GR" dirty="0"/>
              <a:t>. Μόνο από την ολοκλήρωση αυτών των πράξεων αποκτά νομική προσωπικότητα η α.ε (άρθ. 13 § 15 3853/2010,άρθ. 7 β §10 ΚΝ 2190 /20) 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63482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781</Words>
  <Application>Microsoft Macintosh PowerPoint</Application>
  <PresentationFormat>On-screen Show (4:3)</PresentationFormat>
  <Paragraphs>47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1η Ενότητα</vt:lpstr>
      <vt:lpstr>Στοιχεία εμπορικού Δικαίου</vt:lpstr>
      <vt:lpstr>ΕΤΑΙΡΕΙΕΣ - ΟΡΙΣΜΟΣ</vt:lpstr>
      <vt:lpstr>Προσωπικές εταιρίες</vt:lpstr>
      <vt:lpstr>ΚΕΦΑΛΑΙΟΥΧΙΚΕΣ ΕΤΑΙΡΕΙΕΣ</vt:lpstr>
      <vt:lpstr>Διαφορές ... Κεφαλαιουχικές</vt:lpstr>
      <vt:lpstr>Η νομική προσωπικότητα  </vt:lpstr>
      <vt:lpstr>Νομική Προσωπικότητα</vt:lpstr>
      <vt:lpstr>Νομική Προσωπικότητα Α.Ε</vt:lpstr>
      <vt:lpstr>Νομική προσωπικότητα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1η Ενότητα</dc:title>
  <dc:creator>ΜΑΡΙΑΝΝΑ ΧΡΙΣΤΟΔΟΥΛΟΥ</dc:creator>
  <cp:lastModifiedBy>ΜΑΡΙΑΝΝΑ ΧΡΙΣΤΟΔΟΥΛΟΥ</cp:lastModifiedBy>
  <cp:revision>1</cp:revision>
  <dcterms:created xsi:type="dcterms:W3CDTF">2020-04-03T15:42:27Z</dcterms:created>
  <dcterms:modified xsi:type="dcterms:W3CDTF">2020-04-03T15:43:46Z</dcterms:modified>
</cp:coreProperties>
</file>