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8" r:id="rId16"/>
    <p:sldId id="289" r:id="rId17"/>
    <p:sldId id="270" r:id="rId18"/>
    <p:sldId id="271" r:id="rId19"/>
    <p:sldId id="272" r:id="rId20"/>
    <p:sldId id="273" r:id="rId21"/>
    <p:sldId id="274" r:id="rId22"/>
    <p:sldId id="291" r:id="rId23"/>
    <p:sldId id="275" r:id="rId24"/>
    <p:sldId id="276" r:id="rId25"/>
    <p:sldId id="277" r:id="rId26"/>
    <p:sldId id="278" r:id="rId27"/>
    <p:sldId id="279" r:id="rId28"/>
    <p:sldId id="280" r:id="rId29"/>
    <p:sldId id="281" r:id="rId30"/>
    <p:sldId id="282" r:id="rId31"/>
    <p:sldId id="283" r:id="rId32"/>
    <p:sldId id="284" r:id="rId33"/>
    <p:sldId id="285" r:id="rId34"/>
    <p:sldId id="290" r:id="rId35"/>
    <p:sldId id="286" r:id="rId36"/>
    <p:sldId id="287"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50AAA53F-D3E9-4395-95C7-0BA8CE41488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2005839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0AAA53F-D3E9-4395-95C7-0BA8CE41488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3227215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0AAA53F-D3E9-4395-95C7-0BA8CE41488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299265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0AAA53F-D3E9-4395-95C7-0BA8CE41488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2615306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AAA53F-D3E9-4395-95C7-0BA8CE41488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4175348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50AAA53F-D3E9-4395-95C7-0BA8CE414883}" type="datetimeFigureOut">
              <a:rPr lang="el-GR" smtClean="0"/>
              <a:t>15/4/2019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2487700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50AAA53F-D3E9-4395-95C7-0BA8CE414883}" type="datetimeFigureOut">
              <a:rPr lang="el-GR" smtClean="0"/>
              <a:t>15/4/2019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769750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50AAA53F-D3E9-4395-95C7-0BA8CE414883}" type="datetimeFigureOut">
              <a:rPr lang="el-GR" smtClean="0"/>
              <a:t>15/4/2019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2598341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AA53F-D3E9-4395-95C7-0BA8CE414883}" type="datetimeFigureOut">
              <a:rPr lang="el-GR" smtClean="0"/>
              <a:t>15/4/2019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1828991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AAA53F-D3E9-4395-95C7-0BA8CE414883}" type="datetimeFigureOut">
              <a:rPr lang="el-GR" smtClean="0"/>
              <a:t>15/4/2019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975197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AAA53F-D3E9-4395-95C7-0BA8CE414883}" type="datetimeFigureOut">
              <a:rPr lang="el-GR" smtClean="0"/>
              <a:t>15/4/2019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546C3B6-680E-4E6B-9ECE-3DBA8AFEBEDA}" type="slidenum">
              <a:rPr lang="el-GR" smtClean="0"/>
              <a:t>‹#›</a:t>
            </a:fld>
            <a:endParaRPr lang="el-GR"/>
          </a:p>
        </p:txBody>
      </p:sp>
    </p:spTree>
    <p:extLst>
      <p:ext uri="{BB962C8B-B14F-4D97-AF65-F5344CB8AC3E}">
        <p14:creationId xmlns:p14="http://schemas.microsoft.com/office/powerpoint/2010/main" val="3662042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AAA53F-D3E9-4395-95C7-0BA8CE414883}" type="datetimeFigureOut">
              <a:rPr lang="el-GR" smtClean="0"/>
              <a:t>15/4/2019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6C3B6-680E-4E6B-9ECE-3DBA8AFEBEDA}" type="slidenum">
              <a:rPr lang="el-GR" smtClean="0"/>
              <a:t>‹#›</a:t>
            </a:fld>
            <a:endParaRPr lang="el-GR"/>
          </a:p>
        </p:txBody>
      </p:sp>
    </p:spTree>
    <p:extLst>
      <p:ext uri="{BB962C8B-B14F-4D97-AF65-F5344CB8AC3E}">
        <p14:creationId xmlns:p14="http://schemas.microsoft.com/office/powerpoint/2010/main" val="2287171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ΙΣΤΟΡΙΑ ΚΙΝΗΜΑΤΟΓΡΑΦΟΥ </a:t>
            </a:r>
            <a:endParaRPr lang="el-GR" dirty="0"/>
          </a:p>
        </p:txBody>
      </p:sp>
      <p:sp>
        <p:nvSpPr>
          <p:cNvPr id="3" name="Subtitle 2"/>
          <p:cNvSpPr>
            <a:spLocks noGrp="1"/>
          </p:cNvSpPr>
          <p:nvPr>
            <p:ph type="subTitle" idx="1"/>
          </p:nvPr>
        </p:nvSpPr>
        <p:spPr/>
        <p:txBody>
          <a:bodyPr/>
          <a:lstStyle/>
          <a:p>
            <a:r>
              <a:rPr lang="el-GR" dirty="0" smtClean="0"/>
              <a:t>ΝΕΟΣ ΓΕΡΜΑΝΙΚΟΣ ΚΙΝΗΜΑΤΟΓΡΑΦΟΣ</a:t>
            </a:r>
            <a:endParaRPr lang="el-GR" dirty="0"/>
          </a:p>
        </p:txBody>
      </p:sp>
    </p:spTree>
    <p:extLst>
      <p:ext uri="{BB962C8B-B14F-4D97-AF65-F5344CB8AC3E}">
        <p14:creationId xmlns:p14="http://schemas.microsoft.com/office/powerpoint/2010/main" val="2634284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χαρακτήρες του, περιχαρακωμένοι από τις πιέσεις της κοινωνίας, στρέφονται στην αυτοκαταστροφή και τη βία σε μια απεγνωσμένη προσπάθεια να υπάρξουν</a:t>
            </a:r>
            <a:endParaRPr lang="el-GR" dirty="0"/>
          </a:p>
        </p:txBody>
      </p:sp>
    </p:spTree>
    <p:extLst>
      <p:ext uri="{BB962C8B-B14F-4D97-AF65-F5344CB8AC3E}">
        <p14:creationId xmlns:p14="http://schemas.microsoft.com/office/powerpoint/2010/main" val="3831824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προβληματισμός αυτός βρήκε την ιδανική ενσάρκωση μέσα από το είδος του μελοδράματος</a:t>
            </a:r>
          </a:p>
          <a:p>
            <a:r>
              <a:rPr lang="el-GR" dirty="0" smtClean="0"/>
              <a:t>Κάθε ταινία του Fassbinder είναι ένα μελόδραμα, εξίσου δακρύβρεχτο με τα ανάλογα του είδους αλλά σαφώς πιο σκοτεινό και σκληρό από αυτά</a:t>
            </a:r>
            <a:endParaRPr lang="el-GR" dirty="0"/>
          </a:p>
        </p:txBody>
      </p:sp>
    </p:spTree>
    <p:extLst>
      <p:ext uri="{BB962C8B-B14F-4D97-AF65-F5344CB8AC3E}">
        <p14:creationId xmlns:p14="http://schemas.microsoft.com/office/powerpoint/2010/main" val="918200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 Η ανθρώπινη παρακμή, ο πόνος και η αδυναμία έκφρασης των συναισθημάτων είναι στην καρδιά του φασμπιντερικού μελοδράματος</a:t>
            </a:r>
            <a:endParaRPr lang="el-GR" dirty="0"/>
          </a:p>
        </p:txBody>
      </p:sp>
    </p:spTree>
    <p:extLst>
      <p:ext uri="{BB962C8B-B14F-4D97-AF65-F5344CB8AC3E}">
        <p14:creationId xmlns:p14="http://schemas.microsoft.com/office/powerpoint/2010/main" val="3329025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To </a:t>
            </a:r>
            <a:r>
              <a:rPr lang="el-GR" b="1" i="1" dirty="0" smtClean="0"/>
              <a:t>Berlin Alexanderplatz </a:t>
            </a:r>
            <a:r>
              <a:rPr lang="el-GR" dirty="0" smtClean="0"/>
              <a:t>είναι ένα ακόμα από αυτά τα μελοδράματα του Γερμανού δημιουργού</a:t>
            </a:r>
          </a:p>
          <a:p>
            <a:r>
              <a:rPr lang="el-GR" dirty="0" smtClean="0"/>
              <a:t>Βασισμένη στο ομώνυμο μυθιστόρημα του Alfred Doblin, η σειρά είναι ένα μωσαϊκό χαρακτήρων και ιστοριών βγαλμένων από τον υπόκοσμο του Βερολίνου στην ταραχώδη εποχή του μεσοπολέμου</a:t>
            </a:r>
            <a:endParaRPr lang="el-GR" dirty="0"/>
          </a:p>
        </p:txBody>
      </p:sp>
    </p:spTree>
    <p:extLst>
      <p:ext uri="{BB962C8B-B14F-4D97-AF65-F5344CB8AC3E}">
        <p14:creationId xmlns:p14="http://schemas.microsoft.com/office/powerpoint/2010/main" val="3260391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Γυρισμένο εξ ολοκλήρου με μια 16άρα κάμερα στην περίοδο 1979-1980, αποτελεί όνειρο ζωής του δημιουργού του και κορύφωση της δημιουργικής του πορείας</a:t>
            </a:r>
            <a:endParaRPr lang="el-GR" dirty="0"/>
          </a:p>
        </p:txBody>
      </p:sp>
    </p:spTree>
    <p:extLst>
      <p:ext uri="{BB962C8B-B14F-4D97-AF65-F5344CB8AC3E}">
        <p14:creationId xmlns:p14="http://schemas.microsoft.com/office/powerpoint/2010/main" val="1412027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4042"/>
          </a:xfrm>
        </p:spPr>
        <p:txBody>
          <a:bodyPr>
            <a:normAutofit fontScale="90000"/>
          </a:bodyPr>
          <a:lstStyle/>
          <a:p>
            <a:endParaRPr lang="el-GR" dirty="0"/>
          </a:p>
        </p:txBody>
      </p:sp>
      <p:sp>
        <p:nvSpPr>
          <p:cNvPr id="3" name="Content Placeholder 2"/>
          <p:cNvSpPr>
            <a:spLocks noGrp="1"/>
          </p:cNvSpPr>
          <p:nvPr>
            <p:ph idx="1"/>
          </p:nvPr>
        </p:nvSpPr>
        <p:spPr>
          <a:xfrm>
            <a:off x="457200" y="692696"/>
            <a:ext cx="8229600" cy="5976664"/>
          </a:xfrm>
        </p:spPr>
        <p:txBody>
          <a:bodyPr/>
          <a:lstStyle/>
          <a:p>
            <a:r>
              <a:rPr lang="el-GR" dirty="0" smtClean="0"/>
              <a:t>Άλλη μια ταινία που </a:t>
            </a:r>
            <a:r>
              <a:rPr lang="el-GR" dirty="0"/>
              <a:t>ξεχωρίζει </a:t>
            </a:r>
            <a:r>
              <a:rPr lang="el-GR" dirty="0" smtClean="0"/>
              <a:t>είναι </a:t>
            </a:r>
            <a:r>
              <a:rPr lang="el-GR" b="1" dirty="0" smtClean="0"/>
              <a:t>Ο </a:t>
            </a:r>
            <a:r>
              <a:rPr lang="el-GR" b="1" dirty="0"/>
              <a:t>γάμος της Μαρίας Μπράουν</a:t>
            </a:r>
            <a:r>
              <a:rPr lang="el-GR" dirty="0"/>
              <a:t> (1979) που είναι μια αλληγορική ιστορία για την πολεμική και τη μεταπολεμική Γερμανία, με τη μόνιμη πρωταγωνίστριά του Χάνα </a:t>
            </a:r>
            <a:r>
              <a:rPr lang="el-GR" dirty="0" smtClean="0"/>
              <a:t>Σιγκούλα</a:t>
            </a:r>
            <a:endParaRPr lang="el-GR" dirty="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1946" y="3212976"/>
            <a:ext cx="6096000" cy="3429000"/>
          </a:xfrm>
          <a:prstGeom prst="rect">
            <a:avLst/>
          </a:prstGeom>
        </p:spPr>
      </p:pic>
    </p:spTree>
    <p:extLst>
      <p:ext uri="{BB962C8B-B14F-4D97-AF65-F5344CB8AC3E}">
        <p14:creationId xmlns:p14="http://schemas.microsoft.com/office/powerpoint/2010/main" val="3114498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Άλλες σημαντικές </a:t>
            </a:r>
            <a:r>
              <a:rPr lang="el-GR" dirty="0"/>
              <a:t>ταινίες του είναι </a:t>
            </a:r>
            <a:r>
              <a:rPr lang="el-GR" b="1" dirty="0"/>
              <a:t>Ο Έλληνας </a:t>
            </a:r>
            <a:r>
              <a:rPr lang="el-GR" b="1" dirty="0" smtClean="0"/>
              <a:t>Γείτονας </a:t>
            </a:r>
            <a:r>
              <a:rPr lang="el-GR" dirty="0"/>
              <a:t>(Katzelmacher) (1969), </a:t>
            </a:r>
            <a:r>
              <a:rPr lang="el-GR" b="1" dirty="0"/>
              <a:t>Τα πικρά δάκρυα της Πέτρα φον Καντ </a:t>
            </a:r>
            <a:r>
              <a:rPr lang="el-GR" dirty="0"/>
              <a:t>(1972), </a:t>
            </a:r>
            <a:r>
              <a:rPr lang="el-GR" b="1" dirty="0"/>
              <a:t>Λιλή Μαρλέν</a:t>
            </a:r>
            <a:r>
              <a:rPr lang="el-GR" dirty="0"/>
              <a:t> (1981), </a:t>
            </a:r>
            <a:r>
              <a:rPr lang="el-GR" b="1" dirty="0"/>
              <a:t>Λόλα</a:t>
            </a:r>
            <a:r>
              <a:rPr lang="el-GR" dirty="0"/>
              <a:t> (1981), και η τελευταία ταινία πριν τον θάνατό του </a:t>
            </a:r>
            <a:r>
              <a:rPr lang="el-GR" b="1" dirty="0"/>
              <a:t>Ο </a:t>
            </a:r>
            <a:r>
              <a:rPr lang="el-GR" b="1" dirty="0" smtClean="0"/>
              <a:t>Καυγατζής </a:t>
            </a:r>
            <a:r>
              <a:rPr lang="el-GR" dirty="0"/>
              <a:t>(Querelle) (1982), βασισμένη στο μυθιστόρημα του Ζαν Ζενέ Ο </a:t>
            </a:r>
            <a:r>
              <a:rPr lang="el-GR" dirty="0" smtClean="0"/>
              <a:t>Καυγατζής </a:t>
            </a:r>
            <a:r>
              <a:rPr lang="el-GR" dirty="0"/>
              <a:t>της Βρέστης</a:t>
            </a:r>
          </a:p>
        </p:txBody>
      </p:sp>
    </p:spTree>
    <p:extLst>
      <p:ext uri="{BB962C8B-B14F-4D97-AF65-F5344CB8AC3E}">
        <p14:creationId xmlns:p14="http://schemas.microsoft.com/office/powerpoint/2010/main" val="3469563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Βέρνερ Χέρτζογκ (γεν. 1942) εγκαινίασε τον νέο γερμανικό κινηματογράφο, το 1967, με την ταινία Σημεία ζωής, ένα ριμέικ του Νοσφεράτου, για την οποία είχε κάνει γυρίσματα και στην </a:t>
            </a:r>
            <a:r>
              <a:rPr lang="el-GR" dirty="0" smtClean="0"/>
              <a:t>Ελλάδα</a:t>
            </a:r>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3275" y="4357687"/>
            <a:ext cx="2457450" cy="1857375"/>
          </a:xfrm>
          <a:prstGeom prst="rect">
            <a:avLst/>
          </a:prstGeom>
        </p:spPr>
      </p:pic>
    </p:spTree>
    <p:extLst>
      <p:ext uri="{BB962C8B-B14F-4D97-AF65-F5344CB8AC3E}">
        <p14:creationId xmlns:p14="http://schemas.microsoft.com/office/powerpoint/2010/main" val="3052838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κεντρικό θέμα που απασχολεί τον Χέρτζογκ, όπως απασχόλησε και τους γερμανούς εξπρεσιονιστές του 1920, είναι το ίδιο θέμα που απασχόλησε και τους ρομαντικούς Γερμανούς (Γκαίτε): η σύγκρουση του ανθρώπου με τη φύση</a:t>
            </a:r>
            <a:endParaRPr lang="el-GR" dirty="0"/>
          </a:p>
        </p:txBody>
      </p:sp>
    </p:spTree>
    <p:extLst>
      <p:ext uri="{BB962C8B-B14F-4D97-AF65-F5344CB8AC3E}">
        <p14:creationId xmlns:p14="http://schemas.microsoft.com/office/powerpoint/2010/main" val="1698144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Στην ταινία Φιτσκαράλντο, ο τυχοδιώκτης του Αμαζονίου (1982), ο ήρωας, που τον υποδύεται ο Κλάους Κίνσκι, ως νέος οραματιστής του εκπολιτισμού των αγρίων, θέλει να φέρει έναν διεθνούς φήμης τενόρο μέσα στη ζούγκλα</a:t>
            </a:r>
            <a:endParaRPr lang="el-GR" dirty="0"/>
          </a:p>
        </p:txBody>
      </p:sp>
    </p:spTree>
    <p:extLst>
      <p:ext uri="{BB962C8B-B14F-4D97-AF65-F5344CB8AC3E}">
        <p14:creationId xmlns:p14="http://schemas.microsoft.com/office/powerpoint/2010/main" val="643883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O Rainer Werner Fassbinder γεννήθηκε το 1945 στο Μόναχο, τη χρονιά που έληξε ο 2ος Παγκόσμιος Πόλεμος και έπεσε το 3</a:t>
            </a:r>
            <a:r>
              <a:rPr lang="el-GR" baseline="30000" dirty="0" smtClean="0"/>
              <a:t>ο</a:t>
            </a:r>
            <a:r>
              <a:rPr lang="el-GR" dirty="0" smtClean="0"/>
              <a:t>  Ράιχ</a:t>
            </a:r>
            <a:endParaRPr lang="el-GR" dirty="0"/>
          </a:p>
        </p:txBody>
      </p:sp>
    </p:spTree>
    <p:extLst>
      <p:ext uri="{BB962C8B-B14F-4D97-AF65-F5344CB8AC3E}">
        <p14:creationId xmlns:p14="http://schemas.microsoft.com/office/powerpoint/2010/main" val="969989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ταινία, όπως και το Αγκίρε η μάστιγα του θεού (1972), στηρίζεται στην αντίθεση σοβαρού και </a:t>
            </a:r>
            <a:r>
              <a:rPr lang="el-GR" dirty="0" smtClean="0"/>
              <a:t>αστείου</a:t>
            </a:r>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728" y="3254807"/>
            <a:ext cx="4762500" cy="3571875"/>
          </a:xfrm>
          <a:prstGeom prst="rect">
            <a:avLst/>
          </a:prstGeom>
        </p:spPr>
      </p:pic>
    </p:spTree>
    <p:extLst>
      <p:ext uri="{BB962C8B-B14F-4D97-AF65-F5344CB8AC3E}">
        <p14:creationId xmlns:p14="http://schemas.microsoft.com/office/powerpoint/2010/main" val="2639476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Φόλκερ Σλέντορφ (γεν. 1939) γύρισε το πολιτικό θρίλερ Η χαμένη τιμή της Καταρίνα Μπλουμ (1975) πάνω στο θέμα της τρομοκρατίας, θέμα που κάνει την ταινία επίκαιρη στην εποχή μας</a:t>
            </a:r>
          </a:p>
          <a:p>
            <a:r>
              <a:rPr lang="el-GR" dirty="0" smtClean="0"/>
              <a:t>Την ταινία σκηνοθέτησε μαζί με τη γυναίκα του, εξέχουσα σκηνοθέτιδα, ηθοποιό και φεμινίστρια, Μαργκαρέτε φον Τρότα</a:t>
            </a:r>
            <a:endParaRPr lang="el-GR" dirty="0"/>
          </a:p>
        </p:txBody>
      </p:sp>
    </p:spTree>
    <p:extLst>
      <p:ext uri="{BB962C8B-B14F-4D97-AF65-F5344CB8AC3E}">
        <p14:creationId xmlns:p14="http://schemas.microsoft.com/office/powerpoint/2010/main" val="2850414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640" y="1657350"/>
            <a:ext cx="6096000" cy="3543300"/>
          </a:xfrm>
          <a:prstGeom prst="rect">
            <a:avLst/>
          </a:prstGeom>
        </p:spPr>
      </p:pic>
    </p:spTree>
    <p:extLst>
      <p:ext uri="{BB962C8B-B14F-4D97-AF65-F5344CB8AC3E}">
        <p14:creationId xmlns:p14="http://schemas.microsoft.com/office/powerpoint/2010/main" val="261040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4042"/>
          </a:xfrm>
        </p:spPr>
        <p:txBody>
          <a:bodyPr>
            <a:normAutofit fontScale="90000"/>
          </a:bodyPr>
          <a:lstStyle/>
          <a:p>
            <a:endParaRPr lang="el-GR" dirty="0"/>
          </a:p>
        </p:txBody>
      </p:sp>
      <p:sp>
        <p:nvSpPr>
          <p:cNvPr id="3" name="Content Placeholder 2"/>
          <p:cNvSpPr>
            <a:spLocks noGrp="1"/>
          </p:cNvSpPr>
          <p:nvPr>
            <p:ph idx="1"/>
          </p:nvPr>
        </p:nvSpPr>
        <p:spPr>
          <a:xfrm>
            <a:off x="457200" y="476672"/>
            <a:ext cx="8229600" cy="5904656"/>
          </a:xfrm>
        </p:spPr>
        <p:txBody>
          <a:bodyPr/>
          <a:lstStyle/>
          <a:p>
            <a:r>
              <a:rPr lang="el-GR" dirty="0" smtClean="0"/>
              <a:t>Με </a:t>
            </a:r>
            <a:r>
              <a:rPr lang="el-GR" b="1" dirty="0" smtClean="0"/>
              <a:t>Το ταμπούρλο </a:t>
            </a:r>
            <a:r>
              <a:rPr lang="el-GR" dirty="0" smtClean="0"/>
              <a:t>(1979), που βραβεύτηκε με το Όσκαρ καλύτερης ξένης ταινίας, πετυχαίνει τη χρυσή ισορροπία ανάμεσα στον κινηματογράφο τέχνης και την </a:t>
            </a:r>
            <a:r>
              <a:rPr lang="el-GR" dirty="0" smtClean="0"/>
              <a:t>εμπορικότητα</a:t>
            </a:r>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775" y="2564904"/>
            <a:ext cx="2076450" cy="3695700"/>
          </a:xfrm>
          <a:prstGeom prst="rect">
            <a:avLst/>
          </a:prstGeom>
        </p:spPr>
      </p:pic>
    </p:spTree>
    <p:extLst>
      <p:ext uri="{BB962C8B-B14F-4D97-AF65-F5344CB8AC3E}">
        <p14:creationId xmlns:p14="http://schemas.microsoft.com/office/powerpoint/2010/main" val="2688392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Είναι η ισορροπία που επιδιώκεται στη σύγχρονη κινηματογραφική </a:t>
            </a:r>
            <a:r>
              <a:rPr lang="el-GR" dirty="0" smtClean="0"/>
              <a:t>αισθητική</a:t>
            </a:r>
            <a:endParaRPr lang="en-US" dirty="0" smtClean="0"/>
          </a:p>
          <a:p>
            <a:r>
              <a:rPr lang="el-GR" dirty="0" smtClean="0"/>
              <a:t>Βασισμένο </a:t>
            </a:r>
            <a:r>
              <a:rPr lang="el-GR" dirty="0"/>
              <a:t>στο μυθιστόρημα του Γκίντερ Γκρας, παρουσιάζει την εποχή της προναζιστικής Γερμανίας μέχρι την ήττα του Τείχους του Ατλαντικού, μέσα από τα μάτια του Όσκαρ Μάτσερατ, που αρνείται να μεγαλώσει</a:t>
            </a:r>
          </a:p>
        </p:txBody>
      </p:sp>
    </p:spTree>
    <p:extLst>
      <p:ext uri="{BB962C8B-B14F-4D97-AF65-F5344CB8AC3E}">
        <p14:creationId xmlns:p14="http://schemas.microsoft.com/office/powerpoint/2010/main" val="1844962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Μαργκαρέτε φον Τρότα </a:t>
            </a:r>
            <a:r>
              <a:rPr lang="el-GR" dirty="0" smtClean="0"/>
              <a:t>(γεν. </a:t>
            </a:r>
            <a:r>
              <a:rPr lang="el-GR" dirty="0"/>
              <a:t>1942) με την ταινία Τα Μολυβένια χρόνια (1982) αναζητά τις ανθρώπινες σχέσεις πίσω από τις τελείως διαφορετικές πολιτικές επιλογές μεταξύ των </a:t>
            </a:r>
            <a:r>
              <a:rPr lang="el-GR" dirty="0" smtClean="0"/>
              <a:t>ανθρώπων</a:t>
            </a:r>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4221088"/>
            <a:ext cx="3048000" cy="2162175"/>
          </a:xfrm>
          <a:prstGeom prst="rect">
            <a:avLst/>
          </a:prstGeom>
        </p:spPr>
      </p:pic>
    </p:spTree>
    <p:extLst>
      <p:ext uri="{BB962C8B-B14F-4D97-AF65-F5344CB8AC3E}">
        <p14:creationId xmlns:p14="http://schemas.microsoft.com/office/powerpoint/2010/main" val="784708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Σύζυγος του Φόλκερ Σλέντορφ από το 1971, κάνει προσωπική καριέρα στον κινηματογράφο ως κορυφαία πλέον σκηνοθέτις γυναικείων θεμάτων και του φεμινιστικού </a:t>
            </a:r>
            <a:r>
              <a:rPr lang="el-GR" dirty="0" smtClean="0"/>
              <a:t>κινήματος</a:t>
            </a:r>
            <a:endParaRPr lang="en-US" dirty="0" smtClean="0"/>
          </a:p>
          <a:p>
            <a:r>
              <a:rPr lang="el-GR" dirty="0" smtClean="0"/>
              <a:t>Λάτρης </a:t>
            </a:r>
            <a:r>
              <a:rPr lang="el-GR" dirty="0"/>
              <a:t>του Μπέργκμαν, αποκαλύπτει την εσωτερική κατάσταση των ηρώων και αποφεύγει εντελώς την επιδερμική ανάλυση κοινωνικών και πολιτικών θεμάτων</a:t>
            </a:r>
          </a:p>
        </p:txBody>
      </p:sp>
    </p:spTree>
    <p:extLst>
      <p:ext uri="{BB962C8B-B14F-4D97-AF65-F5344CB8AC3E}">
        <p14:creationId xmlns:p14="http://schemas.microsoft.com/office/powerpoint/2010/main" val="1004609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4042"/>
          </a:xfrm>
        </p:spPr>
        <p:txBody>
          <a:bodyPr>
            <a:normAutofit fontScale="90000"/>
          </a:bodyPr>
          <a:lstStyle/>
          <a:p>
            <a:endParaRPr lang="el-GR" dirty="0"/>
          </a:p>
        </p:txBody>
      </p:sp>
      <p:sp>
        <p:nvSpPr>
          <p:cNvPr id="3" name="Content Placeholder 2"/>
          <p:cNvSpPr>
            <a:spLocks noGrp="1"/>
          </p:cNvSpPr>
          <p:nvPr>
            <p:ph idx="1"/>
          </p:nvPr>
        </p:nvSpPr>
        <p:spPr>
          <a:xfrm>
            <a:off x="457200" y="620688"/>
            <a:ext cx="8229600" cy="5904656"/>
          </a:xfrm>
        </p:spPr>
        <p:txBody>
          <a:bodyPr/>
          <a:lstStyle/>
          <a:p>
            <a:r>
              <a:rPr lang="el-GR" dirty="0"/>
              <a:t>Στην Ρόζα Λούξεμπουργκ (1986), σημαντική ταινία για την Ιστορία, αποκαλύπτει την μεγάλη Γερμανίδα επαναστάτρια που πάλεψε για να έρθει η δημοκρατία στη Γερμανία, </a:t>
            </a:r>
            <a:r>
              <a:rPr lang="el-GR" dirty="0" smtClean="0"/>
              <a:t>αλλά </a:t>
            </a:r>
            <a:r>
              <a:rPr lang="el-GR" dirty="0"/>
              <a:t>είχε </a:t>
            </a:r>
            <a:r>
              <a:rPr lang="el-GR" dirty="0" smtClean="0"/>
              <a:t>τραγικό </a:t>
            </a:r>
            <a:r>
              <a:rPr lang="el-GR" dirty="0" smtClean="0"/>
              <a:t>τέλος</a:t>
            </a:r>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9069" y="3200400"/>
            <a:ext cx="6096000" cy="3657600"/>
          </a:xfrm>
          <a:prstGeom prst="rect">
            <a:avLst/>
          </a:prstGeom>
        </p:spPr>
      </p:pic>
    </p:spTree>
    <p:extLst>
      <p:ext uri="{BB962C8B-B14F-4D97-AF65-F5344CB8AC3E}">
        <p14:creationId xmlns:p14="http://schemas.microsoft.com/office/powerpoint/2010/main" val="8146525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Βιμ Βέντερς </a:t>
            </a:r>
            <a:r>
              <a:rPr lang="el-GR" dirty="0" smtClean="0"/>
              <a:t>(γεν. </a:t>
            </a:r>
            <a:r>
              <a:rPr lang="el-GR" dirty="0"/>
              <a:t>1945) με μόνιμο συνεργάτη στο σενάριο τον Γερμανό συγγραφέα Πέτερ Χάντκε, γυρίζει ταινίες περιπλάνησης (road movies), είναι μανιεριστής στη σκηνοθεσία και ταυτόχρονα δουλεύει ιδιαίτερα τη </a:t>
            </a:r>
            <a:r>
              <a:rPr lang="el-GR" dirty="0" smtClean="0"/>
              <a:t>δομή</a:t>
            </a:r>
            <a:r>
              <a:rPr lang="en-US" dirty="0"/>
              <a:t> </a:t>
            </a:r>
            <a:endParaRPr lang="en-US"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52120" y="4293096"/>
            <a:ext cx="3131840" cy="2088913"/>
          </a:xfrm>
          <a:prstGeom prst="rect">
            <a:avLst/>
          </a:prstGeom>
        </p:spPr>
      </p:pic>
    </p:spTree>
    <p:extLst>
      <p:ext uri="{BB962C8B-B14F-4D97-AF65-F5344CB8AC3E}">
        <p14:creationId xmlns:p14="http://schemas.microsoft.com/office/powerpoint/2010/main" val="3758253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Στην Αλίκη στις πόλεις (1974), με διευθυντή φωτογραφίας τον Ρόμπι Μούλερ, παρουσιάζει τις εσωτερικές ανθρώπινες σχέσεις μέσα στο περιβάλλον της σύγχρονης τεχνολογίας, θέμα που θα επαναληφθεί σχεδόν σε όλες τις ταινίες του</a:t>
            </a:r>
          </a:p>
        </p:txBody>
      </p:sp>
    </p:spTree>
    <p:extLst>
      <p:ext uri="{BB962C8B-B14F-4D97-AF65-F5344CB8AC3E}">
        <p14:creationId xmlns:p14="http://schemas.microsoft.com/office/powerpoint/2010/main" val="1192967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Ήταν ένα ακόμα από τα πολλά ορφανά του πολέμου, τα παιδιά που εξελίχθηκαν στη μεταπολεμική γενιά της Γερμανίας και έφεραν στο προσκήνιο μια σειρά σκηνοθετών που δημιούργησαν ένα κινηματογραφικό ρεύμα, γνωστό στην ιστορία ως </a:t>
            </a:r>
            <a:r>
              <a:rPr lang="el-GR" b="1" dirty="0" smtClean="0"/>
              <a:t>Νέος Γερμανικός Κινηματογράφος</a:t>
            </a:r>
            <a:endParaRPr lang="el-GR" b="1" dirty="0"/>
          </a:p>
        </p:txBody>
      </p:sp>
    </p:spTree>
    <p:extLst>
      <p:ext uri="{BB962C8B-B14F-4D97-AF65-F5344CB8AC3E}">
        <p14:creationId xmlns:p14="http://schemas.microsoft.com/office/powerpoint/2010/main" val="28742940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Στην Κατάσταση των πραγμάτων (1982), με διευθυντή φωτογραφίας τον βετεράνο Ανρί Αλεκάν, παρουσιάζει τα γυρίσματα μιας </a:t>
            </a:r>
            <a:r>
              <a:rPr lang="el-GR" dirty="0" smtClean="0"/>
              <a:t>ταινίας</a:t>
            </a:r>
          </a:p>
          <a:p>
            <a:r>
              <a:rPr lang="el-GR" dirty="0"/>
              <a:t>Τ</a:t>
            </a:r>
            <a:r>
              <a:rPr lang="el-GR" dirty="0" smtClean="0"/>
              <a:t>ον </a:t>
            </a:r>
            <a:r>
              <a:rPr lang="el-GR" dirty="0"/>
              <a:t>κινηματογράφο μέσα από τον κινηματογράφο, και το χρησιμοποιεί σαν ευκαιρία και πάλι για να μιλήσει για την απομάκρυνση στις ανθρώπινες σχέσεις</a:t>
            </a:r>
          </a:p>
        </p:txBody>
      </p:sp>
    </p:spTree>
    <p:extLst>
      <p:ext uri="{BB962C8B-B14F-4D97-AF65-F5344CB8AC3E}">
        <p14:creationId xmlns:p14="http://schemas.microsoft.com/office/powerpoint/2010/main" val="28603276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6050"/>
          </a:xfrm>
        </p:spPr>
        <p:txBody>
          <a:bodyPr>
            <a:normAutofit fontScale="90000"/>
          </a:bodyPr>
          <a:lstStyle/>
          <a:p>
            <a:endParaRPr lang="el-GR" dirty="0"/>
          </a:p>
        </p:txBody>
      </p:sp>
      <p:sp>
        <p:nvSpPr>
          <p:cNvPr id="3" name="Content Placeholder 2"/>
          <p:cNvSpPr>
            <a:spLocks noGrp="1"/>
          </p:cNvSpPr>
          <p:nvPr>
            <p:ph idx="1"/>
          </p:nvPr>
        </p:nvSpPr>
        <p:spPr>
          <a:xfrm>
            <a:off x="457200" y="836712"/>
            <a:ext cx="8229600" cy="5289451"/>
          </a:xfrm>
        </p:spPr>
        <p:txBody>
          <a:bodyPr/>
          <a:lstStyle/>
          <a:p>
            <a:r>
              <a:rPr lang="el-GR" dirty="0"/>
              <a:t>Σημαντικές ταινίες του είναι Ο Αμερικανός φίλος (1977), το Παρίσι Τέξας (1984), το Μέχρι το τέλος του κόσμου (1991) και σημαντικότερη Τα φτερά του έρωτα (1987</a:t>
            </a:r>
            <a:r>
              <a:rPr lang="el-GR" dirty="0" smtClean="0"/>
              <a:t>)</a:t>
            </a:r>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648" y="2852936"/>
            <a:ext cx="6045801" cy="3816424"/>
          </a:xfrm>
          <a:prstGeom prst="rect">
            <a:avLst/>
          </a:prstGeom>
        </p:spPr>
      </p:pic>
    </p:spTree>
    <p:extLst>
      <p:ext uri="{BB962C8B-B14F-4D97-AF65-F5344CB8AC3E}">
        <p14:creationId xmlns:p14="http://schemas.microsoft.com/office/powerpoint/2010/main" val="32110881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 αυτή την ταινία χρησιμοποιεί το διχασμένο ακόμη τότε Βερολίνο συμβολικά, για να μιλήσει, ως αυθεντικός απόγονος του Γκαίτε, για τον διχασμένο </a:t>
            </a:r>
            <a:r>
              <a:rPr lang="el-GR" dirty="0" smtClean="0"/>
              <a:t>άνθρωπο</a:t>
            </a:r>
          </a:p>
          <a:p>
            <a:r>
              <a:rPr lang="el-GR" dirty="0" smtClean="0"/>
              <a:t>Όμως</a:t>
            </a:r>
            <a:r>
              <a:rPr lang="el-GR" dirty="0"/>
              <a:t>, για πρώτη φορά στον γερμανικό κινηματογράφο, βλέπουμε να προσφέρεται μια ακτίνα αισιοδοξίας</a:t>
            </a:r>
          </a:p>
        </p:txBody>
      </p:sp>
    </p:spTree>
    <p:extLst>
      <p:ext uri="{BB962C8B-B14F-4D97-AF65-F5344CB8AC3E}">
        <p14:creationId xmlns:p14="http://schemas.microsoft.com/office/powerpoint/2010/main" val="14655763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Βέντερς βάζει έναν ουράνιο άγγελο να κατεβαίνει στη διχασμένη πόλη με τους σκυθρωπούς </a:t>
            </a:r>
            <a:r>
              <a:rPr lang="el-GR" dirty="0" smtClean="0"/>
              <a:t>ανθρώπους</a:t>
            </a:r>
          </a:p>
          <a:p>
            <a:r>
              <a:rPr lang="el-GR" dirty="0" smtClean="0"/>
              <a:t>Τον </a:t>
            </a:r>
            <a:r>
              <a:rPr lang="el-GR" dirty="0"/>
              <a:t>κερδίζει ο έρωτας και τον οδηγεί στην απόφαση να πάρει ανθρώπινη μορφή για να παραμείνει κοντά στην αγαπημένη του</a:t>
            </a:r>
          </a:p>
        </p:txBody>
      </p:sp>
    </p:spTree>
    <p:extLst>
      <p:ext uri="{BB962C8B-B14F-4D97-AF65-F5344CB8AC3E}">
        <p14:creationId xmlns:p14="http://schemas.microsoft.com/office/powerpoint/2010/main" val="12646436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640" y="1484784"/>
            <a:ext cx="6480720" cy="3888432"/>
          </a:xfrm>
          <a:prstGeom prst="rect">
            <a:avLst/>
          </a:prstGeom>
        </p:spPr>
      </p:pic>
    </p:spTree>
    <p:extLst>
      <p:ext uri="{BB962C8B-B14F-4D97-AF65-F5344CB8AC3E}">
        <p14:creationId xmlns:p14="http://schemas.microsoft.com/office/powerpoint/2010/main" val="8211112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κατάφαση μέσα από τη χαρά της ζωής περνάει μέσα από το σενάριο, τη φωτογραφία με τη χρήση της σέπιας σε όλες τις σεκάνς του αγγέλου πριν την απόφασή του, και του έγχρωμου μετά τον εξανθρωπισμό του</a:t>
            </a:r>
          </a:p>
        </p:txBody>
      </p:sp>
    </p:spTree>
    <p:extLst>
      <p:ext uri="{BB962C8B-B14F-4D97-AF65-F5344CB8AC3E}">
        <p14:creationId xmlns:p14="http://schemas.microsoft.com/office/powerpoint/2010/main" val="2410058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Τα Φτερά του έρωτα μάς θυμίζουν ότι ο θεϊκότερος τρόπος ύπαρξης του ανθρώπου είναι μέσα από τον έρωτα, ο οποίος χρωματίζει με όλα τα χρώματα το μουντό και σκυθρωπό περιβάλλον </a:t>
            </a:r>
            <a:r>
              <a:rPr lang="el-GR" dirty="0" smtClean="0"/>
              <a:t>μας</a:t>
            </a:r>
          </a:p>
          <a:p>
            <a:r>
              <a:rPr lang="el-GR" dirty="0" smtClean="0"/>
              <a:t>Αργότερα </a:t>
            </a:r>
            <a:r>
              <a:rPr lang="el-GR" dirty="0"/>
              <a:t>Τα φτερά του έρωτα επηρέασαν και ταινίες του Χόλιγουντ όπως την Πόλη των αγγέλων (1998)</a:t>
            </a:r>
          </a:p>
        </p:txBody>
      </p:sp>
    </p:spTree>
    <p:extLst>
      <p:ext uri="{BB962C8B-B14F-4D97-AF65-F5344CB8AC3E}">
        <p14:creationId xmlns:p14="http://schemas.microsoft.com/office/powerpoint/2010/main" val="2572267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de-DE" dirty="0" smtClean="0"/>
              <a:t>Rainer Werner Fassbinder</a:t>
            </a:r>
            <a:endParaRPr lang="el-GR" dirty="0" smtClean="0"/>
          </a:p>
          <a:p>
            <a:r>
              <a:rPr lang="de-DE" dirty="0" smtClean="0"/>
              <a:t>Volker Schlondorff</a:t>
            </a:r>
            <a:endParaRPr lang="el-GR" dirty="0" smtClean="0"/>
          </a:p>
          <a:p>
            <a:r>
              <a:rPr lang="de-DE" dirty="0" smtClean="0"/>
              <a:t>Alex Kluge</a:t>
            </a:r>
            <a:endParaRPr lang="el-GR" dirty="0" smtClean="0"/>
          </a:p>
          <a:p>
            <a:r>
              <a:rPr lang="de-DE" dirty="0" smtClean="0"/>
              <a:t>Wim Wenders</a:t>
            </a:r>
            <a:endParaRPr lang="el-GR" dirty="0" smtClean="0"/>
          </a:p>
          <a:p>
            <a:r>
              <a:rPr lang="de-DE" dirty="0" smtClean="0"/>
              <a:t>Werner Herzog</a:t>
            </a:r>
            <a:endParaRPr lang="el-GR" dirty="0" smtClean="0"/>
          </a:p>
          <a:p>
            <a:r>
              <a:rPr lang="de-DE" dirty="0" smtClean="0"/>
              <a:t>Margarethe von Trotta</a:t>
            </a:r>
            <a:endParaRPr lang="el-GR" dirty="0" smtClean="0"/>
          </a:p>
          <a:p>
            <a:endParaRPr lang="el-GR" dirty="0"/>
          </a:p>
        </p:txBody>
      </p:sp>
    </p:spTree>
    <p:extLst>
      <p:ext uri="{BB962C8B-B14F-4D97-AF65-F5344CB8AC3E}">
        <p14:creationId xmlns:p14="http://schemas.microsoft.com/office/powerpoint/2010/main" val="2735777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Δ</a:t>
            </a:r>
            <a:r>
              <a:rPr lang="el-GR" dirty="0" smtClean="0"/>
              <a:t>ημιουργοί οι οποίοι χάραξαν την ιστορία του κινηματογράφου, ο καθένας με την προσωπική του γραφή και όλοι μαζί ως εκπρόσωποι του νέου γερμανικού κινηματογράφου</a:t>
            </a:r>
            <a:endParaRPr lang="el-GR" dirty="0"/>
          </a:p>
        </p:txBody>
      </p:sp>
    </p:spTree>
    <p:extLst>
      <p:ext uri="{BB962C8B-B14F-4D97-AF65-F5344CB8AC3E}">
        <p14:creationId xmlns:p14="http://schemas.microsoft.com/office/powerpoint/2010/main" val="3035845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Στο έργο τους συναντάμε τους προβληματισμούς μιας γενιάς που είτε μεγάλωσε χωρίς πατέρα είτε έστρεψε το βλέμμα του μακριά από τον πατέρα-ναζιστή</a:t>
            </a:r>
            <a:endParaRPr lang="el-GR" dirty="0"/>
          </a:p>
        </p:txBody>
      </p:sp>
    </p:spTree>
    <p:extLst>
      <p:ext uri="{BB962C8B-B14F-4D97-AF65-F5344CB8AC3E}">
        <p14:creationId xmlns:p14="http://schemas.microsoft.com/office/powerpoint/2010/main" val="3835776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Συναντάμε επίσης την εμμονή με την αμερικανική κουλτούρα, με το σινεμά του Χόλιγουντ και με μια ολόκληρη χώρα, τις ΗΠΑ, που με την παρουσία των στρατευμάτων της στη μεταπολεμική Γερμανία στάθηκε παράδειγμα για τις νέες γενιές Γερμανών</a:t>
            </a:r>
            <a:endParaRPr lang="el-GR" dirty="0"/>
          </a:p>
        </p:txBody>
      </p:sp>
    </p:spTree>
    <p:extLst>
      <p:ext uri="{BB962C8B-B14F-4D97-AF65-F5344CB8AC3E}">
        <p14:creationId xmlns:p14="http://schemas.microsoft.com/office/powerpoint/2010/main" val="3554293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νέος γερμανικός κινηματογράφος γεννήθηκε μέσα σε αυτό το κλίμα</a:t>
            </a:r>
          </a:p>
          <a:p>
            <a:r>
              <a:rPr lang="el-GR" dirty="0" smtClean="0"/>
              <a:t>Από τους δημιουργούς που τον συνέθεσαν, ο Rainer Werner Fassbinder θεωρείται ο πιο σημαντικός</a:t>
            </a:r>
            <a:endParaRPr lang="el-GR" dirty="0"/>
          </a:p>
        </p:txBody>
      </p:sp>
    </p:spTree>
    <p:extLst>
      <p:ext uri="{BB962C8B-B14F-4D97-AF65-F5344CB8AC3E}">
        <p14:creationId xmlns:p14="http://schemas.microsoft.com/office/powerpoint/2010/main" val="370734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έργο του, ίσως το πιο παραγωγικό στην ιστορία του ευρωπαϊκού σινεμά (44 ταινίες μέσα σε 17 χρόνια), ασχολείται με ανθρώπους οι οποίοι ζουν στο περιθώριο, κοινωνικά και </a:t>
            </a:r>
            <a:r>
              <a:rPr lang="el-GR" dirty="0" smtClean="0"/>
              <a:t>υπαρξιακά</a:t>
            </a:r>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8144" y="3717032"/>
            <a:ext cx="2038350" cy="3114587"/>
          </a:xfrm>
          <a:prstGeom prst="rect">
            <a:avLst/>
          </a:prstGeom>
        </p:spPr>
      </p:pic>
    </p:spTree>
    <p:extLst>
      <p:ext uri="{BB962C8B-B14F-4D97-AF65-F5344CB8AC3E}">
        <p14:creationId xmlns:p14="http://schemas.microsoft.com/office/powerpoint/2010/main" val="3577021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1137</Words>
  <Application>Microsoft Office PowerPoint</Application>
  <PresentationFormat>On-screen Show (4:3)</PresentationFormat>
  <Paragraphs>50</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ΙΣΤΟΡΙΑ ΚΙΝΗΜΑΤΟΓΡΑΦΟΥ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 </dc:title>
  <dc:creator>Lars</dc:creator>
  <cp:lastModifiedBy>Lars</cp:lastModifiedBy>
  <cp:revision>38</cp:revision>
  <dcterms:created xsi:type="dcterms:W3CDTF">2019-04-13T16:30:16Z</dcterms:created>
  <dcterms:modified xsi:type="dcterms:W3CDTF">2019-04-15T08:27:25Z</dcterms:modified>
</cp:coreProperties>
</file>