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Lst>
  <p:notesMasterIdLst>
    <p:notesMasterId r:id="rId24"/>
  </p:notesMasterIdLst>
  <p:handoutMasterIdLst>
    <p:handoutMasterId r:id="rId25"/>
  </p:handoutMasterIdLst>
  <p:sldIdLst>
    <p:sldId id="289" r:id="rId2"/>
    <p:sldId id="288" r:id="rId3"/>
    <p:sldId id="272" r:id="rId4"/>
    <p:sldId id="273" r:id="rId5"/>
    <p:sldId id="278" r:id="rId6"/>
    <p:sldId id="274" r:id="rId7"/>
    <p:sldId id="275" r:id="rId8"/>
    <p:sldId id="276" r:id="rId9"/>
    <p:sldId id="279" r:id="rId10"/>
    <p:sldId id="277" r:id="rId11"/>
    <p:sldId id="290" r:id="rId12"/>
    <p:sldId id="280" r:id="rId13"/>
    <p:sldId id="281" r:id="rId14"/>
    <p:sldId id="282" r:id="rId15"/>
    <p:sldId id="283" r:id="rId16"/>
    <p:sldId id="284" r:id="rId17"/>
    <p:sldId id="291" r:id="rId18"/>
    <p:sldId id="285" r:id="rId19"/>
    <p:sldId id="286" r:id="rId20"/>
    <p:sldId id="287" r:id="rId21"/>
    <p:sldId id="292" r:id="rId22"/>
    <p:sldId id="293" r:id="rId23"/>
  </p:sldIdLst>
  <p:sldSz cx="9144000" cy="6858000" type="screen4x3"/>
  <p:notesSz cx="7104063" cy="10234613"/>
  <p:custDataLst>
    <p:tags r:id="rId26"/>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3462"/>
    <a:srgbClr val="49385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54" autoAdjust="0"/>
    <p:restoredTop sz="94670" autoAdjust="0"/>
  </p:normalViewPr>
  <p:slideViewPr>
    <p:cSldViewPr>
      <p:cViewPr varScale="1">
        <p:scale>
          <a:sx n="59" d="100"/>
          <a:sy n="59" d="100"/>
        </p:scale>
        <p:origin x="888" y="60"/>
      </p:cViewPr>
      <p:guideLst>
        <p:guide orient="horz" pos="2160"/>
        <p:guide pos="2880"/>
      </p:guideLst>
    </p:cSldViewPr>
  </p:slideViewPr>
  <p:outlineViewPr>
    <p:cViewPr>
      <p:scale>
        <a:sx n="33" d="100"/>
        <a:sy n="33" d="100"/>
      </p:scale>
      <p:origin x="0" y="2890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2/2/2018</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2/2/2018</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81D6911-4B99-4032-99DA-7D85B8E5D990}"/>
              </a:ext>
            </a:extLst>
          </p:cNvPr>
          <p:cNvSpPr>
            <a:spLocks noGrp="1" noChangeArrowheads="1"/>
          </p:cNvSpPr>
          <p:nvPr>
            <p:ph type="sldNum" sz="quarter" idx="5"/>
          </p:nvPr>
        </p:nvSpPr>
        <p:spPr>
          <a:ln/>
        </p:spPr>
        <p:txBody>
          <a:bodyPr/>
          <a:lstStyle/>
          <a:p>
            <a:fld id="{5C34CC53-D19A-4AF6-BCDA-64EEB9BBFAF6}" type="slidenum">
              <a:rPr lang="en-US" altLang="el-GR"/>
              <a:pPr/>
              <a:t>0</a:t>
            </a:fld>
            <a:endParaRPr lang="en-US" altLang="el-GR"/>
          </a:p>
        </p:txBody>
      </p:sp>
      <p:sp>
        <p:nvSpPr>
          <p:cNvPr id="60418" name="Rectangle 2">
            <a:extLst>
              <a:ext uri="{FF2B5EF4-FFF2-40B4-BE49-F238E27FC236}">
                <a16:creationId xmlns:a16="http://schemas.microsoft.com/office/drawing/2014/main" id="{373527C3-F3FC-4045-8EBF-348EE1E5936F}"/>
              </a:ext>
            </a:extLst>
          </p:cNvPr>
          <p:cNvSpPr>
            <a:spLocks noGrp="1" noRot="1" noChangeAspect="1" noChangeArrowheads="1" noTextEdit="1"/>
          </p:cNvSpPr>
          <p:nvPr>
            <p:ph type="sldImg"/>
          </p:nvPr>
        </p:nvSpPr>
        <p:spPr>
          <a:ln/>
        </p:spPr>
      </p:sp>
      <p:sp>
        <p:nvSpPr>
          <p:cNvPr id="60419" name="Rectangle 3">
            <a:extLst>
              <a:ext uri="{FF2B5EF4-FFF2-40B4-BE49-F238E27FC236}">
                <a16:creationId xmlns:a16="http://schemas.microsoft.com/office/drawing/2014/main" id="{81EE7437-C5FE-41E4-9C7C-1776562F844E}"/>
              </a:ext>
            </a:extLst>
          </p:cNvPr>
          <p:cNvSpPr>
            <a:spLocks noGrp="1" noChangeArrowheads="1"/>
          </p:cNvSpPr>
          <p:nvPr>
            <p:ph type="body" idx="1"/>
          </p:nvPr>
        </p:nvSpPr>
        <p:spPr/>
        <p:txBody>
          <a:bodyPr/>
          <a:lstStyle/>
          <a:p>
            <a:endParaRPr lang="el-GR" altLang="el-GR"/>
          </a:p>
        </p:txBody>
      </p:sp>
    </p:spTree>
    <p:extLst>
      <p:ext uri="{BB962C8B-B14F-4D97-AF65-F5344CB8AC3E}">
        <p14:creationId xmlns:p14="http://schemas.microsoft.com/office/powerpoint/2010/main" val="1658107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9</a:t>
            </a:fld>
            <a:endParaRPr lang="el-GR" dirty="0"/>
          </a:p>
        </p:txBody>
      </p:sp>
    </p:spTree>
    <p:extLst>
      <p:ext uri="{BB962C8B-B14F-4D97-AF65-F5344CB8AC3E}">
        <p14:creationId xmlns:p14="http://schemas.microsoft.com/office/powerpoint/2010/main" val="4273958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10</a:t>
            </a:fld>
            <a:endParaRPr lang="el-GR" dirty="0"/>
          </a:p>
        </p:txBody>
      </p:sp>
    </p:spTree>
    <p:extLst>
      <p:ext uri="{BB962C8B-B14F-4D97-AF65-F5344CB8AC3E}">
        <p14:creationId xmlns:p14="http://schemas.microsoft.com/office/powerpoint/2010/main" val="3542609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11</a:t>
            </a:fld>
            <a:endParaRPr lang="el-GR" dirty="0"/>
          </a:p>
        </p:txBody>
      </p:sp>
    </p:spTree>
    <p:extLst>
      <p:ext uri="{BB962C8B-B14F-4D97-AF65-F5344CB8AC3E}">
        <p14:creationId xmlns:p14="http://schemas.microsoft.com/office/powerpoint/2010/main" val="33567519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12</a:t>
            </a:fld>
            <a:endParaRPr lang="el-GR" dirty="0"/>
          </a:p>
        </p:txBody>
      </p:sp>
    </p:spTree>
    <p:extLst>
      <p:ext uri="{BB962C8B-B14F-4D97-AF65-F5344CB8AC3E}">
        <p14:creationId xmlns:p14="http://schemas.microsoft.com/office/powerpoint/2010/main" val="1083388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13</a:t>
            </a:fld>
            <a:endParaRPr lang="el-GR" dirty="0"/>
          </a:p>
        </p:txBody>
      </p:sp>
    </p:spTree>
    <p:extLst>
      <p:ext uri="{BB962C8B-B14F-4D97-AF65-F5344CB8AC3E}">
        <p14:creationId xmlns:p14="http://schemas.microsoft.com/office/powerpoint/2010/main" val="804159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14</a:t>
            </a:fld>
            <a:endParaRPr lang="el-GR" dirty="0"/>
          </a:p>
        </p:txBody>
      </p:sp>
    </p:spTree>
    <p:extLst>
      <p:ext uri="{BB962C8B-B14F-4D97-AF65-F5344CB8AC3E}">
        <p14:creationId xmlns:p14="http://schemas.microsoft.com/office/powerpoint/2010/main" val="10842763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15</a:t>
            </a:fld>
            <a:endParaRPr lang="el-GR" dirty="0"/>
          </a:p>
        </p:txBody>
      </p:sp>
    </p:spTree>
    <p:extLst>
      <p:ext uri="{BB962C8B-B14F-4D97-AF65-F5344CB8AC3E}">
        <p14:creationId xmlns:p14="http://schemas.microsoft.com/office/powerpoint/2010/main" val="2815239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16</a:t>
            </a:fld>
            <a:endParaRPr lang="el-GR" dirty="0"/>
          </a:p>
        </p:txBody>
      </p:sp>
    </p:spTree>
    <p:extLst>
      <p:ext uri="{BB962C8B-B14F-4D97-AF65-F5344CB8AC3E}">
        <p14:creationId xmlns:p14="http://schemas.microsoft.com/office/powerpoint/2010/main" val="41527240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17</a:t>
            </a:fld>
            <a:endParaRPr lang="el-GR" dirty="0"/>
          </a:p>
        </p:txBody>
      </p:sp>
    </p:spTree>
    <p:extLst>
      <p:ext uri="{BB962C8B-B14F-4D97-AF65-F5344CB8AC3E}">
        <p14:creationId xmlns:p14="http://schemas.microsoft.com/office/powerpoint/2010/main" val="21217417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18</a:t>
            </a:fld>
            <a:endParaRPr lang="el-GR" dirty="0"/>
          </a:p>
        </p:txBody>
      </p:sp>
    </p:spTree>
    <p:extLst>
      <p:ext uri="{BB962C8B-B14F-4D97-AF65-F5344CB8AC3E}">
        <p14:creationId xmlns:p14="http://schemas.microsoft.com/office/powerpoint/2010/main" val="356353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a:t>
            </a:fld>
            <a:endParaRPr lang="el-GR" dirty="0"/>
          </a:p>
        </p:txBody>
      </p:sp>
    </p:spTree>
    <p:extLst>
      <p:ext uri="{BB962C8B-B14F-4D97-AF65-F5344CB8AC3E}">
        <p14:creationId xmlns:p14="http://schemas.microsoft.com/office/powerpoint/2010/main" val="36467718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19</a:t>
            </a:fld>
            <a:endParaRPr lang="el-GR" dirty="0"/>
          </a:p>
        </p:txBody>
      </p:sp>
    </p:spTree>
    <p:extLst>
      <p:ext uri="{BB962C8B-B14F-4D97-AF65-F5344CB8AC3E}">
        <p14:creationId xmlns:p14="http://schemas.microsoft.com/office/powerpoint/2010/main" val="30218845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20</a:t>
            </a:fld>
            <a:endParaRPr lang="el-GR" dirty="0"/>
          </a:p>
        </p:txBody>
      </p:sp>
    </p:spTree>
    <p:extLst>
      <p:ext uri="{BB962C8B-B14F-4D97-AF65-F5344CB8AC3E}">
        <p14:creationId xmlns:p14="http://schemas.microsoft.com/office/powerpoint/2010/main" val="8854780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21</a:t>
            </a:fld>
            <a:endParaRPr lang="el-GR" dirty="0"/>
          </a:p>
        </p:txBody>
      </p:sp>
    </p:spTree>
    <p:extLst>
      <p:ext uri="{BB962C8B-B14F-4D97-AF65-F5344CB8AC3E}">
        <p14:creationId xmlns:p14="http://schemas.microsoft.com/office/powerpoint/2010/main" val="2291105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a:t>
            </a:fld>
            <a:endParaRPr lang="el-GR" dirty="0"/>
          </a:p>
        </p:txBody>
      </p:sp>
    </p:spTree>
    <p:extLst>
      <p:ext uri="{BB962C8B-B14F-4D97-AF65-F5344CB8AC3E}">
        <p14:creationId xmlns:p14="http://schemas.microsoft.com/office/powerpoint/2010/main" val="6539306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3</a:t>
            </a:fld>
            <a:endParaRPr lang="el-GR" dirty="0"/>
          </a:p>
        </p:txBody>
      </p:sp>
    </p:spTree>
    <p:extLst>
      <p:ext uri="{BB962C8B-B14F-4D97-AF65-F5344CB8AC3E}">
        <p14:creationId xmlns:p14="http://schemas.microsoft.com/office/powerpoint/2010/main" val="313891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4</a:t>
            </a:fld>
            <a:endParaRPr lang="el-GR" dirty="0"/>
          </a:p>
        </p:txBody>
      </p:sp>
    </p:spTree>
    <p:extLst>
      <p:ext uri="{BB962C8B-B14F-4D97-AF65-F5344CB8AC3E}">
        <p14:creationId xmlns:p14="http://schemas.microsoft.com/office/powerpoint/2010/main" val="4004997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5</a:t>
            </a:fld>
            <a:endParaRPr lang="el-GR" dirty="0"/>
          </a:p>
        </p:txBody>
      </p:sp>
    </p:spTree>
    <p:extLst>
      <p:ext uri="{BB962C8B-B14F-4D97-AF65-F5344CB8AC3E}">
        <p14:creationId xmlns:p14="http://schemas.microsoft.com/office/powerpoint/2010/main" val="4086775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6</a:t>
            </a:fld>
            <a:endParaRPr lang="el-GR" dirty="0"/>
          </a:p>
        </p:txBody>
      </p:sp>
    </p:spTree>
    <p:extLst>
      <p:ext uri="{BB962C8B-B14F-4D97-AF65-F5344CB8AC3E}">
        <p14:creationId xmlns:p14="http://schemas.microsoft.com/office/powerpoint/2010/main" val="25545277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7</a:t>
            </a:fld>
            <a:endParaRPr lang="el-GR" dirty="0"/>
          </a:p>
        </p:txBody>
      </p:sp>
    </p:spTree>
    <p:extLst>
      <p:ext uri="{BB962C8B-B14F-4D97-AF65-F5344CB8AC3E}">
        <p14:creationId xmlns:p14="http://schemas.microsoft.com/office/powerpoint/2010/main" val="3213604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8</a:t>
            </a:fld>
            <a:endParaRPr lang="el-GR" dirty="0"/>
          </a:p>
        </p:txBody>
      </p:sp>
    </p:spTree>
    <p:extLst>
      <p:ext uri="{BB962C8B-B14F-4D97-AF65-F5344CB8AC3E}">
        <p14:creationId xmlns:p14="http://schemas.microsoft.com/office/powerpoint/2010/main" val="882331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CB38B7D2-1290-4838-805C-BDDC26C55C85}"/>
              </a:ext>
            </a:extLst>
          </p:cNvPr>
          <p:cNvSpPr>
            <a:spLocks noGrp="1" noChangeArrowheads="1"/>
          </p:cNvSpPr>
          <p:nvPr>
            <p:ph type="ctrTitle"/>
            <p:custDataLst>
              <p:tags r:id="rId1"/>
            </p:custDataLst>
          </p:nvPr>
        </p:nvSpPr>
        <p:spPr>
          <a:xfrm>
            <a:off x="2701925" y="2130425"/>
            <a:ext cx="4800600" cy="1470025"/>
          </a:xfrm>
        </p:spPr>
        <p:txBody>
          <a:bodyPr anchor="ctr"/>
          <a:lstStyle>
            <a:lvl1pPr>
              <a:defRPr/>
            </a:lvl1pPr>
          </a:lstStyle>
          <a:p>
            <a:pPr lvl="0"/>
            <a:r>
              <a:rPr lang="el-GR" altLang="el-GR" noProof="0"/>
              <a:t>Κάντε κλικ για να επεξεργαστείτε τον τίτλο υποδείγματος</a:t>
            </a:r>
            <a:endParaRPr lang="en-US" altLang="el-GR" noProof="0"/>
          </a:p>
        </p:txBody>
      </p:sp>
      <p:sp>
        <p:nvSpPr>
          <p:cNvPr id="57347" name="Rectangle 3">
            <a:extLst>
              <a:ext uri="{FF2B5EF4-FFF2-40B4-BE49-F238E27FC236}">
                <a16:creationId xmlns:a16="http://schemas.microsoft.com/office/drawing/2014/main" id="{318D842A-C9D6-4621-850F-DBEDE7C72451}"/>
              </a:ext>
            </a:extLst>
          </p:cNvPr>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pPr lvl="0"/>
            <a:r>
              <a:rPr lang="el-GR" altLang="el-GR" noProof="0"/>
              <a:t>Κάντε κλικ για να επεξεργαστείτε τον υπότιτλο του υποδείγματος</a:t>
            </a:r>
            <a:endParaRPr lang="en-US" altLang="el-GR" noProof="0"/>
          </a:p>
        </p:txBody>
      </p:sp>
      <p:sp>
        <p:nvSpPr>
          <p:cNvPr id="57348" name="Rectangle 4">
            <a:extLst>
              <a:ext uri="{FF2B5EF4-FFF2-40B4-BE49-F238E27FC236}">
                <a16:creationId xmlns:a16="http://schemas.microsoft.com/office/drawing/2014/main" id="{87B26D80-8EBC-442E-8684-B83663CF68D3}"/>
              </a:ext>
            </a:extLst>
          </p:cNvPr>
          <p:cNvSpPr>
            <a:spLocks noGrp="1" noChangeArrowheads="1"/>
          </p:cNvSpPr>
          <p:nvPr>
            <p:ph type="dt" sz="half" idx="2"/>
          </p:nvPr>
        </p:nvSpPr>
        <p:spPr/>
        <p:txBody>
          <a:bodyPr/>
          <a:lstStyle>
            <a:lvl1pPr>
              <a:defRPr/>
            </a:lvl1pPr>
          </a:lstStyle>
          <a:p>
            <a:pPr>
              <a:defRPr/>
            </a:pPr>
            <a:endParaRPr lang="el-GR" dirty="0"/>
          </a:p>
        </p:txBody>
      </p:sp>
      <p:sp>
        <p:nvSpPr>
          <p:cNvPr id="57349" name="Rectangle 5">
            <a:extLst>
              <a:ext uri="{FF2B5EF4-FFF2-40B4-BE49-F238E27FC236}">
                <a16:creationId xmlns:a16="http://schemas.microsoft.com/office/drawing/2014/main" id="{A9222EF9-78A7-460F-BBFC-E76A48D423A9}"/>
              </a:ext>
            </a:extLst>
          </p:cNvPr>
          <p:cNvSpPr>
            <a:spLocks noGrp="1" noChangeArrowheads="1"/>
          </p:cNvSpPr>
          <p:nvPr>
            <p:ph type="ftr" sz="quarter" idx="3"/>
          </p:nvPr>
        </p:nvSpPr>
        <p:spPr/>
        <p:txBody>
          <a:bodyPr/>
          <a:lstStyle>
            <a:lvl1pPr>
              <a:defRPr/>
            </a:lvl1pPr>
          </a:lstStyle>
          <a:p>
            <a:pPr>
              <a:defRPr/>
            </a:pPr>
            <a:endParaRPr lang="el-GR" dirty="0"/>
          </a:p>
        </p:txBody>
      </p:sp>
      <p:sp>
        <p:nvSpPr>
          <p:cNvPr id="57350" name="Rectangle 6">
            <a:extLst>
              <a:ext uri="{FF2B5EF4-FFF2-40B4-BE49-F238E27FC236}">
                <a16:creationId xmlns:a16="http://schemas.microsoft.com/office/drawing/2014/main" id="{95E40081-97D4-4439-897D-03118FCFB17F}"/>
              </a:ext>
            </a:extLst>
          </p:cNvPr>
          <p:cNvSpPr>
            <a:spLocks noGrp="1" noChangeArrowheads="1"/>
          </p:cNvSpPr>
          <p:nvPr>
            <p:ph type="sldNum" sz="quarter" idx="4"/>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354104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2A36D0-6ED9-4682-B831-D150F7BCE960}"/>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86F79124-54E4-459C-95D0-5F63CCA44B32}"/>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AB3A0FC6-7E9F-4E94-BEAE-C2A63262C502}"/>
              </a:ext>
            </a:extLst>
          </p:cNvPr>
          <p:cNvSpPr>
            <a:spLocks noGrp="1"/>
          </p:cNvSpPr>
          <p:nvPr>
            <p:ph type="dt" sz="half" idx="10"/>
          </p:nvPr>
        </p:nvSpPr>
        <p:spPr/>
        <p:txBody>
          <a:bodyPr/>
          <a:lstStyle>
            <a:lvl1pPr>
              <a:defRPr/>
            </a:lvl1pPr>
          </a:lstStyle>
          <a:p>
            <a:pPr>
              <a:defRPr/>
            </a:pPr>
            <a:endParaRPr lang="el-GR" dirty="0"/>
          </a:p>
        </p:txBody>
      </p:sp>
      <p:sp>
        <p:nvSpPr>
          <p:cNvPr id="5" name="Θέση υποσέλιδου 4">
            <a:extLst>
              <a:ext uri="{FF2B5EF4-FFF2-40B4-BE49-F238E27FC236}">
                <a16:creationId xmlns:a16="http://schemas.microsoft.com/office/drawing/2014/main" id="{76DEEA44-408B-4C53-B10D-5F794CB57679}"/>
              </a:ext>
            </a:extLst>
          </p:cNvPr>
          <p:cNvSpPr>
            <a:spLocks noGrp="1"/>
          </p:cNvSpPr>
          <p:nvPr>
            <p:ph type="ftr" sz="quarter" idx="11"/>
          </p:nvPr>
        </p:nvSpPr>
        <p:spPr/>
        <p:txBody>
          <a:bodyPr/>
          <a:lstStyle>
            <a:lvl1pPr>
              <a:defRPr/>
            </a:lvl1pPr>
          </a:lstStyle>
          <a:p>
            <a:pPr>
              <a:defRPr/>
            </a:pPr>
            <a:endParaRPr lang="el-GR" dirty="0"/>
          </a:p>
        </p:txBody>
      </p:sp>
      <p:sp>
        <p:nvSpPr>
          <p:cNvPr id="6" name="Θέση αριθμού διαφάνειας 5">
            <a:extLst>
              <a:ext uri="{FF2B5EF4-FFF2-40B4-BE49-F238E27FC236}">
                <a16:creationId xmlns:a16="http://schemas.microsoft.com/office/drawing/2014/main" id="{FA9B45CD-2919-4D35-92B1-D19F9F4AA38D}"/>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671678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AEBF483-ED91-4E94-BF76-964AE54E0DEF}"/>
              </a:ext>
            </a:extLst>
          </p:cNvPr>
          <p:cNvSpPr>
            <a:spLocks noGrp="1"/>
          </p:cNvSpPr>
          <p:nvPr>
            <p:ph type="title" orient="vert"/>
          </p:nvPr>
        </p:nvSpPr>
        <p:spPr>
          <a:xfrm>
            <a:off x="7439025" y="274638"/>
            <a:ext cx="1581150" cy="5851525"/>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4601AFD4-F184-49D8-989F-B3879179056F}"/>
              </a:ext>
            </a:extLst>
          </p:cNvPr>
          <p:cNvSpPr>
            <a:spLocks noGrp="1"/>
          </p:cNvSpPr>
          <p:nvPr>
            <p:ph type="body" orient="vert" idx="1"/>
          </p:nvPr>
        </p:nvSpPr>
        <p:spPr>
          <a:xfrm>
            <a:off x="2693988" y="274638"/>
            <a:ext cx="4592637" cy="5851525"/>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D4DADB7A-AF46-4643-BB12-BB890B1E1BB9}"/>
              </a:ext>
            </a:extLst>
          </p:cNvPr>
          <p:cNvSpPr>
            <a:spLocks noGrp="1"/>
          </p:cNvSpPr>
          <p:nvPr>
            <p:ph type="dt" sz="half" idx="10"/>
          </p:nvPr>
        </p:nvSpPr>
        <p:spPr/>
        <p:txBody>
          <a:bodyPr/>
          <a:lstStyle>
            <a:lvl1pPr>
              <a:defRPr/>
            </a:lvl1pPr>
          </a:lstStyle>
          <a:p>
            <a:pPr>
              <a:defRPr/>
            </a:pPr>
            <a:endParaRPr lang="el-GR" dirty="0"/>
          </a:p>
        </p:txBody>
      </p:sp>
      <p:sp>
        <p:nvSpPr>
          <p:cNvPr id="5" name="Θέση υποσέλιδου 4">
            <a:extLst>
              <a:ext uri="{FF2B5EF4-FFF2-40B4-BE49-F238E27FC236}">
                <a16:creationId xmlns:a16="http://schemas.microsoft.com/office/drawing/2014/main" id="{64A81C99-839D-427C-9096-C0F6C1AB765A}"/>
              </a:ext>
            </a:extLst>
          </p:cNvPr>
          <p:cNvSpPr>
            <a:spLocks noGrp="1"/>
          </p:cNvSpPr>
          <p:nvPr>
            <p:ph type="ftr" sz="quarter" idx="11"/>
          </p:nvPr>
        </p:nvSpPr>
        <p:spPr/>
        <p:txBody>
          <a:bodyPr/>
          <a:lstStyle>
            <a:lvl1pPr>
              <a:defRPr/>
            </a:lvl1pPr>
          </a:lstStyle>
          <a:p>
            <a:pPr>
              <a:defRPr/>
            </a:pPr>
            <a:endParaRPr lang="el-GR" dirty="0"/>
          </a:p>
        </p:txBody>
      </p:sp>
      <p:sp>
        <p:nvSpPr>
          <p:cNvPr id="6" name="Θέση αριθμού διαφάνειας 5">
            <a:extLst>
              <a:ext uri="{FF2B5EF4-FFF2-40B4-BE49-F238E27FC236}">
                <a16:creationId xmlns:a16="http://schemas.microsoft.com/office/drawing/2014/main" id="{D1082EE9-32D9-4835-A242-BA260CA8230D}"/>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404897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B011B-5DBE-44AC-9C77-F9FC3B1BE0E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28FBFB86-3866-49AA-BA4C-DF6DCA0D3959}"/>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ημερομηνίας 3">
            <a:extLst>
              <a:ext uri="{FF2B5EF4-FFF2-40B4-BE49-F238E27FC236}">
                <a16:creationId xmlns:a16="http://schemas.microsoft.com/office/drawing/2014/main" id="{7E0D10FE-3095-4335-83DA-6E4D4B6163EF}"/>
              </a:ext>
            </a:extLst>
          </p:cNvPr>
          <p:cNvSpPr>
            <a:spLocks noGrp="1"/>
          </p:cNvSpPr>
          <p:nvPr>
            <p:ph type="dt" sz="half" idx="10"/>
          </p:nvPr>
        </p:nvSpPr>
        <p:spPr/>
        <p:txBody>
          <a:bodyPr/>
          <a:lstStyle>
            <a:lvl1pPr>
              <a:defRPr/>
            </a:lvl1pPr>
          </a:lstStyle>
          <a:p>
            <a:pPr>
              <a:defRPr/>
            </a:pPr>
            <a:endParaRPr lang="el-GR" dirty="0"/>
          </a:p>
        </p:txBody>
      </p:sp>
      <p:sp>
        <p:nvSpPr>
          <p:cNvPr id="5" name="Θέση υποσέλιδου 4">
            <a:extLst>
              <a:ext uri="{FF2B5EF4-FFF2-40B4-BE49-F238E27FC236}">
                <a16:creationId xmlns:a16="http://schemas.microsoft.com/office/drawing/2014/main" id="{14F3453E-31E0-4D32-B571-5387B4EC424D}"/>
              </a:ext>
            </a:extLst>
          </p:cNvPr>
          <p:cNvSpPr>
            <a:spLocks noGrp="1"/>
          </p:cNvSpPr>
          <p:nvPr>
            <p:ph type="ftr" sz="quarter" idx="11"/>
          </p:nvPr>
        </p:nvSpPr>
        <p:spPr/>
        <p:txBody>
          <a:bodyPr/>
          <a:lstStyle>
            <a:lvl1pPr>
              <a:defRPr/>
            </a:lvl1pPr>
          </a:lstStyle>
          <a:p>
            <a:pPr>
              <a:defRPr/>
            </a:pPr>
            <a:endParaRPr lang="el-GR" dirty="0"/>
          </a:p>
        </p:txBody>
      </p:sp>
      <p:sp>
        <p:nvSpPr>
          <p:cNvPr id="6" name="Θέση αριθμού διαφάνειας 5">
            <a:extLst>
              <a:ext uri="{FF2B5EF4-FFF2-40B4-BE49-F238E27FC236}">
                <a16:creationId xmlns:a16="http://schemas.microsoft.com/office/drawing/2014/main" id="{267E8AA7-8988-404C-BA3D-B9FFF932DA2F}"/>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79863306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9ED9C0-D1A2-411A-A402-7F7DA0351A76}"/>
              </a:ext>
            </a:extLst>
          </p:cNvPr>
          <p:cNvSpPr>
            <a:spLocks noGrp="1"/>
          </p:cNvSpPr>
          <p:nvPr>
            <p:ph type="title"/>
          </p:nvPr>
        </p:nvSpPr>
        <p:spPr>
          <a:xfrm>
            <a:off x="623888" y="1709738"/>
            <a:ext cx="7886700" cy="2852737"/>
          </a:xfrm>
        </p:spPr>
        <p:txBody>
          <a:bodyPr/>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C091B9B0-F8DD-4657-A578-62EB85073F2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45F20BAC-A034-4D5B-ADE9-CA535E9075C5}"/>
              </a:ext>
            </a:extLst>
          </p:cNvPr>
          <p:cNvSpPr>
            <a:spLocks noGrp="1"/>
          </p:cNvSpPr>
          <p:nvPr>
            <p:ph type="dt" sz="half" idx="10"/>
          </p:nvPr>
        </p:nvSpPr>
        <p:spPr/>
        <p:txBody>
          <a:bodyPr/>
          <a:lstStyle>
            <a:lvl1pPr>
              <a:defRPr/>
            </a:lvl1pPr>
          </a:lstStyle>
          <a:p>
            <a:pPr>
              <a:defRPr/>
            </a:pPr>
            <a:endParaRPr lang="el-GR" dirty="0"/>
          </a:p>
        </p:txBody>
      </p:sp>
      <p:sp>
        <p:nvSpPr>
          <p:cNvPr id="5" name="Θέση υποσέλιδου 4">
            <a:extLst>
              <a:ext uri="{FF2B5EF4-FFF2-40B4-BE49-F238E27FC236}">
                <a16:creationId xmlns:a16="http://schemas.microsoft.com/office/drawing/2014/main" id="{9176F0DB-39CD-42F8-81B6-2CB32FC1C229}"/>
              </a:ext>
            </a:extLst>
          </p:cNvPr>
          <p:cNvSpPr>
            <a:spLocks noGrp="1"/>
          </p:cNvSpPr>
          <p:nvPr>
            <p:ph type="ftr" sz="quarter" idx="11"/>
          </p:nvPr>
        </p:nvSpPr>
        <p:spPr/>
        <p:txBody>
          <a:bodyPr/>
          <a:lstStyle>
            <a:lvl1pPr>
              <a:defRPr/>
            </a:lvl1pPr>
          </a:lstStyle>
          <a:p>
            <a:pPr>
              <a:defRPr/>
            </a:pPr>
            <a:endParaRPr lang="el-GR" dirty="0"/>
          </a:p>
        </p:txBody>
      </p:sp>
      <p:sp>
        <p:nvSpPr>
          <p:cNvPr id="6" name="Θέση αριθμού διαφάνειας 5">
            <a:extLst>
              <a:ext uri="{FF2B5EF4-FFF2-40B4-BE49-F238E27FC236}">
                <a16:creationId xmlns:a16="http://schemas.microsoft.com/office/drawing/2014/main" id="{19115CCF-F502-44D0-A97E-14205CC0D454}"/>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99778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0E88C3-B6DA-43ED-B0EA-DCED89471EC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26EC3108-2CA1-4734-B7C2-E8490B1032E8}"/>
              </a:ext>
            </a:extLst>
          </p:cNvPr>
          <p:cNvSpPr>
            <a:spLocks noGrp="1"/>
          </p:cNvSpPr>
          <p:nvPr>
            <p:ph sz="half" idx="1"/>
          </p:nvPr>
        </p:nvSpPr>
        <p:spPr>
          <a:xfrm>
            <a:off x="2693988" y="1600200"/>
            <a:ext cx="3086100"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περιεχομένου 3">
            <a:extLst>
              <a:ext uri="{FF2B5EF4-FFF2-40B4-BE49-F238E27FC236}">
                <a16:creationId xmlns:a16="http://schemas.microsoft.com/office/drawing/2014/main" id="{CD484282-F998-4383-8F26-0A57110C2299}"/>
              </a:ext>
            </a:extLst>
          </p:cNvPr>
          <p:cNvSpPr>
            <a:spLocks noGrp="1"/>
          </p:cNvSpPr>
          <p:nvPr>
            <p:ph sz="half" idx="2"/>
          </p:nvPr>
        </p:nvSpPr>
        <p:spPr>
          <a:xfrm>
            <a:off x="5932488" y="1600200"/>
            <a:ext cx="3087687" cy="4525963"/>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ημερομηνίας 4">
            <a:extLst>
              <a:ext uri="{FF2B5EF4-FFF2-40B4-BE49-F238E27FC236}">
                <a16:creationId xmlns:a16="http://schemas.microsoft.com/office/drawing/2014/main" id="{C9DAB1C5-4B6B-40F4-97A3-7E252AF93EBE}"/>
              </a:ext>
            </a:extLst>
          </p:cNvPr>
          <p:cNvSpPr>
            <a:spLocks noGrp="1"/>
          </p:cNvSpPr>
          <p:nvPr>
            <p:ph type="dt" sz="half" idx="10"/>
          </p:nvPr>
        </p:nvSpPr>
        <p:spPr/>
        <p:txBody>
          <a:bodyPr/>
          <a:lstStyle>
            <a:lvl1pPr>
              <a:defRPr/>
            </a:lvl1pPr>
          </a:lstStyle>
          <a:p>
            <a:pPr>
              <a:defRPr/>
            </a:pPr>
            <a:endParaRPr lang="el-GR" dirty="0"/>
          </a:p>
        </p:txBody>
      </p:sp>
      <p:sp>
        <p:nvSpPr>
          <p:cNvPr id="6" name="Θέση υποσέλιδου 5">
            <a:extLst>
              <a:ext uri="{FF2B5EF4-FFF2-40B4-BE49-F238E27FC236}">
                <a16:creationId xmlns:a16="http://schemas.microsoft.com/office/drawing/2014/main" id="{54D64230-B48D-43E6-A7BF-2B4A8BC92B90}"/>
              </a:ext>
            </a:extLst>
          </p:cNvPr>
          <p:cNvSpPr>
            <a:spLocks noGrp="1"/>
          </p:cNvSpPr>
          <p:nvPr>
            <p:ph type="ftr" sz="quarter" idx="11"/>
          </p:nvPr>
        </p:nvSpPr>
        <p:spPr/>
        <p:txBody>
          <a:bodyPr/>
          <a:lstStyle>
            <a:lvl1pPr>
              <a:defRPr/>
            </a:lvl1pPr>
          </a:lstStyle>
          <a:p>
            <a:pPr>
              <a:defRPr/>
            </a:pPr>
            <a:endParaRPr lang="el-GR" dirty="0"/>
          </a:p>
        </p:txBody>
      </p:sp>
      <p:sp>
        <p:nvSpPr>
          <p:cNvPr id="7" name="Θέση αριθμού διαφάνειας 6">
            <a:extLst>
              <a:ext uri="{FF2B5EF4-FFF2-40B4-BE49-F238E27FC236}">
                <a16:creationId xmlns:a16="http://schemas.microsoft.com/office/drawing/2014/main" id="{EB8FBA2B-A9DB-4489-AF30-D7B0B83692EC}"/>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1540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B97C4D-1901-4DED-9700-2FECD9E8B73F}"/>
              </a:ext>
            </a:extLst>
          </p:cNvPr>
          <p:cNvSpPr>
            <a:spLocks noGrp="1"/>
          </p:cNvSpPr>
          <p:nvPr>
            <p:ph type="title"/>
          </p:nvPr>
        </p:nvSpPr>
        <p:spPr>
          <a:xfrm>
            <a:off x="630238" y="365125"/>
            <a:ext cx="78867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2DA9E5EA-7339-408E-8A1F-87391BD190E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D6CEDCD5-DD63-40C7-B530-8F8EDBBB4886}"/>
              </a:ext>
            </a:extLst>
          </p:cNvPr>
          <p:cNvSpPr>
            <a:spLocks noGrp="1"/>
          </p:cNvSpPr>
          <p:nvPr>
            <p:ph sz="half" idx="2"/>
          </p:nvPr>
        </p:nvSpPr>
        <p:spPr>
          <a:xfrm>
            <a:off x="630238" y="2505075"/>
            <a:ext cx="386873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Θέση κειμένου 4">
            <a:extLst>
              <a:ext uri="{FF2B5EF4-FFF2-40B4-BE49-F238E27FC236}">
                <a16:creationId xmlns:a16="http://schemas.microsoft.com/office/drawing/2014/main" id="{7E2E483A-CF40-4D1C-A587-62A100A076A0}"/>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CAE74B83-E879-4895-A574-B8EAA209476C}"/>
              </a:ext>
            </a:extLst>
          </p:cNvPr>
          <p:cNvSpPr>
            <a:spLocks noGrp="1"/>
          </p:cNvSpPr>
          <p:nvPr>
            <p:ph sz="quarter" idx="4"/>
          </p:nvPr>
        </p:nvSpPr>
        <p:spPr>
          <a:xfrm>
            <a:off x="4629150" y="2505075"/>
            <a:ext cx="38877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Θέση ημερομηνίας 6">
            <a:extLst>
              <a:ext uri="{FF2B5EF4-FFF2-40B4-BE49-F238E27FC236}">
                <a16:creationId xmlns:a16="http://schemas.microsoft.com/office/drawing/2014/main" id="{269A037B-4EF5-491D-BAC4-BBA46A0F0B51}"/>
              </a:ext>
            </a:extLst>
          </p:cNvPr>
          <p:cNvSpPr>
            <a:spLocks noGrp="1"/>
          </p:cNvSpPr>
          <p:nvPr>
            <p:ph type="dt" sz="half" idx="10"/>
          </p:nvPr>
        </p:nvSpPr>
        <p:spPr/>
        <p:txBody>
          <a:bodyPr/>
          <a:lstStyle>
            <a:lvl1pPr>
              <a:defRPr/>
            </a:lvl1pPr>
          </a:lstStyle>
          <a:p>
            <a:pPr>
              <a:defRPr/>
            </a:pPr>
            <a:endParaRPr lang="el-GR" dirty="0"/>
          </a:p>
        </p:txBody>
      </p:sp>
      <p:sp>
        <p:nvSpPr>
          <p:cNvPr id="8" name="Θέση υποσέλιδου 7">
            <a:extLst>
              <a:ext uri="{FF2B5EF4-FFF2-40B4-BE49-F238E27FC236}">
                <a16:creationId xmlns:a16="http://schemas.microsoft.com/office/drawing/2014/main" id="{AE3FA80D-1CB7-4A8B-969C-F019F3EE9B27}"/>
              </a:ext>
            </a:extLst>
          </p:cNvPr>
          <p:cNvSpPr>
            <a:spLocks noGrp="1"/>
          </p:cNvSpPr>
          <p:nvPr>
            <p:ph type="ftr" sz="quarter" idx="11"/>
          </p:nvPr>
        </p:nvSpPr>
        <p:spPr/>
        <p:txBody>
          <a:bodyPr/>
          <a:lstStyle>
            <a:lvl1pPr>
              <a:defRPr/>
            </a:lvl1pPr>
          </a:lstStyle>
          <a:p>
            <a:pPr>
              <a:defRPr/>
            </a:pPr>
            <a:endParaRPr lang="el-GR" dirty="0"/>
          </a:p>
        </p:txBody>
      </p:sp>
      <p:sp>
        <p:nvSpPr>
          <p:cNvPr id="9" name="Θέση αριθμού διαφάνειας 8">
            <a:extLst>
              <a:ext uri="{FF2B5EF4-FFF2-40B4-BE49-F238E27FC236}">
                <a16:creationId xmlns:a16="http://schemas.microsoft.com/office/drawing/2014/main" id="{6B6ADDA7-9DFF-492B-B285-9F55DE86CEED}"/>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72421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A471BA-AF2F-466E-9F40-F9A37AB42A43}"/>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2FA79ED6-3904-4838-B69B-D127DD66D066}"/>
              </a:ext>
            </a:extLst>
          </p:cNvPr>
          <p:cNvSpPr>
            <a:spLocks noGrp="1"/>
          </p:cNvSpPr>
          <p:nvPr>
            <p:ph type="dt" sz="half" idx="10"/>
          </p:nvPr>
        </p:nvSpPr>
        <p:spPr/>
        <p:txBody>
          <a:bodyPr/>
          <a:lstStyle>
            <a:lvl1pPr>
              <a:defRPr/>
            </a:lvl1pPr>
          </a:lstStyle>
          <a:p>
            <a:pPr>
              <a:defRPr/>
            </a:pPr>
            <a:endParaRPr lang="el-GR" dirty="0"/>
          </a:p>
        </p:txBody>
      </p:sp>
      <p:sp>
        <p:nvSpPr>
          <p:cNvPr id="4" name="Θέση υποσέλιδου 3">
            <a:extLst>
              <a:ext uri="{FF2B5EF4-FFF2-40B4-BE49-F238E27FC236}">
                <a16:creationId xmlns:a16="http://schemas.microsoft.com/office/drawing/2014/main" id="{CD25745C-346E-4207-BF1F-27B24F14C926}"/>
              </a:ext>
            </a:extLst>
          </p:cNvPr>
          <p:cNvSpPr>
            <a:spLocks noGrp="1"/>
          </p:cNvSpPr>
          <p:nvPr>
            <p:ph type="ftr" sz="quarter" idx="11"/>
          </p:nvPr>
        </p:nvSpPr>
        <p:spPr/>
        <p:txBody>
          <a:bodyPr/>
          <a:lstStyle>
            <a:lvl1pPr>
              <a:defRPr/>
            </a:lvl1pPr>
          </a:lstStyle>
          <a:p>
            <a:pPr>
              <a:defRPr/>
            </a:pPr>
            <a:endParaRPr lang="el-GR" dirty="0"/>
          </a:p>
        </p:txBody>
      </p:sp>
      <p:sp>
        <p:nvSpPr>
          <p:cNvPr id="5" name="Θέση αριθμού διαφάνειας 4">
            <a:extLst>
              <a:ext uri="{FF2B5EF4-FFF2-40B4-BE49-F238E27FC236}">
                <a16:creationId xmlns:a16="http://schemas.microsoft.com/office/drawing/2014/main" id="{7554B32D-430E-45DA-B5E1-1694E0269436}"/>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1419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E692BFEF-9F7A-4750-9D05-61250D089BE2}"/>
              </a:ext>
            </a:extLst>
          </p:cNvPr>
          <p:cNvSpPr>
            <a:spLocks noGrp="1"/>
          </p:cNvSpPr>
          <p:nvPr>
            <p:ph type="dt" sz="half" idx="10"/>
          </p:nvPr>
        </p:nvSpPr>
        <p:spPr/>
        <p:txBody>
          <a:bodyPr/>
          <a:lstStyle>
            <a:lvl1pPr>
              <a:defRPr/>
            </a:lvl1pPr>
          </a:lstStyle>
          <a:p>
            <a:pPr>
              <a:defRPr/>
            </a:pPr>
            <a:endParaRPr lang="el-GR" dirty="0"/>
          </a:p>
        </p:txBody>
      </p:sp>
      <p:sp>
        <p:nvSpPr>
          <p:cNvPr id="3" name="Θέση υποσέλιδου 2">
            <a:extLst>
              <a:ext uri="{FF2B5EF4-FFF2-40B4-BE49-F238E27FC236}">
                <a16:creationId xmlns:a16="http://schemas.microsoft.com/office/drawing/2014/main" id="{D6E0E419-0DB6-494E-B3F9-66187BC0EF56}"/>
              </a:ext>
            </a:extLst>
          </p:cNvPr>
          <p:cNvSpPr>
            <a:spLocks noGrp="1"/>
          </p:cNvSpPr>
          <p:nvPr>
            <p:ph type="ftr" sz="quarter" idx="11"/>
          </p:nvPr>
        </p:nvSpPr>
        <p:spPr/>
        <p:txBody>
          <a:bodyPr/>
          <a:lstStyle>
            <a:lvl1pPr>
              <a:defRPr/>
            </a:lvl1pPr>
          </a:lstStyle>
          <a:p>
            <a:pPr>
              <a:defRPr/>
            </a:pPr>
            <a:endParaRPr lang="el-GR" dirty="0"/>
          </a:p>
        </p:txBody>
      </p:sp>
      <p:sp>
        <p:nvSpPr>
          <p:cNvPr id="4" name="Θέση αριθμού διαφάνειας 3">
            <a:extLst>
              <a:ext uri="{FF2B5EF4-FFF2-40B4-BE49-F238E27FC236}">
                <a16:creationId xmlns:a16="http://schemas.microsoft.com/office/drawing/2014/main" id="{CF75D71F-90E0-4C23-B745-D4598B2CF69D}"/>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10940408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62FF8C-D942-4AD6-A8A5-0B08EC162721}"/>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276E7068-6118-4C1D-ADC8-46A4327C614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Θέση κειμένου 3">
            <a:extLst>
              <a:ext uri="{FF2B5EF4-FFF2-40B4-BE49-F238E27FC236}">
                <a16:creationId xmlns:a16="http://schemas.microsoft.com/office/drawing/2014/main" id="{59305C9E-4528-405E-844A-F46A86D2977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6A2552D8-EE9C-4A4D-904A-DC452F93F2E6}"/>
              </a:ext>
            </a:extLst>
          </p:cNvPr>
          <p:cNvSpPr>
            <a:spLocks noGrp="1"/>
          </p:cNvSpPr>
          <p:nvPr>
            <p:ph type="dt" sz="half" idx="10"/>
          </p:nvPr>
        </p:nvSpPr>
        <p:spPr/>
        <p:txBody>
          <a:bodyPr/>
          <a:lstStyle>
            <a:lvl1pPr>
              <a:defRPr/>
            </a:lvl1pPr>
          </a:lstStyle>
          <a:p>
            <a:pPr>
              <a:defRPr/>
            </a:pPr>
            <a:endParaRPr lang="el-GR" dirty="0"/>
          </a:p>
        </p:txBody>
      </p:sp>
      <p:sp>
        <p:nvSpPr>
          <p:cNvPr id="6" name="Θέση υποσέλιδου 5">
            <a:extLst>
              <a:ext uri="{FF2B5EF4-FFF2-40B4-BE49-F238E27FC236}">
                <a16:creationId xmlns:a16="http://schemas.microsoft.com/office/drawing/2014/main" id="{47DD7320-04EA-4A8C-BD6F-EA369DE83E5C}"/>
              </a:ext>
            </a:extLst>
          </p:cNvPr>
          <p:cNvSpPr>
            <a:spLocks noGrp="1"/>
          </p:cNvSpPr>
          <p:nvPr>
            <p:ph type="ftr" sz="quarter" idx="11"/>
          </p:nvPr>
        </p:nvSpPr>
        <p:spPr/>
        <p:txBody>
          <a:bodyPr/>
          <a:lstStyle>
            <a:lvl1pPr>
              <a:defRPr/>
            </a:lvl1pPr>
          </a:lstStyle>
          <a:p>
            <a:pPr>
              <a:defRPr/>
            </a:pPr>
            <a:endParaRPr lang="el-GR" dirty="0"/>
          </a:p>
        </p:txBody>
      </p:sp>
      <p:sp>
        <p:nvSpPr>
          <p:cNvPr id="7" name="Θέση αριθμού διαφάνειας 6">
            <a:extLst>
              <a:ext uri="{FF2B5EF4-FFF2-40B4-BE49-F238E27FC236}">
                <a16:creationId xmlns:a16="http://schemas.microsoft.com/office/drawing/2014/main" id="{1702BE51-430E-49B2-BC58-848BDEF5A9FC}"/>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978651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55B939-910C-478D-9D85-13834A690FC8}"/>
              </a:ext>
            </a:extLst>
          </p:cNvPr>
          <p:cNvSpPr>
            <a:spLocks noGrp="1"/>
          </p:cNvSpPr>
          <p:nvPr>
            <p:ph type="title"/>
          </p:nvPr>
        </p:nvSpPr>
        <p:spPr>
          <a:xfrm>
            <a:off x="630238" y="457200"/>
            <a:ext cx="2949575" cy="1600200"/>
          </a:xfrm>
        </p:spPr>
        <p:txBody>
          <a:bodyPr/>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06616123-D81B-4824-AEC0-A8D9CB57BDF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a:p>
        </p:txBody>
      </p:sp>
      <p:sp>
        <p:nvSpPr>
          <p:cNvPr id="4" name="Θέση κειμένου 3">
            <a:extLst>
              <a:ext uri="{FF2B5EF4-FFF2-40B4-BE49-F238E27FC236}">
                <a16:creationId xmlns:a16="http://schemas.microsoft.com/office/drawing/2014/main" id="{36A902EF-82AC-40A9-809F-BB0478F2756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400BBD77-56D4-4627-81AA-2E3B368F0582}"/>
              </a:ext>
            </a:extLst>
          </p:cNvPr>
          <p:cNvSpPr>
            <a:spLocks noGrp="1"/>
          </p:cNvSpPr>
          <p:nvPr>
            <p:ph type="dt" sz="half" idx="10"/>
          </p:nvPr>
        </p:nvSpPr>
        <p:spPr/>
        <p:txBody>
          <a:bodyPr/>
          <a:lstStyle>
            <a:lvl1pPr>
              <a:defRPr/>
            </a:lvl1pPr>
          </a:lstStyle>
          <a:p>
            <a:pPr>
              <a:defRPr/>
            </a:pPr>
            <a:endParaRPr lang="el-GR" dirty="0"/>
          </a:p>
        </p:txBody>
      </p:sp>
      <p:sp>
        <p:nvSpPr>
          <p:cNvPr id="6" name="Θέση υποσέλιδου 5">
            <a:extLst>
              <a:ext uri="{FF2B5EF4-FFF2-40B4-BE49-F238E27FC236}">
                <a16:creationId xmlns:a16="http://schemas.microsoft.com/office/drawing/2014/main" id="{5F5F94C0-E306-440D-BD3B-D7C1D146CBCD}"/>
              </a:ext>
            </a:extLst>
          </p:cNvPr>
          <p:cNvSpPr>
            <a:spLocks noGrp="1"/>
          </p:cNvSpPr>
          <p:nvPr>
            <p:ph type="ftr" sz="quarter" idx="11"/>
          </p:nvPr>
        </p:nvSpPr>
        <p:spPr/>
        <p:txBody>
          <a:bodyPr/>
          <a:lstStyle>
            <a:lvl1pPr>
              <a:defRPr/>
            </a:lvl1pPr>
          </a:lstStyle>
          <a:p>
            <a:pPr>
              <a:defRPr/>
            </a:pPr>
            <a:endParaRPr lang="el-GR" dirty="0"/>
          </a:p>
        </p:txBody>
      </p:sp>
      <p:sp>
        <p:nvSpPr>
          <p:cNvPr id="7" name="Θέση αριθμού διαφάνειας 6">
            <a:extLst>
              <a:ext uri="{FF2B5EF4-FFF2-40B4-BE49-F238E27FC236}">
                <a16:creationId xmlns:a16="http://schemas.microsoft.com/office/drawing/2014/main" id="{FD26781E-D312-485B-B569-ABAD0E3C6EA7}"/>
              </a:ext>
            </a:extLst>
          </p:cNvPr>
          <p:cNvSpPr>
            <a:spLocks noGrp="1"/>
          </p:cNvSpPr>
          <p:nvPr>
            <p:ph type="sldNum" sz="quarter" idx="12"/>
          </p:nvPr>
        </p:nvSpPr>
        <p:spPr/>
        <p:txBody>
          <a:bodyPr/>
          <a:lstStyle>
            <a:lvl1pPr>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0036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6AE8598-079E-4566-A450-7CDF963DC413}"/>
              </a:ext>
            </a:extLst>
          </p:cNvPr>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l-GR" altLang="el-GR"/>
              <a:t>Κάντε κλικ για να επεξεργαστείτε τον τίτλο υποδείγματος</a:t>
            </a:r>
            <a:endParaRPr lang="en-US" altLang="el-GR"/>
          </a:p>
        </p:txBody>
      </p:sp>
      <p:sp>
        <p:nvSpPr>
          <p:cNvPr id="1027" name="Rectangle 3">
            <a:extLst>
              <a:ext uri="{FF2B5EF4-FFF2-40B4-BE49-F238E27FC236}">
                <a16:creationId xmlns:a16="http://schemas.microsoft.com/office/drawing/2014/main" id="{0FE8D799-F76E-4E39-9E37-CE7354B4B420}"/>
              </a:ext>
            </a:extLst>
          </p:cNvPr>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a:t>Επεξεργασία 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028" name="Rectangle 4">
            <a:extLst>
              <a:ext uri="{FF2B5EF4-FFF2-40B4-BE49-F238E27FC236}">
                <a16:creationId xmlns:a16="http://schemas.microsoft.com/office/drawing/2014/main" id="{3709D2F9-2C64-424A-B8C0-AB2A91515F4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l-GR" dirty="0"/>
          </a:p>
        </p:txBody>
      </p:sp>
      <p:sp>
        <p:nvSpPr>
          <p:cNvPr id="1029" name="Rectangle 5">
            <a:extLst>
              <a:ext uri="{FF2B5EF4-FFF2-40B4-BE49-F238E27FC236}">
                <a16:creationId xmlns:a16="http://schemas.microsoft.com/office/drawing/2014/main" id="{A2208B34-61DA-41AF-AA3B-D39CA628FC7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l-GR" dirty="0"/>
          </a:p>
        </p:txBody>
      </p:sp>
      <p:sp>
        <p:nvSpPr>
          <p:cNvPr id="1030" name="Rectangle 6">
            <a:extLst>
              <a:ext uri="{FF2B5EF4-FFF2-40B4-BE49-F238E27FC236}">
                <a16:creationId xmlns:a16="http://schemas.microsoft.com/office/drawing/2014/main" id="{A4072518-CD16-4C1F-AFAF-5BD6B478B1EC}"/>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600766722"/>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ftr="0" dt="0"/>
  <p:txStyles>
    <p:titleStyle>
      <a:lvl1pPr algn="l" rtl="0" eaLnBrk="1" fontAlgn="base" hangingPunct="1">
        <a:spcBef>
          <a:spcPct val="0"/>
        </a:spcBef>
        <a:spcAft>
          <a:spcPct val="0"/>
        </a:spcAft>
        <a:buClr>
          <a:srgbClr val="000000"/>
        </a:buClr>
        <a:buSzPct val="100000"/>
        <a:defRPr sz="3200" kern="1200">
          <a:solidFill>
            <a:srgbClr val="000000"/>
          </a:solidFill>
          <a:latin typeface="+mj-lt"/>
          <a:ea typeface="+mj-ea"/>
          <a:cs typeface="+mj-cs"/>
        </a:defRPr>
      </a:lvl1pPr>
      <a:lvl2pPr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2pPr>
      <a:lvl3pPr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3pPr>
      <a:lvl4pPr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4pPr>
      <a:lvl5pPr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5pPr>
      <a:lvl6pPr marL="457200"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6pPr>
      <a:lvl7pPr marL="914400"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7pPr>
      <a:lvl8pPr marL="1371600"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8pPr>
      <a:lvl9pPr marL="1828800" algn="l" rtl="0" eaLnBrk="1" fontAlgn="base" hangingPunct="1">
        <a:spcBef>
          <a:spcPct val="0"/>
        </a:spcBef>
        <a:spcAft>
          <a:spcPct val="0"/>
        </a:spcAft>
        <a:buClr>
          <a:srgbClr val="000000"/>
        </a:buClr>
        <a:buSzPct val="100000"/>
        <a:defRPr sz="3200">
          <a:solidFill>
            <a:srgbClr val="000000"/>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lr>
          <a:schemeClr val="tx1"/>
        </a:buClr>
        <a:buSzPct val="100000"/>
        <a:buChar char="•"/>
        <a:defRPr sz="2400" kern="1200">
          <a:solidFill>
            <a:srgbClr val="000000"/>
          </a:solidFill>
          <a:latin typeface="+mn-lt"/>
          <a:ea typeface="+mn-ea"/>
          <a:cs typeface="+mn-cs"/>
        </a:defRPr>
      </a:lvl1pPr>
      <a:lvl2pPr marL="742950" indent="-285750" algn="l" rtl="0" eaLnBrk="1" fontAlgn="base" hangingPunct="1">
        <a:spcBef>
          <a:spcPct val="20000"/>
        </a:spcBef>
        <a:spcAft>
          <a:spcPct val="0"/>
        </a:spcAft>
        <a:buClr>
          <a:schemeClr val="tx1"/>
        </a:buClr>
        <a:buSzPct val="100000"/>
        <a:buChar char="–"/>
        <a:defRPr sz="2000" kern="1200">
          <a:solidFill>
            <a:srgbClr val="000000"/>
          </a:solidFill>
          <a:latin typeface="+mn-lt"/>
          <a:ea typeface="+mn-ea"/>
          <a:cs typeface="+mn-cs"/>
        </a:defRPr>
      </a:lvl2pPr>
      <a:lvl3pPr marL="1143000" indent="-228600" algn="l" rtl="0" eaLnBrk="1" fontAlgn="base" hangingPunct="1">
        <a:spcBef>
          <a:spcPct val="20000"/>
        </a:spcBef>
        <a:spcAft>
          <a:spcPct val="0"/>
        </a:spcAft>
        <a:buClr>
          <a:schemeClr val="tx1"/>
        </a:buClr>
        <a:buSzPct val="100000"/>
        <a:buChar char="•"/>
        <a:defRPr sz="2000" kern="1200">
          <a:solidFill>
            <a:srgbClr val="000000"/>
          </a:solidFill>
          <a:latin typeface="+mn-lt"/>
          <a:ea typeface="+mn-ea"/>
          <a:cs typeface="+mn-cs"/>
        </a:defRPr>
      </a:lvl3pPr>
      <a:lvl4pPr marL="1600200" indent="-228600" algn="l" rtl="0" eaLnBrk="1" fontAlgn="base" hangingPunct="1">
        <a:spcBef>
          <a:spcPct val="20000"/>
        </a:spcBef>
        <a:spcAft>
          <a:spcPct val="0"/>
        </a:spcAft>
        <a:buClr>
          <a:schemeClr val="tx1"/>
        </a:buClr>
        <a:buSzPct val="100000"/>
        <a:buChar char="–"/>
        <a:defRPr sz="2000" kern="1200">
          <a:solidFill>
            <a:srgbClr val="000000"/>
          </a:solidFill>
          <a:latin typeface="+mn-lt"/>
          <a:ea typeface="+mn-ea"/>
          <a:cs typeface="+mn-cs"/>
        </a:defRPr>
      </a:lvl4pPr>
      <a:lvl5pPr marL="2057400" indent="-228600" algn="l" rtl="0" eaLnBrk="1" fontAlgn="base" hangingPunct="1">
        <a:spcBef>
          <a:spcPct val="20000"/>
        </a:spcBef>
        <a:spcAft>
          <a:spcPct val="0"/>
        </a:spcAft>
        <a:buClr>
          <a:schemeClr val="tx1"/>
        </a:buClr>
        <a:buSzPct val="100000"/>
        <a:buChar char="»"/>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5">
            <a:extLst>
              <a:ext uri="{FF2B5EF4-FFF2-40B4-BE49-F238E27FC236}">
                <a16:creationId xmlns:a16="http://schemas.microsoft.com/office/drawing/2014/main" id="{7F392821-3EB2-4DDE-8D77-5DE356D1959E}"/>
              </a:ext>
            </a:extLst>
          </p:cNvPr>
          <p:cNvSpPr>
            <a:spLocks noChangeArrowheads="1"/>
          </p:cNvSpPr>
          <p:nvPr/>
        </p:nvSpPr>
        <p:spPr bwMode="auto">
          <a:xfrm>
            <a:off x="1258888" y="2133600"/>
            <a:ext cx="7345362" cy="2332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lstStyle>
            <a:lvl1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1pPr>
            <a:lvl2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2pPr>
            <a:lvl3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3pPr>
            <a:lvl4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4pPr>
            <a:lvl5pPr defTabSz="457200">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5pPr>
            <a:lvl6pPr marL="4572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6pPr>
            <a:lvl7pPr marL="9144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7pPr>
            <a:lvl8pPr marL="13716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8pPr>
            <a:lvl9pPr marL="1828800" defTabSz="457200" fontAlgn="base">
              <a:spcBef>
                <a:spcPct val="0"/>
              </a:spcBef>
              <a:spcAft>
                <a:spcPct val="0"/>
              </a:spcAft>
              <a:buClr>
                <a:srgbClr val="000000"/>
              </a:buClr>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a:solidFill>
                  <a:srgbClr val="000000"/>
                </a:solidFill>
                <a:latin typeface="Arial" panose="020B0604020202020204" pitchFamily="34" charset="0"/>
                <a:cs typeface="Arial" panose="020B0604020202020204" pitchFamily="34" charset="0"/>
              </a:defRPr>
            </a:lvl9pPr>
          </a:lstStyle>
          <a:p>
            <a:pPr algn="ctr"/>
            <a:r>
              <a:rPr lang="en-GB" altLang="el-GR" sz="4400">
                <a:effectLst>
                  <a:outerShdw blurRad="38100" dist="38100" dir="2700000" algn="tl">
                    <a:srgbClr val="FFFFFF"/>
                  </a:outerShdw>
                </a:effectLst>
              </a:rPr>
              <a:t>ΟΡΓΑΝΩΣΗ &amp; ΛΕΙΤΟΥΡΓΙΑ ΤΟΥΡΙΣΤΙΚΟΥ ΓΡΑΦΕΙΟΥ</a:t>
            </a:r>
          </a:p>
        </p:txBody>
      </p:sp>
      <p:sp>
        <p:nvSpPr>
          <p:cNvPr id="58374" name="Rectangle 6">
            <a:extLst>
              <a:ext uri="{FF2B5EF4-FFF2-40B4-BE49-F238E27FC236}">
                <a16:creationId xmlns:a16="http://schemas.microsoft.com/office/drawing/2014/main" id="{15B1EA63-C0F1-4584-90A5-9E66AA45D812}"/>
              </a:ext>
            </a:extLst>
          </p:cNvPr>
          <p:cNvSpPr>
            <a:spLocks noGrp="1" noChangeArrowheads="1"/>
          </p:cNvSpPr>
          <p:nvPr>
            <p:ph type="subTitle" idx="1"/>
          </p:nvPr>
        </p:nvSpPr>
        <p:spPr>
          <a:xfrm>
            <a:off x="2771775" y="4868863"/>
            <a:ext cx="3887788" cy="1755775"/>
          </a:xfrm>
          <a:noFill/>
          <a:ln/>
          <a:extLs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p>
            <a:pPr marL="457200" lvl="1" indent="0" algn="ctr" defTabSz="457200">
              <a:buFontTx/>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altLang="el-GR"/>
              <a:t>Κ. Τσαγκαράκης</a:t>
            </a:r>
            <a:endParaRPr lang="en-GB" altLang="el-GR" sz="1800"/>
          </a:p>
        </p:txBody>
      </p:sp>
      <p:sp>
        <p:nvSpPr>
          <p:cNvPr id="5" name="Text Box 3">
            <a:extLst>
              <a:ext uri="{FF2B5EF4-FFF2-40B4-BE49-F238E27FC236}">
                <a16:creationId xmlns:a16="http://schemas.microsoft.com/office/drawing/2014/main" id="{A4BE0512-8BAC-4F44-AF97-338CD4F30FC6}"/>
              </a:ext>
            </a:extLst>
          </p:cNvPr>
          <p:cNvSpPr txBox="1">
            <a:spLocks noChangeArrowheads="1"/>
          </p:cNvSpPr>
          <p:nvPr/>
        </p:nvSpPr>
        <p:spPr bwMode="auto">
          <a:xfrm>
            <a:off x="1517650" y="295275"/>
            <a:ext cx="633730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ct val="20000"/>
              </a:spcBef>
              <a:buClr>
                <a:schemeClr val="tx1"/>
              </a:buClr>
              <a:buSzPct val="100000"/>
              <a:buChar char="•"/>
              <a:defRPr sz="2400">
                <a:solidFill>
                  <a:schemeClr val="tx1"/>
                </a:solidFill>
                <a:latin typeface="Arial" panose="020B0604020202020204" pitchFamily="34" charset="0"/>
              </a:defRPr>
            </a:lvl1pPr>
            <a:lvl2pPr indent="-285750">
              <a:spcBef>
                <a:spcPct val="20000"/>
              </a:spcBef>
              <a:buClr>
                <a:schemeClr val="tx1"/>
              </a:buClr>
              <a:buSzPct val="100000"/>
              <a:buChar char="–"/>
              <a:defRPr sz="2000">
                <a:solidFill>
                  <a:schemeClr val="tx1"/>
                </a:solidFill>
                <a:latin typeface="Arial" panose="020B0604020202020204" pitchFamily="34" charset="0"/>
              </a:defRPr>
            </a:lvl2pPr>
            <a:lvl3pPr indent="-228600">
              <a:spcBef>
                <a:spcPct val="20000"/>
              </a:spcBef>
              <a:buClr>
                <a:schemeClr val="tx1"/>
              </a:buClr>
              <a:buSzPct val="100000"/>
              <a:buChar char="•"/>
              <a:defRPr sz="2000">
                <a:solidFill>
                  <a:schemeClr val="tx1"/>
                </a:solidFill>
                <a:latin typeface="Arial" panose="020B0604020202020204" pitchFamily="34" charset="0"/>
              </a:defRPr>
            </a:lvl3pPr>
            <a:lvl4pPr indent="-228600">
              <a:spcBef>
                <a:spcPct val="20000"/>
              </a:spcBef>
              <a:buClr>
                <a:schemeClr val="tx1"/>
              </a:buClr>
              <a:buSzPct val="100000"/>
              <a:buChar char="–"/>
              <a:defRPr sz="2000">
                <a:solidFill>
                  <a:schemeClr val="tx1"/>
                </a:solidFill>
                <a:latin typeface="Arial" panose="020B0604020202020204" pitchFamily="34" charset="0"/>
              </a:defRPr>
            </a:lvl4pPr>
            <a:lvl5pPr indent="-228600">
              <a:spcBef>
                <a:spcPct val="20000"/>
              </a:spcBef>
              <a:buClr>
                <a:schemeClr val="tx1"/>
              </a:buClr>
              <a:buSzPct val="100000"/>
              <a:buChar char="»"/>
              <a:defRPr sz="2000">
                <a:solidFill>
                  <a:schemeClr val="tx1"/>
                </a:solidFill>
                <a:latin typeface="Arial" panose="020B0604020202020204" pitchFamily="34" charset="0"/>
              </a:defRPr>
            </a:lvl5pPr>
            <a:lvl6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6pPr>
            <a:lvl7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7pPr>
            <a:lvl8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8pPr>
            <a:lvl9pPr indent="-228600" eaLnBrk="0" fontAlgn="base" hangingPunct="0">
              <a:spcBef>
                <a:spcPct val="20000"/>
              </a:spcBef>
              <a:spcAft>
                <a:spcPct val="0"/>
              </a:spcAft>
              <a:buClr>
                <a:schemeClr val="tx1"/>
              </a:buClr>
              <a:buSzPct val="100000"/>
              <a:buChar char="»"/>
              <a:defRPr sz="2000">
                <a:solidFill>
                  <a:schemeClr val="tx1"/>
                </a:solidFill>
                <a:latin typeface="Arial" panose="020B0604020202020204" pitchFamily="34" charset="0"/>
              </a:defRPr>
            </a:lvl9pPr>
          </a:lstStyle>
          <a:p>
            <a:pPr algn="ctr" defTabSz="914400" eaLnBrk="1" hangingPunct="1">
              <a:spcBef>
                <a:spcPts val="1125"/>
              </a:spcBef>
              <a:buClrTx/>
              <a:buSzTx/>
              <a:buFontTx/>
              <a:buNone/>
            </a:pPr>
            <a:r>
              <a:rPr lang="el-GR" altLang="el-GR" sz="1800" dirty="0">
                <a:ea typeface="+mn-ea"/>
                <a:cs typeface="Arial" panose="020B0604020202020204" pitchFamily="34" charset="0"/>
              </a:rPr>
              <a:t>Τμήμα: Στέλεχος Διοίκησης και Οργάνωσης στον Τομέα του Τουρισμού (ΣΔΟΤ)</a:t>
            </a:r>
            <a:endParaRPr lang="en-US" altLang="el-GR" sz="1800" dirty="0">
              <a:ea typeface="+mn-ea"/>
              <a:cs typeface="Arial" panose="020B0604020202020204" pitchFamily="34" charset="0"/>
            </a:endParaRPr>
          </a:p>
          <a:p>
            <a:pPr algn="ctr" defTabSz="914400" eaLnBrk="1" hangingPunct="1">
              <a:spcBef>
                <a:spcPts val="1125"/>
              </a:spcBef>
              <a:buClrTx/>
              <a:buSzTx/>
              <a:buFontTx/>
              <a:buNone/>
            </a:pPr>
            <a:r>
              <a:rPr lang="el-GR" altLang="el-GR" sz="1800" dirty="0">
                <a:ea typeface="+mn-ea"/>
                <a:cs typeface="Arial" panose="020B0604020202020204" pitchFamily="34" charset="0"/>
              </a:rPr>
              <a:t>΄Εξάμηνο: Ά</a:t>
            </a:r>
            <a:endParaRPr lang="en-US" altLang="el-GR" sz="1800" dirty="0">
              <a:ea typeface="+mn-ea"/>
              <a:cs typeface="Arial" panose="020B0604020202020204" pitchFamily="34" charset="0"/>
            </a:endParaRPr>
          </a:p>
        </p:txBody>
      </p:sp>
    </p:spTree>
    <p:extLst>
      <p:ext uri="{BB962C8B-B14F-4D97-AF65-F5344CB8AC3E}">
        <p14:creationId xmlns:p14="http://schemas.microsoft.com/office/powerpoint/2010/main" val="2149995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GDS και </a:t>
            </a:r>
            <a:br>
              <a:rPr lang="el-GR" dirty="0">
                <a:solidFill>
                  <a:prstClr val="white"/>
                </a:solidFill>
              </a:rPr>
            </a:br>
            <a:r>
              <a:rPr lang="el-GR" dirty="0">
                <a:solidFill>
                  <a:prstClr val="white"/>
                </a:solidFill>
              </a:rPr>
              <a:t>ταξιδιωτικοί πράκτορες </a:t>
            </a:r>
            <a:r>
              <a:rPr lang="el-GR" sz="3000" b="0" dirty="0">
                <a:solidFill>
                  <a:prstClr val="white"/>
                </a:solidFill>
              </a:rPr>
              <a:t>3/3</a:t>
            </a:r>
            <a:endParaRPr lang="el-GR" dirty="0"/>
          </a:p>
        </p:txBody>
      </p:sp>
      <p:sp>
        <p:nvSpPr>
          <p:cNvPr id="3" name="Θέση περιεχομένου 2"/>
          <p:cNvSpPr>
            <a:spLocks noGrp="1"/>
          </p:cNvSpPr>
          <p:nvPr>
            <p:ph idx="1"/>
          </p:nvPr>
        </p:nvSpPr>
        <p:spPr/>
        <p:txBody>
          <a:bodyPr/>
          <a:lstStyle/>
          <a:p>
            <a:r>
              <a:rPr lang="el-GR" dirty="0"/>
              <a:t>Νέου τύπου ταξιδιωτικά πρακτορεία και συστήματα κρατήσεων τα οποία υφίστανται μονάχα στο διαδίκτυο, με κόστος λειτουργίας σχετικά χαμηλό, έχουν εμφανισθεί.</a:t>
            </a:r>
          </a:p>
          <a:p>
            <a:r>
              <a:rPr lang="el-GR" dirty="0"/>
              <a:t>Ορισμένα παραδείγματα είναι:</a:t>
            </a:r>
          </a:p>
          <a:p>
            <a:pPr lvl="1"/>
            <a:r>
              <a:rPr lang="el-GR" dirty="0"/>
              <a:t>το Expedia, </a:t>
            </a:r>
          </a:p>
          <a:p>
            <a:pPr lvl="1"/>
            <a:r>
              <a:rPr lang="el-GR" dirty="0"/>
              <a:t>το Travelocity και </a:t>
            </a:r>
          </a:p>
          <a:p>
            <a:pPr lvl="1"/>
            <a:r>
              <a:rPr lang="el-GR" dirty="0"/>
              <a:t>το Travelweb.</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9</a:t>
            </a:fld>
            <a:endParaRPr lang="el-GR" dirty="0"/>
          </a:p>
        </p:txBody>
      </p:sp>
    </p:spTree>
    <p:extLst>
      <p:ext uri="{BB962C8B-B14F-4D97-AF65-F5344CB8AC3E}">
        <p14:creationId xmlns:p14="http://schemas.microsoft.com/office/powerpoint/2010/main" val="4284385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GDS και </a:t>
            </a:r>
            <a:br>
              <a:rPr lang="el-GR" dirty="0">
                <a:solidFill>
                  <a:prstClr val="white"/>
                </a:solidFill>
              </a:rPr>
            </a:br>
            <a:r>
              <a:rPr lang="el-GR" dirty="0">
                <a:solidFill>
                  <a:prstClr val="white"/>
                </a:solidFill>
              </a:rPr>
              <a:t>ταξιδιωτικοί πράκτορες </a:t>
            </a:r>
            <a:r>
              <a:rPr lang="el-GR" sz="3000" b="0" dirty="0">
                <a:solidFill>
                  <a:prstClr val="white"/>
                </a:solidFill>
              </a:rPr>
              <a:t>3/3</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10</a:t>
            </a:fld>
            <a:endParaRPr lang="el-GR" dirty="0"/>
          </a:p>
        </p:txBody>
      </p:sp>
      <p:pic>
        <p:nvPicPr>
          <p:cNvPr id="1030" name="Picture 6" descr="Αποτέλεσμα εικόνας για expedia">
            <a:extLst>
              <a:ext uri="{FF2B5EF4-FFF2-40B4-BE49-F238E27FC236}">
                <a16:creationId xmlns:a16="http://schemas.microsoft.com/office/drawing/2014/main" id="{94E145FE-E785-473C-9625-226B454480D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4844" b="37888"/>
          <a:stretch/>
        </p:blipFill>
        <p:spPr bwMode="auto">
          <a:xfrm>
            <a:off x="-36512" y="3789040"/>
            <a:ext cx="5472608" cy="136815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32" name="Picture 8" descr="Αποτέλεσμα εικόνας για expedia">
            <a:extLst>
              <a:ext uri="{FF2B5EF4-FFF2-40B4-BE49-F238E27FC236}">
                <a16:creationId xmlns:a16="http://schemas.microsoft.com/office/drawing/2014/main" id="{7E8ED1F1-E4CB-4E90-8620-A3A637513AB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1261272"/>
            <a:ext cx="6562725" cy="29337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34" name="Picture 10" descr="Αποτέλεσμα εικόνας για travelocity">
            <a:extLst>
              <a:ext uri="{FF2B5EF4-FFF2-40B4-BE49-F238E27FC236}">
                <a16:creationId xmlns:a16="http://schemas.microsoft.com/office/drawing/2014/main" id="{C6ED2B4B-D6FD-4C59-B65A-8439580584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9245" y="3689884"/>
            <a:ext cx="3810000" cy="28575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465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Ιnternet, αεροπορικές </a:t>
            </a:r>
            <a:br>
              <a:rPr lang="el-GR" dirty="0"/>
            </a:br>
            <a:r>
              <a:rPr lang="el-GR" dirty="0"/>
              <a:t>εταιρίες και G.D.S. </a:t>
            </a:r>
            <a:r>
              <a:rPr lang="el-GR" sz="3000" b="0" dirty="0"/>
              <a:t>1/5</a:t>
            </a:r>
          </a:p>
        </p:txBody>
      </p:sp>
      <p:sp>
        <p:nvSpPr>
          <p:cNvPr id="3" name="Θέση περιεχομένου 2"/>
          <p:cNvSpPr>
            <a:spLocks noGrp="1"/>
          </p:cNvSpPr>
          <p:nvPr>
            <p:ph idx="1"/>
          </p:nvPr>
        </p:nvSpPr>
        <p:spPr/>
        <p:txBody>
          <a:bodyPr/>
          <a:lstStyle/>
          <a:p>
            <a:r>
              <a:rPr lang="el-GR" dirty="0"/>
              <a:t>Στην εποχή του Internet, τα G.D.S. ως ανεξάρτητη επιχείρηση από τις αερογραμμές ανέπτυξαν τις προσφορές τους για να παρέχουν σε ολόκληρη τη βιομηχανία να καθιερώσει την υποδομή για τις συναλλαγές που αναλήφθηκαν από διάφορες πύλες ταξιδιού Internet. </a:t>
            </a:r>
          </a:p>
          <a:p>
            <a:r>
              <a:rPr lang="el-GR" dirty="0"/>
              <a:t>Επιπλέον, βαθμιαία εξελίχθηκαν στους κύριους προμηθευτές τεχνολογίας για ένα ευρύ φάσμα των οργανώσεων τουρισμού, συμπεριλαμβανομένων των αερογραμμών και των γραφείων ταξιδίων.</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11</a:t>
            </a:fld>
            <a:endParaRPr lang="el-GR" dirty="0"/>
          </a:p>
        </p:txBody>
      </p:sp>
    </p:spTree>
    <p:extLst>
      <p:ext uri="{BB962C8B-B14F-4D97-AF65-F5344CB8AC3E}">
        <p14:creationId xmlns:p14="http://schemas.microsoft.com/office/powerpoint/2010/main" val="1190048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αεροπορικές </a:t>
            </a:r>
            <a:br>
              <a:rPr lang="el-GR" dirty="0">
                <a:solidFill>
                  <a:prstClr val="white"/>
                </a:solidFill>
              </a:rPr>
            </a:br>
            <a:r>
              <a:rPr lang="el-GR" dirty="0">
                <a:solidFill>
                  <a:prstClr val="white"/>
                </a:solidFill>
              </a:rPr>
              <a:t>εταιρίες και G.D.S. </a:t>
            </a:r>
            <a:r>
              <a:rPr lang="el-GR" sz="3000" b="0" dirty="0">
                <a:solidFill>
                  <a:prstClr val="white"/>
                </a:solidFill>
              </a:rPr>
              <a:t>2/5</a:t>
            </a:r>
            <a:endParaRPr lang="el-GR" dirty="0"/>
          </a:p>
        </p:txBody>
      </p:sp>
      <p:sp>
        <p:nvSpPr>
          <p:cNvPr id="3" name="Θέση περιεχομένου 2"/>
          <p:cNvSpPr>
            <a:spLocks noGrp="1"/>
          </p:cNvSpPr>
          <p:nvPr>
            <p:ph idx="1"/>
          </p:nvPr>
        </p:nvSpPr>
        <p:spPr>
          <a:xfrm>
            <a:off x="457200" y="1340768"/>
            <a:ext cx="8363272" cy="5328592"/>
          </a:xfrm>
        </p:spPr>
        <p:txBody>
          <a:bodyPr>
            <a:normAutofit/>
          </a:bodyPr>
          <a:lstStyle/>
          <a:p>
            <a:r>
              <a:rPr lang="el-GR" dirty="0"/>
              <a:t>Αερογραμμές ανέπτυξαν επίσης απλές στρατηγικές διανομής και εκμεταλλεύθηκαν πλήρως το Internet για την επικοινωνία με την πελατεία τους.</a:t>
            </a:r>
          </a:p>
          <a:p>
            <a:r>
              <a:rPr lang="el-GR" dirty="0"/>
              <a:t>Διάφοροι μεταφορείς χρωμάτισαν ακόμη και τα αεροσκάφη τους με τη διεύθυνση Internet τους ενώ κανόνισαν τις ειδικές προωθήσεις με τις εφημερίδες, για να οδηγήσουν την κυκλοφορία στους ιστοχώρους τους. </a:t>
            </a:r>
          </a:p>
          <a:p>
            <a:r>
              <a:rPr lang="el-GR" dirty="0"/>
              <a:t>Παρείχαν τα κίνητρα στους καταναλωτές, για να κάνουν κρατήσεις on-line. </a:t>
            </a:r>
          </a:p>
          <a:p>
            <a:r>
              <a:rPr lang="el-GR" dirty="0"/>
              <a:t>Οι EasyJet και Ryanair πέτυχαν την πλειονότητα των κρατήσεών τους μέσω του Internet.</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12</a:t>
            </a:fld>
            <a:endParaRPr lang="el-GR" dirty="0"/>
          </a:p>
        </p:txBody>
      </p:sp>
    </p:spTree>
    <p:extLst>
      <p:ext uri="{BB962C8B-B14F-4D97-AF65-F5344CB8AC3E}">
        <p14:creationId xmlns:p14="http://schemas.microsoft.com/office/powerpoint/2010/main" val="2431132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αεροπορικές </a:t>
            </a:r>
            <a:br>
              <a:rPr lang="el-GR" dirty="0">
                <a:solidFill>
                  <a:prstClr val="white"/>
                </a:solidFill>
              </a:rPr>
            </a:br>
            <a:r>
              <a:rPr lang="el-GR" dirty="0">
                <a:solidFill>
                  <a:prstClr val="white"/>
                </a:solidFill>
              </a:rPr>
              <a:t>εταιρίες και G.D.S. </a:t>
            </a:r>
            <a:r>
              <a:rPr lang="el-GR" sz="3000" b="0" dirty="0">
                <a:solidFill>
                  <a:prstClr val="white"/>
                </a:solidFill>
              </a:rPr>
              <a:t>3/5</a:t>
            </a:r>
            <a:endParaRPr lang="el-GR" dirty="0"/>
          </a:p>
        </p:txBody>
      </p:sp>
      <p:sp>
        <p:nvSpPr>
          <p:cNvPr id="3" name="Θέση περιεχομένου 2"/>
          <p:cNvSpPr>
            <a:spLocks noGrp="1"/>
          </p:cNvSpPr>
          <p:nvPr>
            <p:ph idx="1"/>
          </p:nvPr>
        </p:nvSpPr>
        <p:spPr>
          <a:xfrm>
            <a:off x="457200" y="1340768"/>
            <a:ext cx="8363272" cy="4896544"/>
          </a:xfrm>
        </p:spPr>
        <p:txBody>
          <a:bodyPr/>
          <a:lstStyle/>
          <a:p>
            <a:r>
              <a:rPr lang="el-GR" dirty="0"/>
              <a:t>Παρόλα αυτά, ο ταξιδιώτης πηγαίνει ακόμα στον ταξιδιωτικό πράκτορα για να αγοράσει το εισιτήριο του. </a:t>
            </a:r>
          </a:p>
          <a:p>
            <a:r>
              <a:rPr lang="el-GR" dirty="0"/>
              <a:t>Ο ταξιδιωτικός πράκτορας ελέγχει την διαθεσιμότητα στο επιλεγμένο δρομολόγιο διαλέγοντας για τις ημερομηνίες γενικά από ένα από τα τέσσερα κεντρικά συστήματα κρατήσεων (CRS) - την Galileo, την Sabre, την Amadeus, ή την Worldspan. Ο ταξιδιώτης επιλέγει και «κλείνει» το δρομολόγιο που επιθυμεί. Η κράτηση επιστρέφεται πίσω διαμέσου του συστήματος των CRS κεντρικό σύστημα της αεροπορικής εταιρείας και ο ταξιδιωτικός πράκτορας εκδίδει το εισιτήριο.</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13</a:t>
            </a:fld>
            <a:endParaRPr lang="el-GR" dirty="0"/>
          </a:p>
        </p:txBody>
      </p:sp>
    </p:spTree>
    <p:extLst>
      <p:ext uri="{BB962C8B-B14F-4D97-AF65-F5344CB8AC3E}">
        <p14:creationId xmlns:p14="http://schemas.microsoft.com/office/powerpoint/2010/main" val="2502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αεροπορικές </a:t>
            </a:r>
            <a:br>
              <a:rPr lang="el-GR" dirty="0">
                <a:solidFill>
                  <a:prstClr val="white"/>
                </a:solidFill>
              </a:rPr>
            </a:br>
            <a:r>
              <a:rPr lang="el-GR" dirty="0">
                <a:solidFill>
                  <a:prstClr val="white"/>
                </a:solidFill>
              </a:rPr>
              <a:t>εταιρίες και G.D.S. </a:t>
            </a:r>
            <a:r>
              <a:rPr lang="el-GR" sz="3000" b="0" dirty="0">
                <a:solidFill>
                  <a:prstClr val="white"/>
                </a:solidFill>
              </a:rPr>
              <a:t>4/5</a:t>
            </a:r>
            <a:endParaRPr lang="el-GR" dirty="0"/>
          </a:p>
        </p:txBody>
      </p:sp>
      <p:sp>
        <p:nvSpPr>
          <p:cNvPr id="3" name="Θέση περιεχομένου 2"/>
          <p:cNvSpPr>
            <a:spLocks noGrp="1"/>
          </p:cNvSpPr>
          <p:nvPr>
            <p:ph idx="1"/>
          </p:nvPr>
        </p:nvSpPr>
        <p:spPr>
          <a:xfrm>
            <a:off x="323528" y="1340768"/>
            <a:ext cx="8496944" cy="4896544"/>
          </a:xfrm>
        </p:spPr>
        <p:txBody>
          <a:bodyPr>
            <a:noAutofit/>
          </a:bodyPr>
          <a:lstStyle/>
          <a:p>
            <a:r>
              <a:rPr lang="el-GR" sz="2300" dirty="0">
                <a:latin typeface="Calibri" panose="020F0502020204030204" pitchFamily="34" charset="0"/>
              </a:rPr>
              <a:t>Τα μειονεκτήματα της αποκλειστικής χρήσης του διαδικτύου και οι λόγοι που τα </a:t>
            </a:r>
            <a:r>
              <a:rPr lang="en-US" sz="2300" dirty="0">
                <a:latin typeface="Calibri" panose="020F0502020204030204" pitchFamily="34" charset="0"/>
              </a:rPr>
              <a:t>GDS</a:t>
            </a:r>
            <a:r>
              <a:rPr lang="el-GR" sz="2300" dirty="0">
                <a:latin typeface="Calibri" panose="020F0502020204030204" pitchFamily="34" charset="0"/>
              </a:rPr>
              <a:t> θα συνεχίσουν να λειτουργούν στην αγορά, είναι οι παρακάτω:</a:t>
            </a:r>
          </a:p>
          <a:p>
            <a:pPr lvl="1"/>
            <a:r>
              <a:rPr lang="el-GR" sz="2300" dirty="0">
                <a:latin typeface="Calibri" panose="020F0502020204030204" pitchFamily="34" charset="0"/>
              </a:rPr>
              <a:t>Οι περισσότερες αεροπορικές εταιρείες δεν μπορούν να αποφύγουν την συμμετοχή στα </a:t>
            </a:r>
            <a:r>
              <a:rPr lang="en-US" sz="2300" dirty="0">
                <a:latin typeface="Calibri" panose="020F0502020204030204" pitchFamily="34" charset="0"/>
              </a:rPr>
              <a:t>CRS</a:t>
            </a:r>
            <a:r>
              <a:rPr lang="el-GR" sz="2300" dirty="0">
                <a:latin typeface="Calibri" panose="020F0502020204030204" pitchFamily="34" charset="0"/>
              </a:rPr>
              <a:t> δημιουργώντας καινούργια συστήματα. Ακόμα και με νέες τεχνολογίες, οι επενδύσεις χρόνου και χρήματος για να αναπαράγουν τα ενιαία περίπλοκα συστήματα είναι 'απαγορευτικές‘.</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14</a:t>
            </a:fld>
            <a:endParaRPr lang="el-GR" dirty="0"/>
          </a:p>
        </p:txBody>
      </p:sp>
    </p:spTree>
    <p:extLst>
      <p:ext uri="{BB962C8B-B14F-4D97-AF65-F5344CB8AC3E}">
        <p14:creationId xmlns:p14="http://schemas.microsoft.com/office/powerpoint/2010/main" val="3493148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αεροπορικές </a:t>
            </a:r>
            <a:br>
              <a:rPr lang="el-GR" dirty="0">
                <a:solidFill>
                  <a:prstClr val="white"/>
                </a:solidFill>
              </a:rPr>
            </a:br>
            <a:r>
              <a:rPr lang="el-GR" dirty="0">
                <a:solidFill>
                  <a:prstClr val="white"/>
                </a:solidFill>
              </a:rPr>
              <a:t>εταιρίες και G.D.S. </a:t>
            </a:r>
            <a:r>
              <a:rPr lang="el-GR" sz="3000" b="0" dirty="0">
                <a:solidFill>
                  <a:prstClr val="white"/>
                </a:solidFill>
              </a:rPr>
              <a:t>5/5</a:t>
            </a:r>
            <a:endParaRPr lang="el-GR" dirty="0"/>
          </a:p>
        </p:txBody>
      </p:sp>
      <p:sp>
        <p:nvSpPr>
          <p:cNvPr id="3" name="Θέση περιεχομένου 2"/>
          <p:cNvSpPr>
            <a:spLocks noGrp="1"/>
          </p:cNvSpPr>
          <p:nvPr>
            <p:ph idx="1"/>
          </p:nvPr>
        </p:nvSpPr>
        <p:spPr>
          <a:xfrm>
            <a:off x="179512" y="1340768"/>
            <a:ext cx="8712968" cy="5517232"/>
          </a:xfrm>
        </p:spPr>
        <p:txBody>
          <a:bodyPr>
            <a:noAutofit/>
          </a:bodyPr>
          <a:lstStyle/>
          <a:p>
            <a:pPr lvl="1"/>
            <a:r>
              <a:rPr lang="el-GR" sz="2200" dirty="0">
                <a:latin typeface="Calibri" panose="020F0502020204030204" pitchFamily="34" charset="0"/>
              </a:rPr>
              <a:t>Καθώς ένας σημαντικός αριθμός αεροπορικών πωλήσεων στο </a:t>
            </a:r>
            <a:r>
              <a:rPr lang="en-US" sz="2200" dirty="0">
                <a:latin typeface="Calibri" panose="020F0502020204030204" pitchFamily="34" charset="0"/>
              </a:rPr>
              <a:t>Internet </a:t>
            </a:r>
            <a:r>
              <a:rPr lang="el-GR" sz="2200" dirty="0">
                <a:latin typeface="Calibri" panose="020F0502020204030204" pitchFamily="34" charset="0"/>
              </a:rPr>
              <a:t>γίνονται μέσω </a:t>
            </a:r>
            <a:r>
              <a:rPr lang="en-US" sz="2200" dirty="0">
                <a:latin typeface="Calibri" panose="020F0502020204030204" pitchFamily="34" charset="0"/>
              </a:rPr>
              <a:t>CRS</a:t>
            </a:r>
            <a:r>
              <a:rPr lang="el-GR" sz="2200" dirty="0">
                <a:latin typeface="Calibri" panose="020F0502020204030204" pitchFamily="34" charset="0"/>
              </a:rPr>
              <a:t>, το</a:t>
            </a:r>
            <a:r>
              <a:rPr lang="en-US" sz="2200" cap="small" dirty="0">
                <a:latin typeface="Calibri" panose="020F0502020204030204" pitchFamily="34" charset="0"/>
              </a:rPr>
              <a:t> </a:t>
            </a:r>
            <a:r>
              <a:rPr lang="en-US" sz="2200" dirty="0">
                <a:latin typeface="Calibri" panose="020F0502020204030204" pitchFamily="34" charset="0"/>
              </a:rPr>
              <a:t>Internet</a:t>
            </a:r>
            <a:r>
              <a:rPr lang="el-GR" sz="2200" dirty="0">
                <a:latin typeface="Calibri" panose="020F0502020204030204" pitchFamily="34" charset="0"/>
              </a:rPr>
              <a:t> δεν καταφέρει έχει μετριάσει το ρίσκο του ότι τα συστήματα   (είτε   ανήκουν   σε   αεροπορικές   εταιρείες,   είτε   όχι)   μπορεί  να χρησιμοποιήσουν  αυτήν  την  δύναμη  για να  διασπάσουν  τον  αεροπορικό ανταγωνισμό.</a:t>
            </a:r>
          </a:p>
          <a:p>
            <a:pPr lvl="1"/>
            <a:r>
              <a:rPr lang="el-GR" sz="2200" dirty="0">
                <a:latin typeface="Calibri" panose="020F0502020204030204" pitchFamily="34" charset="0"/>
              </a:rPr>
              <a:t>Παρόλο που οι αεροπορικές εταιρείες έχουν αυξήσει τις άμεσες πωλήσεις τους μέσα από τις δικές τους ιστοσελίδες, το </a:t>
            </a:r>
            <a:r>
              <a:rPr lang="en-US" sz="2200" dirty="0">
                <a:latin typeface="Calibri" panose="020F0502020204030204" pitchFamily="34" charset="0"/>
              </a:rPr>
              <a:t>Internet</a:t>
            </a:r>
            <a:r>
              <a:rPr lang="el-GR" sz="2200" dirty="0">
                <a:latin typeface="Calibri" panose="020F0502020204030204" pitchFamily="34" charset="0"/>
              </a:rPr>
              <a:t> ίσως δεν τους έχει κάνει ακόμα κάποια σημαντική προσφορά σε σχέση με τα συστήματα.</a:t>
            </a:r>
          </a:p>
          <a:p>
            <a:pPr lvl="1"/>
            <a:r>
              <a:rPr lang="el-GR" sz="2200" dirty="0">
                <a:latin typeface="Calibri" panose="020F0502020204030204" pitchFamily="34" charset="0"/>
              </a:rPr>
              <a:t>Τα </a:t>
            </a:r>
            <a:r>
              <a:rPr lang="en-US" sz="2200" dirty="0">
                <a:latin typeface="Calibri" panose="020F0502020204030204" pitchFamily="34" charset="0"/>
              </a:rPr>
              <a:t>online</a:t>
            </a:r>
            <a:r>
              <a:rPr lang="el-GR" sz="2200" dirty="0">
                <a:latin typeface="Calibri" panose="020F0502020204030204" pitchFamily="34" charset="0"/>
              </a:rPr>
              <a:t> πρακτορεία φαίνονται να είναι εξαρτημένα και δεσμευμένα σε μακρόχρονες σχέσεις με τους προμηθευτές των </a:t>
            </a:r>
            <a:r>
              <a:rPr lang="en-US" sz="2200" dirty="0">
                <a:latin typeface="Calibri" panose="020F0502020204030204" pitchFamily="34" charset="0"/>
              </a:rPr>
              <a:t>CRS</a:t>
            </a:r>
            <a:r>
              <a:rPr lang="el-GR" sz="2200" dirty="0">
                <a:latin typeface="Calibri" panose="020F0502020204030204" pitchFamily="34" charset="0"/>
              </a:rPr>
              <a:t> λόγω του πολύ υψηλού κόστους αλλαγής.</a:t>
            </a:r>
          </a:p>
          <a:p>
            <a:pPr lvl="1"/>
            <a:endParaRPr lang="el-GR" sz="2200" dirty="0">
              <a:latin typeface="Calibri" panose="020F0502020204030204" pitchFamily="34" charset="0"/>
            </a:endParaRP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15</a:t>
            </a:fld>
            <a:endParaRPr lang="el-GR" dirty="0"/>
          </a:p>
        </p:txBody>
      </p:sp>
    </p:spTree>
    <p:extLst>
      <p:ext uri="{BB962C8B-B14F-4D97-AF65-F5344CB8AC3E}">
        <p14:creationId xmlns:p14="http://schemas.microsoft.com/office/powerpoint/2010/main" val="960497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274638"/>
            <a:ext cx="8768655" cy="1143000"/>
          </a:xfrm>
        </p:spPr>
        <p:txBody>
          <a:bodyPr/>
          <a:lstStyle/>
          <a:p>
            <a:pPr algn="ctr"/>
            <a:r>
              <a:rPr lang="el-GR" dirty="0">
                <a:solidFill>
                  <a:prstClr val="white"/>
                </a:solidFill>
              </a:rPr>
              <a:t>Τα σημαντικότερα </a:t>
            </a:r>
            <a:r>
              <a:rPr lang="en-US" dirty="0">
                <a:solidFill>
                  <a:prstClr val="white"/>
                </a:solidFill>
              </a:rPr>
              <a:t>GDS</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16</a:t>
            </a:fld>
            <a:endParaRPr lang="el-GR" dirty="0"/>
          </a:p>
        </p:txBody>
      </p:sp>
      <p:pic>
        <p:nvPicPr>
          <p:cNvPr id="2050" name="Picture 2" descr="Αποτέλεσμα εικόνας για GDS">
            <a:extLst>
              <a:ext uri="{FF2B5EF4-FFF2-40B4-BE49-F238E27FC236}">
                <a16:creationId xmlns:a16="http://schemas.microsoft.com/office/drawing/2014/main" id="{AD7C5CDB-7D5B-4BA9-A78D-C3E9C9744C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557548"/>
            <a:ext cx="6931025" cy="50258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391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Ιστοσελίδες αεροπορικών </a:t>
            </a:r>
            <a:br>
              <a:rPr lang="el-GR" dirty="0"/>
            </a:br>
            <a:r>
              <a:rPr lang="el-GR" dirty="0"/>
              <a:t>εταιρειών </a:t>
            </a:r>
            <a:r>
              <a:rPr lang="en-US" sz="3000" b="0" dirty="0"/>
              <a:t>1/2</a:t>
            </a:r>
            <a:endParaRPr lang="el-GR" sz="3000" b="0" dirty="0"/>
          </a:p>
        </p:txBody>
      </p:sp>
      <p:sp>
        <p:nvSpPr>
          <p:cNvPr id="3" name="Θέση περιεχομένου 2"/>
          <p:cNvSpPr>
            <a:spLocks noGrp="1"/>
          </p:cNvSpPr>
          <p:nvPr>
            <p:ph idx="1"/>
          </p:nvPr>
        </p:nvSpPr>
        <p:spPr>
          <a:xfrm>
            <a:off x="457200" y="1340768"/>
            <a:ext cx="8291264" cy="5184576"/>
          </a:xfrm>
        </p:spPr>
        <p:txBody>
          <a:bodyPr>
            <a:normAutofit/>
          </a:bodyPr>
          <a:lstStyle/>
          <a:p>
            <a:r>
              <a:rPr lang="el-GR" sz="2300" dirty="0"/>
              <a:t>Οι ιστοσελίδες των αεροπορικών εταιρειών στον παγκόσμιο ιστό ποικίλουν σε σχέση με τον σχεδιασμό και το περιεχόμενο, αλλά κατά βάση τα κύρια χαρακτηριστικά τους είναι ότι επιτρέπουν στον πελάτη να δει προγράμματα πτήσεων, ναύλους, κανόνες ναύλων καθώς και να προχωρήσει σε, απευθείας σύνδεση, κράτηση. Η προβολή είναι κατά κανόνα απλούστερη από εκείνη ενός GDS ακριβώς γιατί απευθύνεται σε όλους τους χρήστες του διαδικτύου που δεν έχουν ειδικές γνώσεις ταξιδιωτικού πράκτορα.</a:t>
            </a:r>
          </a:p>
          <a:p>
            <a:r>
              <a:rPr lang="el-GR" sz="2300" dirty="0"/>
              <a:t>Η πληρωμή με πιστωτικές κάρτες είναι εφικτή για όσους πελάτες επιθυμούν να ενημερώσουν για τον αριθμό της πιστωτικής τους κάρτας μέσω του δικτύου.</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17</a:t>
            </a:fld>
            <a:endParaRPr lang="el-GR" dirty="0"/>
          </a:p>
        </p:txBody>
      </p:sp>
    </p:spTree>
    <p:extLst>
      <p:ext uri="{BB962C8B-B14F-4D97-AF65-F5344CB8AC3E}">
        <p14:creationId xmlns:p14="http://schemas.microsoft.com/office/powerpoint/2010/main" val="3197340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Ιστοσελίδες αεροπορικών </a:t>
            </a:r>
            <a:br>
              <a:rPr lang="el-GR" dirty="0">
                <a:solidFill>
                  <a:prstClr val="white"/>
                </a:solidFill>
              </a:rPr>
            </a:br>
            <a:r>
              <a:rPr lang="el-GR" dirty="0">
                <a:solidFill>
                  <a:prstClr val="white"/>
                </a:solidFill>
              </a:rPr>
              <a:t>εταιρειών </a:t>
            </a:r>
            <a:r>
              <a:rPr lang="en-US" sz="3000" b="0" dirty="0">
                <a:solidFill>
                  <a:prstClr val="white"/>
                </a:solidFill>
              </a:rPr>
              <a:t>2/2</a:t>
            </a:r>
            <a:endParaRPr lang="el-GR" dirty="0"/>
          </a:p>
        </p:txBody>
      </p:sp>
      <p:sp>
        <p:nvSpPr>
          <p:cNvPr id="3" name="Θέση περιεχομένου 2"/>
          <p:cNvSpPr>
            <a:spLocks noGrp="1"/>
          </p:cNvSpPr>
          <p:nvPr>
            <p:ph idx="1"/>
          </p:nvPr>
        </p:nvSpPr>
        <p:spPr/>
        <p:txBody>
          <a:bodyPr/>
          <a:lstStyle/>
          <a:p>
            <a:r>
              <a:rPr lang="el-GR" dirty="0"/>
              <a:t>Με την ταχύτατη ανάπτυξη των αεροπορικών ιστοσελίδων στο Internet είναι θέμα χρόνου, λένε κάποιοι αναλυτές, πότε θα αρχίσει ένας σημαντικός αριθμός καταναλωτών να προσπερνούν του ταξιδιωτικούς πράκτορες και τα συστήματα κρατήσεων για να κάνουν κρατήσεις θέσεων κατευθείαν με τις αεροπορικές εταιρείες μέσω του προσωπικού τους υπολογιστή.</a:t>
            </a:r>
          </a:p>
          <a:p>
            <a:r>
              <a:rPr lang="el-GR" dirty="0"/>
              <a:t>Ωστόσο υπάρχει ακόμα πολύ δουλειά εκ μέρους των συστημάτων κρατήσεων μέσω </a:t>
            </a:r>
            <a:r>
              <a:rPr lang="en-US" dirty="0"/>
              <a:t>Internet</a:t>
            </a:r>
            <a:r>
              <a:rPr lang="el-GR" dirty="0"/>
              <a:t>.</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18</a:t>
            </a:fld>
            <a:endParaRPr lang="el-GR" dirty="0"/>
          </a:p>
        </p:txBody>
      </p:sp>
    </p:spTree>
    <p:extLst>
      <p:ext uri="{BB962C8B-B14F-4D97-AF65-F5344CB8AC3E}">
        <p14:creationId xmlns:p14="http://schemas.microsoft.com/office/powerpoint/2010/main" val="1962867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Τουρισμός και Διαδίκτυο </a:t>
            </a:r>
            <a:r>
              <a:rPr lang="el-GR" sz="3000" b="0" dirty="0"/>
              <a:t>1/5</a:t>
            </a:r>
          </a:p>
        </p:txBody>
      </p:sp>
      <p:sp>
        <p:nvSpPr>
          <p:cNvPr id="3" name="Θέση περιεχομένου 2"/>
          <p:cNvSpPr>
            <a:spLocks noGrp="1"/>
          </p:cNvSpPr>
          <p:nvPr>
            <p:ph idx="1"/>
          </p:nvPr>
        </p:nvSpPr>
        <p:spPr/>
        <p:txBody>
          <a:bodyPr/>
          <a:lstStyle/>
          <a:p>
            <a:r>
              <a:rPr lang="el-GR" dirty="0"/>
              <a:t>Η τουριστική βιομηχανία έχει προσδιοριστεί ως η βιομηχανία εκείνη που μπορεί να επηρεαστεί πιο άμεσα από τη πρόοδο του διαδικτύου. </a:t>
            </a:r>
          </a:p>
          <a:p>
            <a:r>
              <a:rPr lang="el-GR" dirty="0"/>
              <a:t>Το Internet έσπασε το κλειστό και αρκετά δαιδαλώδες κύκλωμα του τουρισμού, φέρνοντας σε άμεση επαφή τον πελάτη και τον παραγωγό του τουριστικού προϊόντος. </a:t>
            </a:r>
          </a:p>
          <a:p>
            <a:r>
              <a:rPr lang="el-GR" dirty="0"/>
              <a:t>Σήμερα, η πλειοψηφία των ταξιδιωτικών πρακτορείων, των αερομεταφορέων, των ξενοδοχείων, των εταιρειών ενοικιάσεως αυτοκινήτων έχουν ταυτόχρονα με την φυσική τους παρουσία σε κάποιο γραφείο έχουν και παρουσία στο διαδίκτυο.</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a:t>
            </a:fld>
            <a:endParaRPr lang="el-GR" dirty="0"/>
          </a:p>
        </p:txBody>
      </p:sp>
    </p:spTree>
    <p:extLst>
      <p:ext uri="{BB962C8B-B14F-4D97-AF65-F5344CB8AC3E}">
        <p14:creationId xmlns:p14="http://schemas.microsoft.com/office/powerpoint/2010/main" val="3495277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Πωλήσεις ηλεκτρονικών </a:t>
            </a:r>
            <a:br>
              <a:rPr lang="en-US" dirty="0"/>
            </a:br>
            <a:r>
              <a:rPr lang="el-GR" dirty="0"/>
              <a:t>αεροπορικών εισιτηρίων </a:t>
            </a:r>
            <a:r>
              <a:rPr lang="el-GR" sz="3000" b="0" dirty="0"/>
              <a:t>(e-tickets)</a:t>
            </a:r>
          </a:p>
        </p:txBody>
      </p:sp>
      <p:sp>
        <p:nvSpPr>
          <p:cNvPr id="3" name="Θέση περιεχομένου 2"/>
          <p:cNvSpPr>
            <a:spLocks noGrp="1"/>
          </p:cNvSpPr>
          <p:nvPr>
            <p:ph idx="1"/>
          </p:nvPr>
        </p:nvSpPr>
        <p:spPr>
          <a:xfrm>
            <a:off x="467544" y="1412776"/>
            <a:ext cx="8280920" cy="5445224"/>
          </a:xfrm>
        </p:spPr>
        <p:txBody>
          <a:bodyPr>
            <a:normAutofit/>
          </a:bodyPr>
          <a:lstStyle/>
          <a:p>
            <a:r>
              <a:rPr lang="el-GR" sz="2200" dirty="0"/>
              <a:t>Στο ανταγωνιστικό περιβάλλον του Internet έχουν κάνει την εμφάνιση τους εταιρείες οι οποίες παίζουν το ρόλο του μεσάζοντα μεταξύ της αεροπορικής εταιρείας και του χρήστη του Internet. Έτσι ονόματα όπως η Microsoft Expedia και η Travel Preview έρχονται να παίξουν τον δικό τους ρόλο στην ηλεκτρονική διανομή.</a:t>
            </a:r>
            <a:endParaRPr lang="en-US" sz="2200" dirty="0"/>
          </a:p>
          <a:p>
            <a:r>
              <a:rPr lang="el-GR" sz="2200" dirty="0"/>
              <a:t>Τα ηλεκτρονικά εισιτήρια (e-tickets), τα οποία αποτελούνται ουσιαστικά από μια ηλεκτρονική κράτηση και έναν κωδικό, το μόνο που κατέχει ο πελάτης, με τον οποίο παραλαμβάνει το εισιτήριο του στο σπίτι του ή πριν την αναχώρηση στο αεροδρόμιο. Η πληρωμή πραγματοποιείται και πάλι ηλεκτρονικά με τη χρέωση της πιστωτικής κάρτας του πελάτη online, ενώ με την λήψη της έγκρισης μέσω της τράπεζας επιβεβαιώνεται η κράτηση στο όνομα του επιβάτη.</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19</a:t>
            </a:fld>
            <a:endParaRPr lang="el-GR" dirty="0"/>
          </a:p>
        </p:txBody>
      </p:sp>
    </p:spTree>
    <p:extLst>
      <p:ext uri="{BB962C8B-B14F-4D97-AF65-F5344CB8AC3E}">
        <p14:creationId xmlns:p14="http://schemas.microsoft.com/office/powerpoint/2010/main" val="24235341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Ιστοσελίδες κράτησης ξενοδοχειακού δωματίου</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20</a:t>
            </a:fld>
            <a:endParaRPr lang="el-GR" dirty="0"/>
          </a:p>
        </p:txBody>
      </p:sp>
      <p:pic>
        <p:nvPicPr>
          <p:cNvPr id="3074" name="Picture 2" descr="Αποτέλεσμα εικόνας για airlines sites">
            <a:extLst>
              <a:ext uri="{FF2B5EF4-FFF2-40B4-BE49-F238E27FC236}">
                <a16:creationId xmlns:a16="http://schemas.microsoft.com/office/drawing/2014/main" id="{3652F299-A1A3-45D8-AD71-F53A024A47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717" y="1417638"/>
            <a:ext cx="5813675" cy="51168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311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solidFill>
                  <a:prstClr val="white"/>
                </a:solidFill>
              </a:rPr>
              <a:t>Google flights</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21</a:t>
            </a:fld>
            <a:endParaRPr lang="el-GR" dirty="0"/>
          </a:p>
        </p:txBody>
      </p:sp>
      <p:pic>
        <p:nvPicPr>
          <p:cNvPr id="4098" name="Picture 2" descr="Αποτέλεσμα εικόνας για airlines sites">
            <a:extLst>
              <a:ext uri="{FF2B5EF4-FFF2-40B4-BE49-F238E27FC236}">
                <a16:creationId xmlns:a16="http://schemas.microsoft.com/office/drawing/2014/main" id="{43D5EDDA-2AA2-4A8E-8BFA-6938BB0357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931" y="1449551"/>
            <a:ext cx="8416137" cy="523483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7850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Τουρισμός και Διαδίκτυο </a:t>
            </a:r>
            <a:r>
              <a:rPr lang="el-GR" sz="3000" b="0" dirty="0">
                <a:solidFill>
                  <a:prstClr val="white"/>
                </a:solidFill>
              </a:rPr>
              <a:t>2/5</a:t>
            </a:r>
            <a:endParaRPr lang="el-GR" dirty="0"/>
          </a:p>
        </p:txBody>
      </p:sp>
      <p:sp>
        <p:nvSpPr>
          <p:cNvPr id="3" name="Θέση περιεχομένου 2"/>
          <p:cNvSpPr>
            <a:spLocks noGrp="1"/>
          </p:cNvSpPr>
          <p:nvPr>
            <p:ph idx="1"/>
          </p:nvPr>
        </p:nvSpPr>
        <p:spPr/>
        <p:txBody>
          <a:bodyPr/>
          <a:lstStyle/>
          <a:p>
            <a:r>
              <a:rPr lang="el-GR" dirty="0"/>
              <a:t>Το ταξίδι πωλείται μέσω του διαδικτύου περισσότερο από οποιοδήποτε άλλο καταναλωτικό προϊόν. Το διαδίκτυο είναι ένα τέλειο μέσο για την τουριστική αγορά, καθώς φέρνει σε επαφή ένα απέραντο δίκτυο προμηθευτών και μια ευρέως διασκορπισμένη ομάδα πελατών, σε μια συγκεντρωμένη αγορά. </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2</a:t>
            </a:fld>
            <a:endParaRPr lang="el-GR" dirty="0"/>
          </a:p>
        </p:txBody>
      </p:sp>
    </p:spTree>
    <p:extLst>
      <p:ext uri="{BB962C8B-B14F-4D97-AF65-F5344CB8AC3E}">
        <p14:creationId xmlns:p14="http://schemas.microsoft.com/office/powerpoint/2010/main" val="1383514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Τουρισμός και Διαδίκτυο </a:t>
            </a:r>
            <a:r>
              <a:rPr lang="el-GR" sz="3000" b="0" dirty="0">
                <a:solidFill>
                  <a:prstClr val="white"/>
                </a:solidFill>
              </a:rPr>
              <a:t>3/5</a:t>
            </a:r>
            <a:endParaRPr lang="el-GR" dirty="0"/>
          </a:p>
        </p:txBody>
      </p:sp>
      <p:sp>
        <p:nvSpPr>
          <p:cNvPr id="3" name="Θέση περιεχομένου 2"/>
          <p:cNvSpPr>
            <a:spLocks noGrp="1"/>
          </p:cNvSpPr>
          <p:nvPr>
            <p:ph idx="1"/>
          </p:nvPr>
        </p:nvSpPr>
        <p:spPr>
          <a:xfrm>
            <a:off x="457200" y="1340768"/>
            <a:ext cx="8075240" cy="5400600"/>
          </a:xfrm>
        </p:spPr>
        <p:txBody>
          <a:bodyPr>
            <a:noAutofit/>
          </a:bodyPr>
          <a:lstStyle/>
          <a:p>
            <a:pPr marL="0" indent="0">
              <a:buNone/>
            </a:pPr>
            <a:r>
              <a:rPr lang="el-GR" dirty="0"/>
              <a:t>Το  </a:t>
            </a:r>
            <a:r>
              <a:rPr lang="en-US" dirty="0"/>
              <a:t>Internet</a:t>
            </a:r>
            <a:r>
              <a:rPr lang="el-GR" dirty="0"/>
              <a:t> δημιουργεί τις παρακάτω ευκαιρίες:</a:t>
            </a:r>
          </a:p>
          <a:p>
            <a:pPr marL="457200" lvl="0" indent="-457200">
              <a:buFont typeface="+mj-lt"/>
              <a:buAutoNum type="arabicPeriod"/>
            </a:pPr>
            <a:r>
              <a:rPr lang="el-GR" b="1" dirty="0"/>
              <a:t>Ενδυναμώνει τις λειτουργίες </a:t>
            </a:r>
            <a:r>
              <a:rPr lang="en-US" b="1" dirty="0"/>
              <a:t>marketing</a:t>
            </a:r>
            <a:r>
              <a:rPr lang="el-GR" b="1" dirty="0"/>
              <a:t> και επικοινωνίας</a:t>
            </a:r>
            <a:r>
              <a:rPr lang="el-GR" dirty="0"/>
              <a:t> των απομακρυσμένων, περιφερειακών και αποκομμένων προορισμών καθώς και μικρών και μεσαίων Τουριστικών Επιχειρήσεων οι οποίες μπορούν επικοινωνούν απ’ ευθείας με τους μελλοντικούς πελάτες τους και να διαφοροποιούν τα προϊόντα τους σύμφωνα με τις ανάγκες τους. </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3</a:t>
            </a:fld>
            <a:endParaRPr lang="el-GR" dirty="0"/>
          </a:p>
        </p:txBody>
      </p:sp>
    </p:spTree>
    <p:extLst>
      <p:ext uri="{BB962C8B-B14F-4D97-AF65-F5344CB8AC3E}">
        <p14:creationId xmlns:p14="http://schemas.microsoft.com/office/powerpoint/2010/main" val="135340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Τουρισμός και Διαδίκτυο </a:t>
            </a:r>
            <a:r>
              <a:rPr lang="el-GR" sz="3000" b="0" dirty="0">
                <a:solidFill>
                  <a:prstClr val="white"/>
                </a:solidFill>
              </a:rPr>
              <a:t>4/5</a:t>
            </a:r>
            <a:endParaRPr lang="el-GR" dirty="0"/>
          </a:p>
        </p:txBody>
      </p:sp>
      <p:sp>
        <p:nvSpPr>
          <p:cNvPr id="3" name="Θέση περιεχομένου 2"/>
          <p:cNvSpPr>
            <a:spLocks noGrp="1"/>
          </p:cNvSpPr>
          <p:nvPr>
            <p:ph idx="1"/>
          </p:nvPr>
        </p:nvSpPr>
        <p:spPr>
          <a:xfrm>
            <a:off x="457200" y="1340768"/>
            <a:ext cx="8075240" cy="5400600"/>
          </a:xfrm>
        </p:spPr>
        <p:txBody>
          <a:bodyPr>
            <a:noAutofit/>
          </a:bodyPr>
          <a:lstStyle/>
          <a:p>
            <a:pPr marL="457200" lvl="0" indent="-457200">
              <a:buFont typeface="+mj-lt"/>
              <a:buAutoNum type="arabicPeriod" startAt="2"/>
            </a:pPr>
            <a:r>
              <a:rPr lang="el-GR" b="1" dirty="0"/>
              <a:t>Βοηθά στην αξιοποίηση των καινοτομιών</a:t>
            </a:r>
            <a:r>
              <a:rPr lang="el-GR" dirty="0"/>
              <a:t>. Είναι όλο και πιο εμφανές ότι η ανταγωνιστικότητα και η ευημερία και των επιχειρήσεων και των προορισμών μέσα στη νέα χιλιετία θα εξαρτάται από το βαθμό των καινοτομιών που θα χρησιμοποιηθούν και την αξιοποίηση των νέων στρατηγικών εργαλείων που προσφέρονται από τα επαναστατικά Συστήματα Πληροφορικής.</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4</a:t>
            </a:fld>
            <a:endParaRPr lang="el-GR" dirty="0"/>
          </a:p>
        </p:txBody>
      </p:sp>
    </p:spTree>
    <p:extLst>
      <p:ext uri="{BB962C8B-B14F-4D97-AF65-F5344CB8AC3E}">
        <p14:creationId xmlns:p14="http://schemas.microsoft.com/office/powerpoint/2010/main" val="384584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Τουρισμός και Διαδίκτυο </a:t>
            </a:r>
            <a:r>
              <a:rPr lang="el-GR" sz="3000" b="0" dirty="0">
                <a:solidFill>
                  <a:prstClr val="white"/>
                </a:solidFill>
              </a:rPr>
              <a:t>5/5</a:t>
            </a:r>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5</a:t>
            </a:fld>
            <a:endParaRPr lang="el-GR" dirty="0"/>
          </a:p>
        </p:txBody>
      </p:sp>
      <p:pic>
        <p:nvPicPr>
          <p:cNvPr id="1026" name="Picture 2" descr="GRAFHMA_01(Tουρισμός και διείσδυση τεχνολογιών)"/>
          <p:cNvPicPr>
            <a:picLocks noChangeAspect="1" noChangeArrowheads="1"/>
          </p:cNvPicPr>
          <p:nvPr/>
        </p:nvPicPr>
        <p:blipFill rotWithShape="1">
          <a:blip r:embed="rId3">
            <a:extLst>
              <a:ext uri="{28A0092B-C50C-407E-A947-70E740481C1C}">
                <a14:useLocalDpi xmlns:a14="http://schemas.microsoft.com/office/drawing/2010/main" val="0"/>
              </a:ext>
            </a:extLst>
          </a:blip>
          <a:srcRect l="6504" t="14280" r="1161" b="10962"/>
          <a:stretch/>
        </p:blipFill>
        <p:spPr bwMode="auto">
          <a:xfrm>
            <a:off x="575309" y="1196752"/>
            <a:ext cx="8257973" cy="4970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Ορθογώνιο 4"/>
          <p:cNvSpPr/>
          <p:nvPr/>
        </p:nvSpPr>
        <p:spPr>
          <a:xfrm>
            <a:off x="827584" y="5949280"/>
            <a:ext cx="7056784" cy="923330"/>
          </a:xfrm>
          <a:prstGeom prst="rect">
            <a:avLst/>
          </a:prstGeom>
        </p:spPr>
        <p:txBody>
          <a:bodyPr wrap="square">
            <a:spAutoFit/>
          </a:bodyPr>
          <a:lstStyle/>
          <a:p>
            <a:r>
              <a:rPr lang="el-GR" sz="2000" dirty="0">
                <a:latin typeface="+mn-lt"/>
              </a:rPr>
              <a:t>Ποσοστό ατόμων που χρησιμοποίησε το διαδίκτυο για υπηρεσίες σχετικά με ταξίδια και διαμονή σε 20 ευρωπαϊκές χώρες</a:t>
            </a:r>
          </a:p>
          <a:p>
            <a:r>
              <a:rPr lang="el-GR" sz="1400" dirty="0">
                <a:latin typeface="+mn-lt"/>
              </a:rPr>
              <a:t>Πηγή : Eurostat, Information society statistics 2008</a:t>
            </a:r>
          </a:p>
        </p:txBody>
      </p:sp>
    </p:spTree>
    <p:extLst>
      <p:ext uri="{BB962C8B-B14F-4D97-AF65-F5344CB8AC3E}">
        <p14:creationId xmlns:p14="http://schemas.microsoft.com/office/powerpoint/2010/main" val="3044438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ρόλος των μεσαζόντων της </a:t>
            </a:r>
            <a:br>
              <a:rPr lang="el-GR" dirty="0"/>
            </a:br>
            <a:r>
              <a:rPr lang="el-GR" dirty="0"/>
              <a:t>τουριστικής βιομηχανίας στο διαδίκτυο</a:t>
            </a:r>
          </a:p>
        </p:txBody>
      </p:sp>
      <p:sp>
        <p:nvSpPr>
          <p:cNvPr id="3" name="Θέση περιεχομένου 2"/>
          <p:cNvSpPr>
            <a:spLocks noGrp="1"/>
          </p:cNvSpPr>
          <p:nvPr>
            <p:ph idx="1"/>
          </p:nvPr>
        </p:nvSpPr>
        <p:spPr/>
        <p:txBody>
          <a:bodyPr/>
          <a:lstStyle/>
          <a:p>
            <a:r>
              <a:rPr lang="el-GR" dirty="0"/>
              <a:t>Οι tour operators αντιμετωπίζουν ένα σημαντικό δίλημμα όσον αφορά στο e-business. Συγκεκριμένα, όσο περισσότερο πωλούν online ταξιδιωτικά πακέτα, τόσο εξασθενούν τα παραδοσιακά κανάλια διανομής και marketing. Αποτέλεσμα αυτού είναι η εξάλειψη των παραδοσιακών ενδιάμεσων της τουριστικής βιομηχανίας, αλλά ταυτόχρονα η ανάδειξη νέων ενδιάμεσων των ηλεκτρονικών καναλιών όπως τα ταξιδιωτικά portals.</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6</a:t>
            </a:fld>
            <a:endParaRPr lang="el-GR" dirty="0"/>
          </a:p>
        </p:txBody>
      </p:sp>
    </p:spTree>
    <p:extLst>
      <p:ext uri="{BB962C8B-B14F-4D97-AF65-F5344CB8AC3E}">
        <p14:creationId xmlns:p14="http://schemas.microsoft.com/office/powerpoint/2010/main" val="2329322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Ιnternet, GDS και </a:t>
            </a:r>
            <a:br>
              <a:rPr lang="el-GR" dirty="0"/>
            </a:br>
            <a:r>
              <a:rPr lang="el-GR" dirty="0"/>
              <a:t>ταξιδιωτικοί πράκτορες </a:t>
            </a:r>
            <a:r>
              <a:rPr lang="el-GR" sz="3000" b="0" dirty="0"/>
              <a:t>1/3</a:t>
            </a:r>
          </a:p>
        </p:txBody>
      </p:sp>
      <p:sp>
        <p:nvSpPr>
          <p:cNvPr id="3" name="Θέση περιεχομένου 2"/>
          <p:cNvSpPr>
            <a:spLocks noGrp="1"/>
          </p:cNvSpPr>
          <p:nvPr>
            <p:ph idx="1"/>
          </p:nvPr>
        </p:nvSpPr>
        <p:spPr>
          <a:xfrm>
            <a:off x="457200" y="1340768"/>
            <a:ext cx="8075240" cy="5517232"/>
          </a:xfrm>
        </p:spPr>
        <p:txBody>
          <a:bodyPr>
            <a:noAutofit/>
          </a:bodyPr>
          <a:lstStyle/>
          <a:p>
            <a:r>
              <a:rPr lang="el-GR" dirty="0"/>
              <a:t>Τα ταξιδιωτικά πρακτορεία έχουν μια ασυνήθιστη σχέση με το διαδίκτυο. Είναι μια απειλή αφού μπορεί να αφαιρέσει μέρος της πελατείας τους, αλλά ταυτόχρονα δημιουργεί νέες ευκαιρίες για επιχειρηματικότητα.</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7</a:t>
            </a:fld>
            <a:endParaRPr lang="el-GR" dirty="0"/>
          </a:p>
        </p:txBody>
      </p:sp>
    </p:spTree>
    <p:extLst>
      <p:ext uri="{BB962C8B-B14F-4D97-AF65-F5344CB8AC3E}">
        <p14:creationId xmlns:p14="http://schemas.microsoft.com/office/powerpoint/2010/main" val="4029415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prstClr val="white"/>
                </a:solidFill>
              </a:rPr>
              <a:t>Ιnternet, GDS και </a:t>
            </a:r>
            <a:br>
              <a:rPr lang="el-GR" dirty="0">
                <a:solidFill>
                  <a:prstClr val="white"/>
                </a:solidFill>
              </a:rPr>
            </a:br>
            <a:r>
              <a:rPr lang="el-GR" dirty="0">
                <a:solidFill>
                  <a:prstClr val="white"/>
                </a:solidFill>
              </a:rPr>
              <a:t>ταξιδιωτικοί πράκτορες </a:t>
            </a:r>
            <a:r>
              <a:rPr lang="el-GR" sz="3000" b="0" dirty="0">
                <a:solidFill>
                  <a:prstClr val="white"/>
                </a:solidFill>
              </a:rPr>
              <a:t>2/3</a:t>
            </a:r>
            <a:endParaRPr lang="el-GR" dirty="0"/>
          </a:p>
        </p:txBody>
      </p:sp>
      <p:sp>
        <p:nvSpPr>
          <p:cNvPr id="3" name="Θέση περιεχομένου 2"/>
          <p:cNvSpPr>
            <a:spLocks noGrp="1"/>
          </p:cNvSpPr>
          <p:nvPr>
            <p:ph idx="1"/>
          </p:nvPr>
        </p:nvSpPr>
        <p:spPr>
          <a:xfrm>
            <a:off x="457200" y="1340768"/>
            <a:ext cx="8075240" cy="5112568"/>
          </a:xfrm>
        </p:spPr>
        <p:txBody>
          <a:bodyPr>
            <a:noAutofit/>
          </a:bodyPr>
          <a:lstStyle/>
          <a:p>
            <a:r>
              <a:rPr lang="el-GR" dirty="0"/>
              <a:t>Μερικά ταξιδιωτικά πρακτορεία προσφέρουν τις υπηρεσίες τους στο διαδίκτυο, δίνοντας έτσι μια ευρύτερη γεωγραφική υπόσταση στην επιχείρησή τους προσελκύοντας πελατεία από διαφορετικά μήκη και πλάτη της γης. Μπορούν να λάβουν κρατήσεις από πελάτες μέσω του διαδικτύου, καθώς επίσης να επικοινωνήσουν μέσω ηλεκτρονικού ταχυδρομείου με τους προμηθευτές τους. </a:t>
            </a:r>
          </a:p>
          <a:p>
            <a:r>
              <a:rPr lang="el-GR" dirty="0"/>
              <a:t>Οι ταξιδιωτικοί πράκτορες μπορούν επίσης να χρησιμοποιήσουν το διαδίκτυο ως μέσω έρευνας παράλληλα με το GDS σύστημα τους. </a:t>
            </a:r>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8</a:t>
            </a:fld>
            <a:endParaRPr lang="el-GR" dirty="0"/>
          </a:p>
        </p:txBody>
      </p:sp>
    </p:spTree>
    <p:extLst>
      <p:ext uri="{BB962C8B-B14F-4D97-AF65-F5344CB8AC3E}">
        <p14:creationId xmlns:p14="http://schemas.microsoft.com/office/powerpoint/2010/main" val="35179732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3.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5.xml><?xml version="1.0" encoding="utf-8"?>
<p:tagLst xmlns:a="http://schemas.openxmlformats.org/drawingml/2006/main" xmlns:r="http://schemas.openxmlformats.org/officeDocument/2006/relationships" xmlns:p="http://schemas.openxmlformats.org/presentationml/2006/main">
  <p:tag name="RNRSTYLE" val="Indezine_TM_Text"/>
</p:tagLst>
</file>

<file path=ppt/theme/theme1.xml><?xml version="1.0" encoding="utf-8"?>
<a:theme xmlns:a="http://schemas.openxmlformats.org/drawingml/2006/main" name="ind_3127_slide">
  <a:themeElements>
    <a:clrScheme name="Θέμα του Office 2">
      <a:dk1>
        <a:srgbClr val="000000"/>
      </a:dk1>
      <a:lt1>
        <a:srgbClr val="C5E1B1"/>
      </a:lt1>
      <a:dk2>
        <a:srgbClr val="000000"/>
      </a:dk2>
      <a:lt2>
        <a:srgbClr val="B2B2B2"/>
      </a:lt2>
      <a:accent1>
        <a:srgbClr val="CEFF05"/>
      </a:accent1>
      <a:accent2>
        <a:srgbClr val="05C0FF"/>
      </a:accent2>
      <a:accent3>
        <a:srgbClr val="DFEED5"/>
      </a:accent3>
      <a:accent4>
        <a:srgbClr val="000000"/>
      </a:accent4>
      <a:accent5>
        <a:srgbClr val="E3FFAA"/>
      </a:accent5>
      <a:accent6>
        <a:srgbClr val="04AEE7"/>
      </a:accent6>
      <a:hlink>
        <a:srgbClr val="2E6B00"/>
      </a:hlink>
      <a:folHlink>
        <a:srgbClr val="004E6B"/>
      </a:folHlink>
    </a:clrScheme>
    <a:fontScheme name="Θέμα του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Θέμα του Office 1">
        <a:dk1>
          <a:srgbClr val="000000"/>
        </a:dk1>
        <a:lt1>
          <a:srgbClr val="C5E1B1"/>
        </a:lt1>
        <a:dk2>
          <a:srgbClr val="000000"/>
        </a:dk2>
        <a:lt2>
          <a:srgbClr val="B2B2B2"/>
        </a:lt2>
        <a:accent1>
          <a:srgbClr val="6FFF05"/>
        </a:accent1>
        <a:accent2>
          <a:srgbClr val="80BE55"/>
        </a:accent2>
        <a:accent3>
          <a:srgbClr val="DFEED5"/>
        </a:accent3>
        <a:accent4>
          <a:srgbClr val="000000"/>
        </a:accent4>
        <a:accent5>
          <a:srgbClr val="BBFFAA"/>
        </a:accent5>
        <a:accent6>
          <a:srgbClr val="73AC4C"/>
        </a:accent6>
        <a:hlink>
          <a:srgbClr val="2F7500"/>
        </a:hlink>
        <a:folHlink>
          <a:srgbClr val="2F6308"/>
        </a:folHlink>
      </a:clrScheme>
      <a:clrMap bg1="lt1" tx1="dk1" bg2="lt2" tx2="dk2" accent1="accent1" accent2="accent2" accent3="accent3" accent4="accent4" accent5="accent5" accent6="accent6" hlink="hlink" folHlink="folHlink"/>
    </a:extraClrScheme>
    <a:extraClrScheme>
      <a:clrScheme name="Θέμα του Office 2">
        <a:dk1>
          <a:srgbClr val="000000"/>
        </a:dk1>
        <a:lt1>
          <a:srgbClr val="C5E1B1"/>
        </a:lt1>
        <a:dk2>
          <a:srgbClr val="000000"/>
        </a:dk2>
        <a:lt2>
          <a:srgbClr val="B2B2B2"/>
        </a:lt2>
        <a:accent1>
          <a:srgbClr val="CEFF05"/>
        </a:accent1>
        <a:accent2>
          <a:srgbClr val="05C0FF"/>
        </a:accent2>
        <a:accent3>
          <a:srgbClr val="DFEED5"/>
        </a:accent3>
        <a:accent4>
          <a:srgbClr val="000000"/>
        </a:accent4>
        <a:accent5>
          <a:srgbClr val="E3FFAA"/>
        </a:accent5>
        <a:accent6>
          <a:srgbClr val="04AEE7"/>
        </a:accent6>
        <a:hlink>
          <a:srgbClr val="2E6B00"/>
        </a:hlink>
        <a:folHlink>
          <a:srgbClr val="004E6B"/>
        </a:folHlink>
      </a:clrScheme>
      <a:clrMap bg1="lt1" tx1="dk1" bg2="lt2" tx2="dk2" accent1="accent1" accent2="accent2" accent3="accent3" accent4="accent4" accent5="accent5" accent6="accent6" hlink="hlink" folHlink="folHlink"/>
    </a:extraClrScheme>
    <a:extraClrScheme>
      <a:clrScheme name="Θέμα του Office 3">
        <a:dk1>
          <a:srgbClr val="000000"/>
        </a:dk1>
        <a:lt1>
          <a:srgbClr val="C5E1B1"/>
        </a:lt1>
        <a:dk2>
          <a:srgbClr val="000000"/>
        </a:dk2>
        <a:lt2>
          <a:srgbClr val="B2B2B2"/>
        </a:lt2>
        <a:accent1>
          <a:srgbClr val="6EFF05"/>
        </a:accent1>
        <a:accent2>
          <a:srgbClr val="FF6705"/>
        </a:accent2>
        <a:accent3>
          <a:srgbClr val="DFEED5"/>
        </a:accent3>
        <a:accent4>
          <a:srgbClr val="000000"/>
        </a:accent4>
        <a:accent5>
          <a:srgbClr val="BAFFAA"/>
        </a:accent5>
        <a:accent6>
          <a:srgbClr val="E75D04"/>
        </a:accent6>
        <a:hlink>
          <a:srgbClr val="2D6B00"/>
        </a:hlink>
        <a:folHlink>
          <a:srgbClr val="750049"/>
        </a:folHlink>
      </a:clrScheme>
      <a:clrMap bg1="lt1" tx1="dk1" bg2="lt2" tx2="dk2" accent1="accent1" accent2="accent2" accent3="accent3" accent4="accent4" accent5="accent5" accent6="accent6" hlink="hlink" folHlink="folHlink"/>
    </a:extraClrScheme>
    <a:extraClrScheme>
      <a:clrScheme name="Θέμα του Office 4">
        <a:dk1>
          <a:srgbClr val="000000"/>
        </a:dk1>
        <a:lt1>
          <a:srgbClr val="C5E1B1"/>
        </a:lt1>
        <a:dk2>
          <a:srgbClr val="000000"/>
        </a:dk2>
        <a:lt2>
          <a:srgbClr val="B2B2B2"/>
        </a:lt2>
        <a:accent1>
          <a:srgbClr val="FFCE05"/>
        </a:accent1>
        <a:accent2>
          <a:srgbClr val="FF0511"/>
        </a:accent2>
        <a:accent3>
          <a:srgbClr val="DFEED5"/>
        </a:accent3>
        <a:accent4>
          <a:srgbClr val="000000"/>
        </a:accent4>
        <a:accent5>
          <a:srgbClr val="FFE3AA"/>
        </a:accent5>
        <a:accent6>
          <a:srgbClr val="E7040E"/>
        </a:accent6>
        <a:hlink>
          <a:srgbClr val="060075"/>
        </a:hlink>
        <a:folHlink>
          <a:srgbClr val="2F6B00"/>
        </a:folHlink>
      </a:clrScheme>
      <a:clrMap bg1="lt1" tx1="dk1" bg2="lt2" tx2="dk2" accent1="accent1" accent2="accent2" accent3="accent3" accent4="accent4" accent5="accent5" accent6="accent6" hlink="hlink" folHlink="folHlink"/>
    </a:extraClrScheme>
    <a:extraClrScheme>
      <a:clrScheme name="Θέμα του Office 5">
        <a:dk1>
          <a:srgbClr val="000000"/>
        </a:dk1>
        <a:lt1>
          <a:srgbClr val="FFFFFF"/>
        </a:lt1>
        <a:dk2>
          <a:srgbClr val="000000"/>
        </a:dk2>
        <a:lt2>
          <a:srgbClr val="B2B2B2"/>
        </a:lt2>
        <a:accent1>
          <a:srgbClr val="6FFF05"/>
        </a:accent1>
        <a:accent2>
          <a:srgbClr val="80BE55"/>
        </a:accent2>
        <a:accent3>
          <a:srgbClr val="FFFFFF"/>
        </a:accent3>
        <a:accent4>
          <a:srgbClr val="000000"/>
        </a:accent4>
        <a:accent5>
          <a:srgbClr val="BBFFAA"/>
        </a:accent5>
        <a:accent6>
          <a:srgbClr val="73AC4C"/>
        </a:accent6>
        <a:hlink>
          <a:srgbClr val="2F7500"/>
        </a:hlink>
        <a:folHlink>
          <a:srgbClr val="2F6308"/>
        </a:folHlink>
      </a:clrScheme>
      <a:clrMap bg1="lt1" tx1="dk1" bg2="lt2" tx2="dk2" accent1="accent1" accent2="accent2" accent3="accent3" accent4="accent4" accent5="accent5" accent6="accent6" hlink="hlink" folHlink="folHlink"/>
    </a:extraClrScheme>
    <a:extraClrScheme>
      <a:clrScheme name="Θέμα του Office 6">
        <a:dk1>
          <a:srgbClr val="000000"/>
        </a:dk1>
        <a:lt1>
          <a:srgbClr val="FFFFFF"/>
        </a:lt1>
        <a:dk2>
          <a:srgbClr val="000000"/>
        </a:dk2>
        <a:lt2>
          <a:srgbClr val="B2B2B2"/>
        </a:lt2>
        <a:accent1>
          <a:srgbClr val="CEFF05"/>
        </a:accent1>
        <a:accent2>
          <a:srgbClr val="05C0FF"/>
        </a:accent2>
        <a:accent3>
          <a:srgbClr val="FFFFFF"/>
        </a:accent3>
        <a:accent4>
          <a:srgbClr val="000000"/>
        </a:accent4>
        <a:accent5>
          <a:srgbClr val="E3FFAA"/>
        </a:accent5>
        <a:accent6>
          <a:srgbClr val="04AEE7"/>
        </a:accent6>
        <a:hlink>
          <a:srgbClr val="2E6B00"/>
        </a:hlink>
        <a:folHlink>
          <a:srgbClr val="004E6B"/>
        </a:folHlink>
      </a:clrScheme>
      <a:clrMap bg1="lt1" tx1="dk1" bg2="lt2" tx2="dk2" accent1="accent1" accent2="accent2" accent3="accent3" accent4="accent4" accent5="accent5" accent6="accent6" hlink="hlink" folHlink="folHlink"/>
    </a:extraClrScheme>
    <a:extraClrScheme>
      <a:clrScheme name="Θέμα του Office 7">
        <a:dk1>
          <a:srgbClr val="000000"/>
        </a:dk1>
        <a:lt1>
          <a:srgbClr val="FFFFFF"/>
        </a:lt1>
        <a:dk2>
          <a:srgbClr val="000000"/>
        </a:dk2>
        <a:lt2>
          <a:srgbClr val="B2B2B2"/>
        </a:lt2>
        <a:accent1>
          <a:srgbClr val="6EFF05"/>
        </a:accent1>
        <a:accent2>
          <a:srgbClr val="FF6705"/>
        </a:accent2>
        <a:accent3>
          <a:srgbClr val="FFFFFF"/>
        </a:accent3>
        <a:accent4>
          <a:srgbClr val="000000"/>
        </a:accent4>
        <a:accent5>
          <a:srgbClr val="BAFFAA"/>
        </a:accent5>
        <a:accent6>
          <a:srgbClr val="E75D04"/>
        </a:accent6>
        <a:hlink>
          <a:srgbClr val="2D6B00"/>
        </a:hlink>
        <a:folHlink>
          <a:srgbClr val="750049"/>
        </a:folHlink>
      </a:clrScheme>
      <a:clrMap bg1="lt1" tx1="dk1" bg2="lt2" tx2="dk2" accent1="accent1" accent2="accent2" accent3="accent3" accent4="accent4" accent5="accent5" accent6="accent6" hlink="hlink" folHlink="folHlink"/>
    </a:extraClrScheme>
    <a:extraClrScheme>
      <a:clrScheme name="Θέμα του Office 8">
        <a:dk1>
          <a:srgbClr val="000000"/>
        </a:dk1>
        <a:lt1>
          <a:srgbClr val="FFFFFF"/>
        </a:lt1>
        <a:dk2>
          <a:srgbClr val="000000"/>
        </a:dk2>
        <a:lt2>
          <a:srgbClr val="B2B2B2"/>
        </a:lt2>
        <a:accent1>
          <a:srgbClr val="FFCE05"/>
        </a:accent1>
        <a:accent2>
          <a:srgbClr val="FF0511"/>
        </a:accent2>
        <a:accent3>
          <a:srgbClr val="FFFFFF"/>
        </a:accent3>
        <a:accent4>
          <a:srgbClr val="000000"/>
        </a:accent4>
        <a:accent5>
          <a:srgbClr val="FFE3AA"/>
        </a:accent5>
        <a:accent6>
          <a:srgbClr val="E7040E"/>
        </a:accent6>
        <a:hlink>
          <a:srgbClr val="060075"/>
        </a:hlink>
        <a:folHlink>
          <a:srgbClr val="2F6B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3262</TotalTime>
  <Words>1272</Words>
  <Application>Microsoft Office PowerPoint</Application>
  <PresentationFormat>Προβολή στην οθόνη (4:3)</PresentationFormat>
  <Paragraphs>105</Paragraphs>
  <Slides>22</Slides>
  <Notes>22</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22</vt:i4>
      </vt:variant>
    </vt:vector>
  </HeadingPairs>
  <TitlesOfParts>
    <vt:vector size="25" baseType="lpstr">
      <vt:lpstr>Arial</vt:lpstr>
      <vt:lpstr>Calibri</vt:lpstr>
      <vt:lpstr>ind_3127_slide</vt:lpstr>
      <vt:lpstr>Παρουσίαση του PowerPoint</vt:lpstr>
      <vt:lpstr>Τουρισμός και Διαδίκτυο 1/5</vt:lpstr>
      <vt:lpstr>Τουρισμός και Διαδίκτυο 2/5</vt:lpstr>
      <vt:lpstr>Τουρισμός και Διαδίκτυο 3/5</vt:lpstr>
      <vt:lpstr>Τουρισμός και Διαδίκτυο 4/5</vt:lpstr>
      <vt:lpstr>Τουρισμός και Διαδίκτυο 5/5</vt:lpstr>
      <vt:lpstr>Ο ρόλος των μεσαζόντων της  τουριστικής βιομηχανίας στο διαδίκτυο</vt:lpstr>
      <vt:lpstr>Ιnternet, GDS και  ταξιδιωτικοί πράκτορες 1/3</vt:lpstr>
      <vt:lpstr>Ιnternet, GDS και  ταξιδιωτικοί πράκτορες 2/3</vt:lpstr>
      <vt:lpstr>Ιnternet, GDS και  ταξιδιωτικοί πράκτορες 3/3</vt:lpstr>
      <vt:lpstr>Ιnternet, GDS και  ταξιδιωτικοί πράκτορες 3/3</vt:lpstr>
      <vt:lpstr>Ιnternet, αεροπορικές  εταιρίες και G.D.S. 1/5</vt:lpstr>
      <vt:lpstr>Ιnternet, αεροπορικές  εταιρίες και G.D.S. 2/5</vt:lpstr>
      <vt:lpstr>Ιnternet, αεροπορικές  εταιρίες και G.D.S. 3/5</vt:lpstr>
      <vt:lpstr>Ιnternet, αεροπορικές  εταιρίες και G.D.S. 4/5</vt:lpstr>
      <vt:lpstr>Ιnternet, αεροπορικές  εταιρίες και G.D.S. 5/5</vt:lpstr>
      <vt:lpstr>Τα σημαντικότερα GDS</vt:lpstr>
      <vt:lpstr>Ιστοσελίδες αεροπορικών  εταιρειών 1/2</vt:lpstr>
      <vt:lpstr>Ιστοσελίδες αεροπορικών  εταιρειών 2/2</vt:lpstr>
      <vt:lpstr>Πωλήσεις ηλεκτρονικών  αεροπορικών εισιτηρίων (e-tickets)</vt:lpstr>
      <vt:lpstr>Ιστοσελίδες κράτησης ξενοδοχειακού δωματίου</vt:lpstr>
      <vt:lpstr>Google flights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Διεθνείς Συστήματα Κρατήσεων στον Τουρισμό</dc:title>
  <dc:creator>Konstantinos  Tsagkarakis</dc:creator>
  <cp:lastModifiedBy>Konstantinos Tsagkarakis</cp:lastModifiedBy>
  <cp:revision>24</cp:revision>
  <dcterms:created xsi:type="dcterms:W3CDTF">2015-04-29T10:20:12Z</dcterms:created>
  <dcterms:modified xsi:type="dcterms:W3CDTF">2018-02-04T20:11:33Z</dcterms:modified>
</cp:coreProperties>
</file>