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30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l-G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a:p>
        </p:txBody>
      </p:sp>
      <p:sp>
        <p:nvSpPr>
          <p:cNvPr id="4" name="Date Placeholder 3"/>
          <p:cNvSpPr>
            <a:spLocks noGrp="1"/>
          </p:cNvSpPr>
          <p:nvPr>
            <p:ph type="dt" sz="half" idx="10"/>
          </p:nvPr>
        </p:nvSpPr>
        <p:spPr/>
        <p:txBody>
          <a:bodyPr/>
          <a:lstStyle/>
          <a:p>
            <a:fld id="{0BF94895-DC1F-B846-BA47-29CB8EC3861F}"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7F4D4-3E62-B749-B522-1CD295608304}" type="slidenum">
              <a:rPr lang="en-US" smtClean="0"/>
              <a:t>‹#›</a:t>
            </a:fld>
            <a:endParaRPr lang="en-US"/>
          </a:p>
        </p:txBody>
      </p:sp>
    </p:spTree>
    <p:extLst>
      <p:ext uri="{BB962C8B-B14F-4D97-AF65-F5344CB8AC3E}">
        <p14:creationId xmlns:p14="http://schemas.microsoft.com/office/powerpoint/2010/main" val="106203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0BF94895-DC1F-B846-BA47-29CB8EC3861F}"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7F4D4-3E62-B749-B522-1CD295608304}" type="slidenum">
              <a:rPr lang="en-US" smtClean="0"/>
              <a:t>‹#›</a:t>
            </a:fld>
            <a:endParaRPr lang="en-US"/>
          </a:p>
        </p:txBody>
      </p:sp>
    </p:spTree>
    <p:extLst>
      <p:ext uri="{BB962C8B-B14F-4D97-AF65-F5344CB8AC3E}">
        <p14:creationId xmlns:p14="http://schemas.microsoft.com/office/powerpoint/2010/main" val="3596117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0BF94895-DC1F-B846-BA47-29CB8EC3861F}"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7F4D4-3E62-B749-B522-1CD295608304}" type="slidenum">
              <a:rPr lang="en-US" smtClean="0"/>
              <a:t>‹#›</a:t>
            </a:fld>
            <a:endParaRPr lang="en-US"/>
          </a:p>
        </p:txBody>
      </p:sp>
    </p:spTree>
    <p:extLst>
      <p:ext uri="{BB962C8B-B14F-4D97-AF65-F5344CB8AC3E}">
        <p14:creationId xmlns:p14="http://schemas.microsoft.com/office/powerpoint/2010/main" val="4176798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0BF94895-DC1F-B846-BA47-29CB8EC3861F}"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7F4D4-3E62-B749-B522-1CD295608304}" type="slidenum">
              <a:rPr lang="en-US" smtClean="0"/>
              <a:t>‹#›</a:t>
            </a:fld>
            <a:endParaRPr lang="en-US"/>
          </a:p>
        </p:txBody>
      </p:sp>
    </p:spTree>
    <p:extLst>
      <p:ext uri="{BB962C8B-B14F-4D97-AF65-F5344CB8AC3E}">
        <p14:creationId xmlns:p14="http://schemas.microsoft.com/office/powerpoint/2010/main" val="2806015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l-G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0BF94895-DC1F-B846-BA47-29CB8EC3861F}"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7F4D4-3E62-B749-B522-1CD295608304}" type="slidenum">
              <a:rPr lang="en-US" smtClean="0"/>
              <a:t>‹#›</a:t>
            </a:fld>
            <a:endParaRPr lang="en-US"/>
          </a:p>
        </p:txBody>
      </p:sp>
    </p:spTree>
    <p:extLst>
      <p:ext uri="{BB962C8B-B14F-4D97-AF65-F5344CB8AC3E}">
        <p14:creationId xmlns:p14="http://schemas.microsoft.com/office/powerpoint/2010/main" val="3558714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Date Placeholder 4"/>
          <p:cNvSpPr>
            <a:spLocks noGrp="1"/>
          </p:cNvSpPr>
          <p:nvPr>
            <p:ph type="dt" sz="half" idx="10"/>
          </p:nvPr>
        </p:nvSpPr>
        <p:spPr/>
        <p:txBody>
          <a:bodyPr/>
          <a:lstStyle/>
          <a:p>
            <a:fld id="{0BF94895-DC1F-B846-BA47-29CB8EC3861F}" type="datetimeFigureOut">
              <a:rPr lang="en-US" smtClean="0"/>
              <a:t>3/4/20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7F4D4-3E62-B749-B522-1CD295608304}" type="slidenum">
              <a:rPr lang="en-US" smtClean="0"/>
              <a:t>‹#›</a:t>
            </a:fld>
            <a:endParaRPr lang="en-US"/>
          </a:p>
        </p:txBody>
      </p:sp>
    </p:spTree>
    <p:extLst>
      <p:ext uri="{BB962C8B-B14F-4D97-AF65-F5344CB8AC3E}">
        <p14:creationId xmlns:p14="http://schemas.microsoft.com/office/powerpoint/2010/main" val="3420643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7" name="Date Placeholder 6"/>
          <p:cNvSpPr>
            <a:spLocks noGrp="1"/>
          </p:cNvSpPr>
          <p:nvPr>
            <p:ph type="dt" sz="half" idx="10"/>
          </p:nvPr>
        </p:nvSpPr>
        <p:spPr/>
        <p:txBody>
          <a:bodyPr/>
          <a:lstStyle/>
          <a:p>
            <a:fld id="{0BF94895-DC1F-B846-BA47-29CB8EC3861F}" type="datetimeFigureOut">
              <a:rPr lang="en-US" smtClean="0"/>
              <a:t>3/4/20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17F4D4-3E62-B749-B522-1CD295608304}" type="slidenum">
              <a:rPr lang="en-US" smtClean="0"/>
              <a:t>‹#›</a:t>
            </a:fld>
            <a:endParaRPr lang="en-US"/>
          </a:p>
        </p:txBody>
      </p:sp>
    </p:spTree>
    <p:extLst>
      <p:ext uri="{BB962C8B-B14F-4D97-AF65-F5344CB8AC3E}">
        <p14:creationId xmlns:p14="http://schemas.microsoft.com/office/powerpoint/2010/main" val="1722866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0BF94895-DC1F-B846-BA47-29CB8EC3861F}" type="datetimeFigureOut">
              <a:rPr lang="en-US" smtClean="0"/>
              <a:t>3/4/20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17F4D4-3E62-B749-B522-1CD295608304}" type="slidenum">
              <a:rPr lang="en-US" smtClean="0"/>
              <a:t>‹#›</a:t>
            </a:fld>
            <a:endParaRPr lang="en-US"/>
          </a:p>
        </p:txBody>
      </p:sp>
    </p:spTree>
    <p:extLst>
      <p:ext uri="{BB962C8B-B14F-4D97-AF65-F5344CB8AC3E}">
        <p14:creationId xmlns:p14="http://schemas.microsoft.com/office/powerpoint/2010/main" val="1094291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F94895-DC1F-B846-BA47-29CB8EC3861F}" type="datetimeFigureOut">
              <a:rPr lang="en-US" smtClean="0"/>
              <a:t>3/4/20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17F4D4-3E62-B749-B522-1CD295608304}" type="slidenum">
              <a:rPr lang="en-US" smtClean="0"/>
              <a:t>‹#›</a:t>
            </a:fld>
            <a:endParaRPr lang="en-US"/>
          </a:p>
        </p:txBody>
      </p:sp>
    </p:spTree>
    <p:extLst>
      <p:ext uri="{BB962C8B-B14F-4D97-AF65-F5344CB8AC3E}">
        <p14:creationId xmlns:p14="http://schemas.microsoft.com/office/powerpoint/2010/main" val="267411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0BF94895-DC1F-B846-BA47-29CB8EC3861F}" type="datetimeFigureOut">
              <a:rPr lang="en-US" smtClean="0"/>
              <a:t>3/4/20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7F4D4-3E62-B749-B522-1CD295608304}" type="slidenum">
              <a:rPr lang="en-US" smtClean="0"/>
              <a:t>‹#›</a:t>
            </a:fld>
            <a:endParaRPr lang="en-US"/>
          </a:p>
        </p:txBody>
      </p:sp>
    </p:spTree>
    <p:extLst>
      <p:ext uri="{BB962C8B-B14F-4D97-AF65-F5344CB8AC3E}">
        <p14:creationId xmlns:p14="http://schemas.microsoft.com/office/powerpoint/2010/main" val="2298751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0BF94895-DC1F-B846-BA47-29CB8EC3861F}" type="datetimeFigureOut">
              <a:rPr lang="en-US" smtClean="0"/>
              <a:t>3/4/20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7F4D4-3E62-B749-B522-1CD295608304}" type="slidenum">
              <a:rPr lang="en-US" smtClean="0"/>
              <a:t>‹#›</a:t>
            </a:fld>
            <a:endParaRPr lang="en-US"/>
          </a:p>
        </p:txBody>
      </p:sp>
    </p:spTree>
    <p:extLst>
      <p:ext uri="{BB962C8B-B14F-4D97-AF65-F5344CB8AC3E}">
        <p14:creationId xmlns:p14="http://schemas.microsoft.com/office/powerpoint/2010/main" val="22259206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F94895-DC1F-B846-BA47-29CB8EC3861F}" type="datetimeFigureOut">
              <a:rPr lang="en-US" smtClean="0"/>
              <a:t>3/4/20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17F4D4-3E62-B749-B522-1CD295608304}" type="slidenum">
              <a:rPr lang="en-US" smtClean="0"/>
              <a:t>‹#›</a:t>
            </a:fld>
            <a:endParaRPr lang="en-US"/>
          </a:p>
        </p:txBody>
      </p:sp>
    </p:spTree>
    <p:extLst>
      <p:ext uri="{BB962C8B-B14F-4D97-AF65-F5344CB8AC3E}">
        <p14:creationId xmlns:p14="http://schemas.microsoft.com/office/powerpoint/2010/main" val="4280343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4</a:t>
            </a:r>
            <a:r>
              <a:rPr lang="el-GR" baseline="30000" dirty="0" smtClean="0"/>
              <a:t>η</a:t>
            </a:r>
            <a:r>
              <a:rPr lang="el-GR" dirty="0" smtClean="0"/>
              <a:t> Εν</a:t>
            </a:r>
            <a:r>
              <a:rPr lang="el-GR" dirty="0" smtClean="0"/>
              <a:t>ότητα</a:t>
            </a:r>
            <a:endParaRPr lang="en-US" dirty="0"/>
          </a:p>
        </p:txBody>
      </p:sp>
      <p:sp>
        <p:nvSpPr>
          <p:cNvPr id="3" name="Subtitle 2"/>
          <p:cNvSpPr>
            <a:spLocks noGrp="1"/>
          </p:cNvSpPr>
          <p:nvPr>
            <p:ph type="subTitle" idx="1"/>
          </p:nvPr>
        </p:nvSpPr>
        <p:spPr/>
        <p:txBody>
          <a:bodyPr/>
          <a:lstStyle/>
          <a:p>
            <a:r>
              <a:rPr lang="el-GR" smtClean="0"/>
              <a:t>Ετερ</a:t>
            </a:r>
            <a:r>
              <a:rPr lang="el-GR" smtClean="0"/>
              <a:t>όρρυθμη Εταιρεία</a:t>
            </a:r>
            <a:endParaRPr lang="en-US"/>
          </a:p>
        </p:txBody>
      </p:sp>
    </p:spTree>
    <p:extLst>
      <p:ext uri="{BB962C8B-B14F-4D97-AF65-F5344CB8AC3E}">
        <p14:creationId xmlns:p14="http://schemas.microsoft.com/office/powerpoint/2010/main" val="2020677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ΕΥΘΥΝΗ</a:t>
            </a:r>
            <a:endParaRPr lang="en-US" dirty="0"/>
          </a:p>
        </p:txBody>
      </p:sp>
      <p:sp>
        <p:nvSpPr>
          <p:cNvPr id="3" name="Content Placeholder 2"/>
          <p:cNvSpPr>
            <a:spLocks noGrp="1"/>
          </p:cNvSpPr>
          <p:nvPr>
            <p:ph idx="1"/>
          </p:nvPr>
        </p:nvSpPr>
        <p:spPr/>
        <p:txBody>
          <a:bodyPr>
            <a:normAutofit fontScale="70000" lnSpcReduction="20000"/>
          </a:bodyPr>
          <a:lstStyle/>
          <a:p>
            <a:r>
              <a:rPr lang="el-GR" b="1" dirty="0" smtClean="0"/>
              <a:t>ΙΙ. </a:t>
            </a:r>
            <a:r>
              <a:rPr lang="el-GR" b="1" dirty="0"/>
              <a:t>Ο ετερόρρυθμος εταίρος που δεν κατέβαλλε την εισφορά του </a:t>
            </a:r>
          </a:p>
          <a:p>
            <a:r>
              <a:rPr lang="el-GR" dirty="0"/>
              <a:t>Ο ετερόρρυθμος εταίρος, που δεν έχει καταβάλλει την εισφορά του, ευθύνεται προσωπικά μέχρι του ύψους της οφειλόμενης εισφοράς του, δηλαδή περιορισμένα, πρωτογενώς και σε ολόκληρο. </a:t>
            </a:r>
            <a:endParaRPr lang="el-GR" dirty="0" smtClean="0"/>
          </a:p>
          <a:p>
            <a:r>
              <a:rPr lang="el-GR" dirty="0" smtClean="0"/>
              <a:t>Ευθύνεται </a:t>
            </a:r>
            <a:r>
              <a:rPr lang="el-GR" dirty="0"/>
              <a:t>δηλαδή ως πρωτοφειλέτης και δεν μπορεί να προβάλει την ένσταση διηζήσεως . Η ευθύνη του ετερόρρυθμου εταίρου για τα εταιρικά χρέη είναι άμεση και υπάρχει σε ολόκληρο με όλη την περιουσία του (αλληλεγγύως και όχι συμμέτρως), όχι όμως απεριόριστα αλλά περιορισμένα μέχρι την αξίας της οφειλόμενης εισφοράς του . Και αυτό υπό την προϋπόθεση ότι δε έχει προβλεφθεί στην εταιρική σύμβαση η ευθύνη του για ορισμένο μεγαλύτερο ποσό (άρθ. 277 § 2 εδ. 2 Ν 4072/2012) </a:t>
            </a:r>
          </a:p>
          <a:p>
            <a:endParaRPr lang="en-US" dirty="0"/>
          </a:p>
        </p:txBody>
      </p:sp>
    </p:spTree>
    <p:extLst>
      <p:ext uri="{BB962C8B-B14F-4D97-AF65-F5344CB8AC3E}">
        <p14:creationId xmlns:p14="http://schemas.microsoft.com/office/powerpoint/2010/main" val="851261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ΕΥΘΥΝΗ </a:t>
            </a:r>
            <a:endParaRPr lang="en-US" dirty="0"/>
          </a:p>
        </p:txBody>
      </p:sp>
      <p:sp>
        <p:nvSpPr>
          <p:cNvPr id="3" name="Content Placeholder 2"/>
          <p:cNvSpPr>
            <a:spLocks noGrp="1"/>
          </p:cNvSpPr>
          <p:nvPr>
            <p:ph idx="1"/>
          </p:nvPr>
        </p:nvSpPr>
        <p:spPr/>
        <p:txBody>
          <a:bodyPr>
            <a:normAutofit fontScale="92500" lnSpcReduction="20000"/>
          </a:bodyPr>
          <a:lstStyle/>
          <a:p>
            <a:r>
              <a:rPr lang="el-GR" b="1" dirty="0"/>
              <a:t>ΙΙΙ. Η απεριόριστη ευθύνη του ετερόρρυθμου εταίρου </a:t>
            </a:r>
          </a:p>
          <a:p>
            <a:r>
              <a:rPr lang="el-GR" dirty="0"/>
              <a:t>Αν ο ετερόρρυθμος εταίρος μετά από καταστατική πρόβλεψη αναμιχθεί σε πράξη διαχείρισης της εταιρίας, τότε θα ευθύνεται απεριόριστα και σε ολόκληρο, όπως οι ομόρρυθμοι εταίροι [ de facto διαχείριση] (άρθ. 278 § 2 εδ. 2 Ν 4072/2012) . Η ευθύνη του δεν περιορίζεται στα υφιστάμενα χρέη της εταιρίας κατά το χρόνο ανάμειξης του, αλλά εκτείνεται και στα μελλοντικά </a:t>
            </a:r>
            <a:r>
              <a:rPr lang="el-GR" dirty="0" smtClean="0"/>
              <a:t>χρέη.</a:t>
            </a:r>
          </a:p>
          <a:p>
            <a:endParaRPr lang="el-GR" b="1" dirty="0"/>
          </a:p>
          <a:p>
            <a:endParaRPr lang="en-US" dirty="0"/>
          </a:p>
        </p:txBody>
      </p:sp>
    </p:spTree>
    <p:extLst>
      <p:ext uri="{BB962C8B-B14F-4D97-AF65-F5344CB8AC3E}">
        <p14:creationId xmlns:p14="http://schemas.microsoft.com/office/powerpoint/2010/main" val="1474660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ΕΥΘΥΝΗ</a:t>
            </a:r>
            <a:endParaRPr lang="en-US" dirty="0"/>
          </a:p>
        </p:txBody>
      </p:sp>
      <p:sp>
        <p:nvSpPr>
          <p:cNvPr id="3" name="Content Placeholder 2"/>
          <p:cNvSpPr>
            <a:spLocks noGrp="1"/>
          </p:cNvSpPr>
          <p:nvPr>
            <p:ph idx="1"/>
          </p:nvPr>
        </p:nvSpPr>
        <p:spPr/>
        <p:txBody>
          <a:bodyPr>
            <a:normAutofit fontScale="77500" lnSpcReduction="20000"/>
          </a:bodyPr>
          <a:lstStyle/>
          <a:p>
            <a:r>
              <a:rPr lang="el-GR" b="1" dirty="0"/>
              <a:t>ΙV. Η ευθύνη του ετερόρρυθμου εταίρου σε αδημοσίευτη ε.ε </a:t>
            </a:r>
          </a:p>
          <a:p>
            <a:r>
              <a:rPr lang="el-GR" dirty="0"/>
              <a:t>Σε περίπτωση έναρξης λειτουργίας της εταιρείας πριν από την εγγραφή της στο Γ.Ε.ΜΗ., κάθε ετερόρρυθμος εταίρος ευθύνεται για τα χρέη που δημιουργήθηκαν κατά το διάστημα αυτό ως ομόρρυθμος, δηλαδή καθιερώνεται προσωπική και απεριόριστη ευθύνη και του ετερόρρυθμου εταίρου για τα χρέη που δημιουργήθηκαν κατά το διάστημα αυτό, εκτός αν οι τρίτοι γνώριζαν ότι συμμετείχε στην εταιρία ως ετερόρρυθμος εταίρος. Το ίδιο ισχύει και αν ο ετερόρρυθμος εταίρος εισήλθε στην εταιρία μετά την έναρξη λειτουργίας της, αλλά πριν από την εγγραφή της / καταχώρισή της στο Γ.Ε.ΜΗ. </a:t>
            </a:r>
          </a:p>
          <a:p>
            <a:endParaRPr lang="en-US" dirty="0"/>
          </a:p>
        </p:txBody>
      </p:sp>
    </p:spTree>
    <p:extLst>
      <p:ext uri="{BB962C8B-B14F-4D97-AF65-F5344CB8AC3E}">
        <p14:creationId xmlns:p14="http://schemas.microsoft.com/office/powerpoint/2010/main" val="1209447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ΕΥΘΥΝΗ</a:t>
            </a:r>
            <a:endParaRPr lang="en-US" dirty="0"/>
          </a:p>
        </p:txBody>
      </p:sp>
      <p:sp>
        <p:nvSpPr>
          <p:cNvPr id="3" name="Content Placeholder 2"/>
          <p:cNvSpPr>
            <a:spLocks noGrp="1"/>
          </p:cNvSpPr>
          <p:nvPr>
            <p:ph idx="1"/>
          </p:nvPr>
        </p:nvSpPr>
        <p:spPr/>
        <p:txBody>
          <a:bodyPr>
            <a:normAutofit fontScale="70000" lnSpcReduction="20000"/>
          </a:bodyPr>
          <a:lstStyle/>
          <a:p>
            <a:r>
              <a:rPr lang="el-GR" b="1" dirty="0"/>
              <a:t>V. Η ευθύνη νεοεισερχόμενου ετερόρρυθμου εταίρου </a:t>
            </a:r>
          </a:p>
          <a:p>
            <a:r>
              <a:rPr lang="el-GR" dirty="0"/>
              <a:t>Σε περίπτωση εισόδου ετερόρρυθμου εταίρου με μεταβίβαση της εταιρικής συμμετοχής σε υπάρχουσα ο.ε ή ε.ε δημιουργείται ευθύνη για τα προϋπάρχοντα χρέη της εταιρίας, σύμφωνα με το νέο άρθ. 279 § 2 Ν 4072/2012= § 173 HGB . Η ευθύνη του ετερόρρυθμου εταίρου περιορίζεται μέχρι της εισφοράς του. Αντίθετη συμφωνία σχετικά με την ευθύνη του ετερόρρυθμου εταίρου δεν ισχύει έναντι των τρίτων (άρθ. 279 § 3 Ν 4072/2012). </a:t>
            </a:r>
          </a:p>
          <a:p>
            <a:r>
              <a:rPr lang="el-GR" b="1" dirty="0"/>
              <a:t>VI. H ευθύνη του αποχωρούντος εταίρου </a:t>
            </a:r>
          </a:p>
          <a:p>
            <a:r>
              <a:rPr lang="el-GR" dirty="0"/>
              <a:t>Παρά την αποχώρηση του ετερόρρυθμου εταίρου λόγω αποκλεισμού ή εξόδου του, αυτός εξακολουθεί να ευθύνεται περιορισμένα για τα παλιά χρέη της εταιρίας μέχρι το χρόνο αποχώρησης από την </a:t>
            </a:r>
            <a:r>
              <a:rPr lang="el-GR" dirty="0" smtClean="0"/>
              <a:t>εταιρία</a:t>
            </a:r>
            <a:endParaRPr lang="el-GR" dirty="0"/>
          </a:p>
          <a:p>
            <a:r>
              <a:rPr lang="el-GR" dirty="0" smtClean="0"/>
              <a:t>. </a:t>
            </a:r>
            <a:r>
              <a:rPr lang="el-GR" dirty="0"/>
              <a:t>Η απαλλαγή από την ευθύνη του για τα παλιά χρέη του είναι δυνατή αν υπάρχει συμφωνία απαλλαγής με την εταιρία . </a:t>
            </a:r>
          </a:p>
          <a:p>
            <a:endParaRPr lang="en-US" dirty="0"/>
          </a:p>
        </p:txBody>
      </p:sp>
    </p:spTree>
    <p:extLst>
      <p:ext uri="{BB962C8B-B14F-4D97-AF65-F5344CB8AC3E}">
        <p14:creationId xmlns:p14="http://schemas.microsoft.com/office/powerpoint/2010/main" val="1422934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ΛΥΣΗ Ε.Ε</a:t>
            </a:r>
            <a:endParaRPr lang="en-US" dirty="0"/>
          </a:p>
        </p:txBody>
      </p:sp>
      <p:sp>
        <p:nvSpPr>
          <p:cNvPr id="3" name="Content Placeholder 2"/>
          <p:cNvSpPr>
            <a:spLocks noGrp="1"/>
          </p:cNvSpPr>
          <p:nvPr>
            <p:ph idx="1"/>
          </p:nvPr>
        </p:nvSpPr>
        <p:spPr/>
        <p:txBody>
          <a:bodyPr>
            <a:normAutofit fontScale="62500" lnSpcReduction="20000"/>
          </a:bodyPr>
          <a:lstStyle/>
          <a:p>
            <a:r>
              <a:rPr lang="el-GR" b="1" dirty="0" smtClean="0"/>
              <a:t> Όπως και στην ομόρρυθμη</a:t>
            </a:r>
            <a:endParaRPr lang="el-GR" b="1" dirty="0"/>
          </a:p>
          <a:p>
            <a:pPr marL="114300" indent="0">
              <a:buNone/>
            </a:pPr>
            <a:r>
              <a:rPr lang="el-GR" dirty="0"/>
              <a:t>α) με την πάροδο του χρόνου διαρκείας της εταιρίας,</a:t>
            </a:r>
          </a:p>
          <a:p>
            <a:pPr marL="114300" indent="0">
              <a:buNone/>
            </a:pPr>
            <a:r>
              <a:rPr lang="el-GR" dirty="0"/>
              <a:t>β) με απόφαση των εταίρων, </a:t>
            </a:r>
          </a:p>
          <a:p>
            <a:pPr marL="114300" indent="0">
              <a:buNone/>
            </a:pPr>
            <a:r>
              <a:rPr lang="el-GR" dirty="0"/>
              <a:t>γ) με την κήρυξή της σε πτώχευση και</a:t>
            </a:r>
          </a:p>
          <a:p>
            <a:pPr marL="114300" indent="0">
              <a:buNone/>
            </a:pPr>
            <a:r>
              <a:rPr lang="el-GR" dirty="0"/>
              <a:t> δ) με δικαστική απόφαση ύστερα από αίτηση εταίρου, εφόσον υπάρχει σπουδαίος λόγος. </a:t>
            </a:r>
          </a:p>
          <a:p>
            <a:r>
              <a:rPr lang="el-GR" dirty="0" smtClean="0"/>
              <a:t>Επιπλεόν :</a:t>
            </a:r>
          </a:p>
          <a:p>
            <a:r>
              <a:rPr lang="el-GR" dirty="0" smtClean="0"/>
              <a:t>Με βάση την εταιρική σύμβαση (καταγγελία, θάνατος)</a:t>
            </a:r>
          </a:p>
          <a:p>
            <a:r>
              <a:rPr lang="el-GR" dirty="0" smtClean="0"/>
              <a:t>Έξοδος, αποκλεισμός, θανάτου του μοναδικού ομόρρυθμου εταίρου</a:t>
            </a:r>
          </a:p>
          <a:p>
            <a:r>
              <a:rPr lang="el-GR" dirty="0" smtClean="0"/>
              <a:t>ΠΡΟΣΟΧΗ:</a:t>
            </a:r>
          </a:p>
          <a:p>
            <a:r>
              <a:rPr lang="el-GR" dirty="0"/>
              <a:t>σε περίπτωση εξόδου, αποκλεισμού, θανάτου του μοναδικού ετερόρρυθμου εταίρου παρέχεται η δυνατότητα συνέχισης της ετερόρρυθμης εταιρίας ως ομόρρυθμης (μετατροπή ε.ε σε ο.ε κατ ́άρθ. 282§ 1 Ν 4072/2012) . </a:t>
            </a:r>
          </a:p>
          <a:p>
            <a:endParaRPr lang="en-US" dirty="0"/>
          </a:p>
        </p:txBody>
      </p:sp>
    </p:spTree>
    <p:extLst>
      <p:ext uri="{BB962C8B-B14F-4D97-AF65-F5344CB8AC3E}">
        <p14:creationId xmlns:p14="http://schemas.microsoft.com/office/powerpoint/2010/main" val="229448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l-GR" dirty="0" smtClean="0"/>
              <a:t/>
            </a:r>
            <a:br>
              <a:rPr lang="el-GR" dirty="0" smtClean="0"/>
            </a:br>
            <a:r>
              <a:rPr lang="el-GR" dirty="0" smtClean="0"/>
              <a:t>Η </a:t>
            </a:r>
            <a:r>
              <a:rPr lang="el-GR" dirty="0"/>
              <a:t>εκκαθάριση </a:t>
            </a:r>
            <a:r>
              <a:rPr lang="el-GR" dirty="0" smtClean="0"/>
              <a:t/>
            </a:r>
            <a:br>
              <a:rPr lang="el-GR"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l-GR" dirty="0"/>
              <a:t>Το στάδιο της εκκαθάρισης έχει σκοπό την ενέργεια πράξεων που είναι αναγκαίες για να επιτευχθεί η ρευστοποίηση του ενεργητικού της εταιρικής περιουσίας,ώστε να εξοφληθούν τα χρέη και στη συνέχεια να γίνει απόδοση των εισφορών και διανομή του τυχόν υπολοίπου μεταξύ των εταίρων . </a:t>
            </a:r>
            <a:endParaRPr lang="el-GR" dirty="0" smtClean="0"/>
          </a:p>
          <a:p>
            <a:endParaRPr lang="el-GR" dirty="0" smtClean="0"/>
          </a:p>
          <a:p>
            <a:r>
              <a:rPr lang="el-GR" dirty="0" smtClean="0"/>
              <a:t>Από </a:t>
            </a:r>
            <a:r>
              <a:rPr lang="el-GR" dirty="0"/>
              <a:t>τη λύση της εταιρίας παύει η εξουσία των διαχειριστών και αρχίζει η εξουσία των εκκαθαριστών (ΑΚ 778) </a:t>
            </a:r>
          </a:p>
          <a:p>
            <a:endParaRPr lang="en-US" dirty="0"/>
          </a:p>
        </p:txBody>
      </p:sp>
    </p:spTree>
    <p:extLst>
      <p:ext uri="{BB962C8B-B14F-4D97-AF65-F5344CB8AC3E}">
        <p14:creationId xmlns:p14="http://schemas.microsoft.com/office/powerpoint/2010/main" val="1249748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ΕΤΕΡΟΡΡΥΘΜΗ ΕΤΑΙΡΙΑ</a:t>
            </a:r>
            <a:endParaRPr lang="en-US" dirty="0"/>
          </a:p>
        </p:txBody>
      </p:sp>
      <p:sp>
        <p:nvSpPr>
          <p:cNvPr id="3" name="Content Placeholder 2"/>
          <p:cNvSpPr>
            <a:spLocks noGrp="1"/>
          </p:cNvSpPr>
          <p:nvPr>
            <p:ph idx="1"/>
          </p:nvPr>
        </p:nvSpPr>
        <p:spPr/>
        <p:txBody>
          <a:bodyPr>
            <a:normAutofit fontScale="70000" lnSpcReduction="20000"/>
          </a:bodyPr>
          <a:lstStyle/>
          <a:p>
            <a:r>
              <a:rPr lang="el-GR" dirty="0"/>
              <a:t>Η απλή ετερόρρυθμη εταιρία είναι η εμπορική προσωπική εταιρία με νομική προσωπικότητα, </a:t>
            </a:r>
            <a:r>
              <a:rPr lang="el-GR" b="1" dirty="0"/>
              <a:t>που επιδιώκει εμπορικό σκοπό και για τα χρέη της οποίας ένας τουλάχιστον από τους εταίρους ευθύνεται περιορισμένα (ετερόρρυθμος εταίρος, ενώ ένας άλλος τουλάχιστον από τους εταίρους ευθύνεται απεριόριστα (ομόρρυθμος εταίρος)</a:t>
            </a:r>
            <a:r>
              <a:rPr lang="el-GR" dirty="0"/>
              <a:t>, (άρθ. 271 § 1N 4072/2012) </a:t>
            </a:r>
            <a:endParaRPr lang="el-GR" dirty="0" smtClean="0"/>
          </a:p>
          <a:p>
            <a:r>
              <a:rPr lang="el-GR" dirty="0" smtClean="0"/>
              <a:t>ΔΙΑΦΟΡΕΣ ΜΕ Ο.Ε</a:t>
            </a:r>
          </a:p>
          <a:p>
            <a:r>
              <a:rPr lang="el-GR" dirty="0" smtClean="0"/>
              <a:t>1.Η </a:t>
            </a:r>
            <a:r>
              <a:rPr lang="el-GR" dirty="0"/>
              <a:t>βασική διαφορά της ετερόρρυθμης εταιρίας από την ομόρρυθμη εταιρία εντοπίζεται στην έκταση της ευθύνης των ετερόρρυθμων εταίρων έναντι των εταιρικών δανειστών, δηλαδή στην ύπαρξη εταίρων με ή χωρίς περιορισμένη προσωπική ευθύνη και στον περιορισμό της διαχείρισης των ετερόρρυθμων εταίρων (άρθ. 279 Ν 4072 / 2012) </a:t>
            </a:r>
          </a:p>
          <a:p>
            <a:endParaRPr lang="el-GR" dirty="0"/>
          </a:p>
          <a:p>
            <a:endParaRPr lang="en-US" dirty="0"/>
          </a:p>
        </p:txBody>
      </p:sp>
    </p:spTree>
    <p:extLst>
      <p:ext uri="{BB962C8B-B14F-4D97-AF65-F5344CB8AC3E}">
        <p14:creationId xmlns:p14="http://schemas.microsoft.com/office/powerpoint/2010/main" val="298175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ΙΔΙΟΤΗΤΑ Ο.Ε</a:t>
            </a:r>
            <a:endParaRPr lang="en-US" dirty="0"/>
          </a:p>
        </p:txBody>
      </p:sp>
      <p:sp>
        <p:nvSpPr>
          <p:cNvPr id="3" name="Content Placeholder 2"/>
          <p:cNvSpPr>
            <a:spLocks noGrp="1"/>
          </p:cNvSpPr>
          <p:nvPr>
            <p:ph idx="1"/>
          </p:nvPr>
        </p:nvSpPr>
        <p:spPr/>
        <p:txBody>
          <a:bodyPr>
            <a:normAutofit fontScale="92500" lnSpcReduction="20000"/>
          </a:bodyPr>
          <a:lstStyle/>
          <a:p>
            <a:r>
              <a:rPr lang="el-GR" dirty="0" smtClean="0"/>
              <a:t>2.Ένας ομόρρυθμος εταίρος και όχι όλοι </a:t>
            </a:r>
          </a:p>
          <a:p>
            <a:pPr marL="114300" indent="0">
              <a:buNone/>
            </a:pPr>
            <a:r>
              <a:rPr lang="el-GR" dirty="0" smtClean="0"/>
              <a:t>Ο </a:t>
            </a:r>
            <a:r>
              <a:rPr lang="el-GR" dirty="0"/>
              <a:t>ομόρρυθμος εταίρος της ετερόρρυθμης εταιρίας είναι έμπορος από μόνη τη συμμετοχή του στην ετερόρρυθμη εταιρία και συμπτωχεύει σε πτώχευση αυτής (άρθ. 7 &amp; 97 του ΠτΚ). Αντίθετα, ο ετερόρρυθμος εταίρος δε θεωρείται έμπορος και δεν πτωχεύει, εκτός αν ασκεί στην πράξη εμπορία και αποδειχθεί ότι αυτός στην ουσία διευθύνει την εταιρία, δηλαδή συντρέχουν οι προϋποθέσεις του άρθ. 1 ΕΝ της διενέργειας εμπορικών πράξεων κατά σύνηθες επάγγελμα . </a:t>
            </a:r>
          </a:p>
        </p:txBody>
      </p:sp>
    </p:spTree>
    <p:extLst>
      <p:ext uri="{BB962C8B-B14F-4D97-AF65-F5344CB8AC3E}">
        <p14:creationId xmlns:p14="http://schemas.microsoft.com/office/powerpoint/2010/main" val="832800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Συσταση Ε.Ε</a:t>
            </a:r>
            <a:endParaRPr lang="en-US" dirty="0"/>
          </a:p>
        </p:txBody>
      </p:sp>
      <p:sp>
        <p:nvSpPr>
          <p:cNvPr id="3" name="Content Placeholder 2"/>
          <p:cNvSpPr>
            <a:spLocks noGrp="1"/>
          </p:cNvSpPr>
          <p:nvPr>
            <p:ph idx="1"/>
          </p:nvPr>
        </p:nvSpPr>
        <p:spPr/>
        <p:txBody>
          <a:bodyPr>
            <a:normAutofit fontScale="85000" lnSpcReduction="10000"/>
          </a:bodyPr>
          <a:lstStyle/>
          <a:p>
            <a:r>
              <a:rPr lang="el-GR" dirty="0"/>
              <a:t>Π</a:t>
            </a:r>
            <a:r>
              <a:rPr lang="el-GR" dirty="0" smtClean="0"/>
              <a:t>ρέπει </a:t>
            </a:r>
            <a:r>
              <a:rPr lang="el-GR" dirty="0"/>
              <a:t>να συμπράξουν δύο τουλάχιστον φυσικά ή νομικά πρόσωπα με αμοιβαία υποχρέωση να επιδιώξουν εμπορικό σκοπό. </a:t>
            </a:r>
            <a:endParaRPr lang="el-GR" dirty="0" smtClean="0"/>
          </a:p>
          <a:p>
            <a:r>
              <a:rPr lang="el-GR" dirty="0" smtClean="0"/>
              <a:t>Οι </a:t>
            </a:r>
            <a:r>
              <a:rPr lang="el-GR" dirty="0"/>
              <a:t>εταίροι θα πρέπει να καταβάλλουν κοινές εισφορές, δηλαδή η εισφορά κατ ́αρχήν πρέπει να είναι χρηματική χωρίς να απαγορεύεται εισφορά και σε άλλη παροχή (είδος, εργασία κ.λ.π.) . </a:t>
            </a:r>
            <a:endParaRPr lang="el-GR" dirty="0" smtClean="0"/>
          </a:p>
          <a:p>
            <a:r>
              <a:rPr lang="el-GR" dirty="0" smtClean="0"/>
              <a:t>Η </a:t>
            </a:r>
            <a:r>
              <a:rPr lang="el-GR" dirty="0"/>
              <a:t>δε </a:t>
            </a:r>
            <a:r>
              <a:rPr lang="el-GR" b="1" dirty="0"/>
              <a:t>δημοσιότητα της ετερόρρυθμης εταιρίας </a:t>
            </a:r>
            <a:r>
              <a:rPr lang="el-GR" dirty="0"/>
              <a:t>πραγματοποιείται με την καταχώρηση στο Γ.Ε.ΜΗ ως συστατική δημοσιότητα και τη δημοσίευση στο διαδικτυακό τόπο του Γ.Ε.ΜΗ </a:t>
            </a:r>
          </a:p>
          <a:p>
            <a:endParaRPr lang="en-US" dirty="0"/>
          </a:p>
        </p:txBody>
      </p:sp>
    </p:spTree>
    <p:extLst>
      <p:ext uri="{BB962C8B-B14F-4D97-AF65-F5344CB8AC3E}">
        <p14:creationId xmlns:p14="http://schemas.microsoft.com/office/powerpoint/2010/main" val="3794972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Εταιρική επωνυμία Ε.Ε</a:t>
            </a:r>
            <a:endParaRPr lang="en-US" dirty="0"/>
          </a:p>
        </p:txBody>
      </p:sp>
      <p:sp>
        <p:nvSpPr>
          <p:cNvPr id="3" name="Content Placeholder 2"/>
          <p:cNvSpPr>
            <a:spLocks noGrp="1"/>
          </p:cNvSpPr>
          <p:nvPr>
            <p:ph idx="1"/>
          </p:nvPr>
        </p:nvSpPr>
        <p:spPr/>
        <p:txBody>
          <a:bodyPr>
            <a:normAutofit fontScale="77500" lnSpcReduction="20000"/>
          </a:bodyPr>
          <a:lstStyle/>
          <a:p>
            <a:r>
              <a:rPr lang="el-GR" dirty="0"/>
              <a:t>Η εταιρική επωνυμία </a:t>
            </a:r>
          </a:p>
          <a:p>
            <a:r>
              <a:rPr lang="el-GR" dirty="0"/>
              <a:t>Η επωνυμία της ετερόρρυθμης εταιρίας σχηματίζεται είτε </a:t>
            </a:r>
            <a:r>
              <a:rPr lang="el-GR" b="1" dirty="0"/>
              <a:t>από το όνομα ενός ή περισσότερων ομόρρυθμων εταίρων είτε από το αντικείμενο της επιχείρηση</a:t>
            </a:r>
            <a:r>
              <a:rPr lang="el-GR" dirty="0"/>
              <a:t>ς είτε </a:t>
            </a:r>
            <a:r>
              <a:rPr lang="el-GR" b="1" dirty="0"/>
              <a:t>από άλλες ενδείξεις, με την προσθήκη των λέξεων «ετερόρρυθμη εταιρεία»</a:t>
            </a:r>
            <a:r>
              <a:rPr lang="el-GR" dirty="0"/>
              <a:t>, ολογράφως ή με τη σύντμηση «Ε.Ε.»</a:t>
            </a:r>
            <a:r>
              <a:rPr lang="el-GR" dirty="0" smtClean="0"/>
              <a:t>.</a:t>
            </a:r>
          </a:p>
          <a:p>
            <a:r>
              <a:rPr lang="el-GR" dirty="0" smtClean="0"/>
              <a:t>ΠΡΟΣΟΧΗ: Αν </a:t>
            </a:r>
            <a:r>
              <a:rPr lang="el-GR" dirty="0"/>
              <a:t>στην επωνυμία ετερόρρυθμης εταιρίας περιληφθεί το όνομα ετερόρρυθμου εταίρου, τούτο έχει ως συνέπεια την απεριόριστη ευθύνη του, εκτός αν ο τρίτος που συναλλάχθηκε με την εταιρία γνώριζε ότι είναι ετερόρρυθμος εταίρος (άρθ. 272 Ν 4072/2012) </a:t>
            </a:r>
          </a:p>
          <a:p>
            <a:endParaRPr lang="en-US" dirty="0"/>
          </a:p>
        </p:txBody>
      </p:sp>
    </p:spTree>
    <p:extLst>
      <p:ext uri="{BB962C8B-B14F-4D97-AF65-F5344CB8AC3E}">
        <p14:creationId xmlns:p14="http://schemas.microsoft.com/office/powerpoint/2010/main" val="3386509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ΔΙΑΧΕΙΡΙΣΗ Ε.Ε</a:t>
            </a:r>
            <a:endParaRPr lang="en-US" dirty="0"/>
          </a:p>
        </p:txBody>
      </p:sp>
      <p:sp>
        <p:nvSpPr>
          <p:cNvPr id="3" name="Content Placeholder 2"/>
          <p:cNvSpPr>
            <a:spLocks noGrp="1"/>
          </p:cNvSpPr>
          <p:nvPr>
            <p:ph idx="1"/>
          </p:nvPr>
        </p:nvSpPr>
        <p:spPr/>
        <p:txBody>
          <a:bodyPr>
            <a:normAutofit fontScale="77500" lnSpcReduction="20000"/>
          </a:bodyPr>
          <a:lstStyle/>
          <a:p>
            <a:r>
              <a:rPr lang="el-GR" dirty="0"/>
              <a:t>Ο</a:t>
            </a:r>
            <a:r>
              <a:rPr lang="el-GR" dirty="0" smtClean="0"/>
              <a:t> </a:t>
            </a:r>
            <a:r>
              <a:rPr lang="el-GR" dirty="0"/>
              <a:t>ετερόρρυθμος εταίρος δεν έχει ούτε διαχειριστική ούτε εκπροσωπευτική εξουσία, εκτός αν του χορηγείται αυτή από την εταιρική σύμβαση (άρθ. 274,278 Ν 4072/2012) . </a:t>
            </a:r>
            <a:endParaRPr lang="el-GR" dirty="0" smtClean="0"/>
          </a:p>
          <a:p>
            <a:r>
              <a:rPr lang="el-GR" b="1" dirty="0"/>
              <a:t>Η έσω διαχείριση </a:t>
            </a:r>
          </a:p>
          <a:p>
            <a:pPr marL="114300" indent="0">
              <a:buNone/>
            </a:pPr>
            <a:r>
              <a:rPr lang="el-GR" dirty="0"/>
              <a:t>Το άρθ. 274 § 1 του Ν 4072/2012 προβλέπει ότι: «ο ετερόρρυθμος εταίρος δε συμμετέχει στη διαχείριση των εταιρικών υποθέσεων, ούτε στη λήψη των αποφάσεων, εκτός αντίθετης πρόβλεψης στην εταιρική σύμβαση»</a:t>
            </a:r>
            <a:r>
              <a:rPr lang="el-GR" dirty="0" smtClean="0"/>
              <a:t>.</a:t>
            </a:r>
          </a:p>
          <a:p>
            <a:pPr marL="114300" indent="0">
              <a:buNone/>
            </a:pPr>
            <a:r>
              <a:rPr lang="el-GR" dirty="0" smtClean="0"/>
              <a:t> </a:t>
            </a:r>
            <a:r>
              <a:rPr lang="el-GR" dirty="0"/>
              <a:t>Από τη διάταξη συνάγεται ότι διαχειριστικά όργανα κατά κανόνα στην ετερόρρυθμη εταιρία είναι οι ομόρρυθμοι εταίροι και οι ετερόρρυθμοι εταίροι δεν έχουν δικαίωμα διαχείρισης και ψήφου. </a:t>
            </a:r>
          </a:p>
          <a:p>
            <a:endParaRPr lang="en-US" dirty="0"/>
          </a:p>
        </p:txBody>
      </p:sp>
    </p:spTree>
    <p:extLst>
      <p:ext uri="{BB962C8B-B14F-4D97-AF65-F5344CB8AC3E}">
        <p14:creationId xmlns:p14="http://schemas.microsoft.com/office/powerpoint/2010/main" val="1026664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4000" b="1" dirty="0" smtClean="0"/>
              <a:t/>
            </a:r>
            <a:br>
              <a:rPr lang="el-GR" sz="4000" b="1" dirty="0" smtClean="0"/>
            </a:br>
            <a:r>
              <a:rPr lang="el-GR" sz="4000" b="1" dirty="0" smtClean="0"/>
              <a:t>Δικαίωμα </a:t>
            </a:r>
            <a:r>
              <a:rPr lang="el-GR" sz="4000" b="1" dirty="0"/>
              <a:t>εναντίωσης</a:t>
            </a:r>
            <a:br>
              <a:rPr lang="el-GR" sz="4000" b="1" dirty="0"/>
            </a:br>
            <a:endParaRPr lang="en-US" sz="4000" b="1" dirty="0"/>
          </a:p>
        </p:txBody>
      </p:sp>
      <p:sp>
        <p:nvSpPr>
          <p:cNvPr id="3" name="Content Placeholder 2"/>
          <p:cNvSpPr>
            <a:spLocks noGrp="1"/>
          </p:cNvSpPr>
          <p:nvPr>
            <p:ph idx="1"/>
          </p:nvPr>
        </p:nvSpPr>
        <p:spPr/>
        <p:txBody>
          <a:bodyPr>
            <a:normAutofit fontScale="70000" lnSpcReduction="20000"/>
          </a:bodyPr>
          <a:lstStyle/>
          <a:p>
            <a:r>
              <a:rPr lang="el-GR" dirty="0" smtClean="0"/>
              <a:t>Το </a:t>
            </a:r>
            <a:r>
              <a:rPr lang="el-GR" dirty="0"/>
              <a:t>δικαίωμα εναντίωσης σημαίνει το δικαίωμα που έχει κάθε διαχειριστής στην ατομική διαχείρηση να αφαιρέσει από το συνδιαχειριστή την εξουσία να επιχειρήσει συγκεκριμένη πράξη. </a:t>
            </a:r>
            <a:endParaRPr lang="el-GR" dirty="0" smtClean="0"/>
          </a:p>
          <a:p>
            <a:r>
              <a:rPr lang="el-GR" dirty="0" smtClean="0"/>
              <a:t>Προϋπόθεση </a:t>
            </a:r>
            <a:r>
              <a:rPr lang="el-GR" dirty="0"/>
              <a:t>για την εγκυρότητα της άσκησης του δικαιώματος εναντίωσης σε πράξη άλλου συνδιαχειριστή είναι αυτή να ασκείται σε κάθε περίπτωση πριν την τέλεση της πράξης. </a:t>
            </a:r>
            <a:endParaRPr lang="el-GR" dirty="0" smtClean="0"/>
          </a:p>
          <a:p>
            <a:r>
              <a:rPr lang="el-GR" b="1" dirty="0" smtClean="0"/>
              <a:t>Η </a:t>
            </a:r>
            <a:r>
              <a:rPr lang="el-GR" b="1" dirty="0"/>
              <a:t>εναντίωση αφορά μόνο στη διαχειριστική εξουσία πριν την επιχείρηση της πράξης και όχι στην εκπροσωπευτική εξουσία των άλλων </a:t>
            </a:r>
            <a:r>
              <a:rPr lang="el-GR" b="1" dirty="0" smtClean="0"/>
              <a:t>διαχειριστών</a:t>
            </a:r>
            <a:r>
              <a:rPr lang="el-GR" dirty="0" smtClean="0"/>
              <a:t>.</a:t>
            </a:r>
          </a:p>
          <a:p>
            <a:r>
              <a:rPr lang="el-GR" dirty="0" smtClean="0"/>
              <a:t> Ο </a:t>
            </a:r>
            <a:r>
              <a:rPr lang="el-GR" dirty="0"/>
              <a:t>ετερόρρυθμος εταίρος δεν μπορεί να ασκήσει το δικαίωμα εναντίωσης σε πράξη άλλου διαχειριστή της εταιρίας, γιατί δεν έχει κατά κανόνα εξουσία διαχείρισης, άρα και εναντίωσης </a:t>
            </a:r>
          </a:p>
          <a:p>
            <a:endParaRPr lang="en-US" dirty="0"/>
          </a:p>
        </p:txBody>
      </p:sp>
    </p:spTree>
    <p:extLst>
      <p:ext uri="{BB962C8B-B14F-4D97-AF65-F5344CB8AC3E}">
        <p14:creationId xmlns:p14="http://schemas.microsoft.com/office/powerpoint/2010/main" val="1246283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Εκπροσωπευτική διαχείριση</a:t>
            </a:r>
            <a:endParaRPr lang="en-US" dirty="0"/>
          </a:p>
        </p:txBody>
      </p:sp>
      <p:sp>
        <p:nvSpPr>
          <p:cNvPr id="3" name="Content Placeholder 2"/>
          <p:cNvSpPr>
            <a:spLocks noGrp="1"/>
          </p:cNvSpPr>
          <p:nvPr>
            <p:ph idx="1"/>
          </p:nvPr>
        </p:nvSpPr>
        <p:spPr/>
        <p:txBody>
          <a:bodyPr>
            <a:normAutofit fontScale="77500" lnSpcReduction="20000"/>
          </a:bodyPr>
          <a:lstStyle/>
          <a:p>
            <a:r>
              <a:rPr lang="el-GR" dirty="0"/>
              <a:t>Η εκπροσωπευτική διαχείριση έχει σχέση με την εξουσία του διαχειριστή να δεσμεύει έγκυρα την εταιρία απέναντι σε τρίτους ή άλλως αναφέρεται στις σχέσεις των ετερόρρυθμων εταίρων ως διαχειριστών με τους τρίτους . </a:t>
            </a:r>
            <a:endParaRPr lang="el-GR" dirty="0" smtClean="0"/>
          </a:p>
          <a:p>
            <a:r>
              <a:rPr lang="el-GR" dirty="0" smtClean="0"/>
              <a:t>Κατά </a:t>
            </a:r>
            <a:r>
              <a:rPr lang="el-GR" dirty="0"/>
              <a:t>το άρθ. 278 Ν 4072/2012 « ο ετερόρρυθμος εταίρος δεν έχει εξουσία εκπροσώπησης της εταιρείας. </a:t>
            </a:r>
            <a:r>
              <a:rPr lang="el-GR" dirty="0" smtClean="0"/>
              <a:t>ΩΣΤΟΣΟ: με </a:t>
            </a:r>
            <a:r>
              <a:rPr lang="el-GR" dirty="0"/>
              <a:t>την εταιρική σύμβαση μπορεί να ανατίθεται σε ετερόρρυθμο εταίρο η εκπροσώπηση της εταιρείας. </a:t>
            </a:r>
            <a:r>
              <a:rPr lang="el-GR" dirty="0" smtClean="0"/>
              <a:t>-------</a:t>
            </a:r>
          </a:p>
          <a:p>
            <a:r>
              <a:rPr lang="el-GR" dirty="0" smtClean="0"/>
              <a:t>Για </a:t>
            </a:r>
            <a:r>
              <a:rPr lang="el-GR" dirty="0"/>
              <a:t>κάθε πράξη εκπροσώπησης από μέρους ετερόρρυθμου εταίρου ευθύνεται ο ίδιος ως ομόρρυθμος, εκτός αν ο τρίτος που συναλλάχθηκε μαζί του γνώριζε ότι είναι ετερόρρυθμος εταίρος». </a:t>
            </a:r>
          </a:p>
          <a:p>
            <a:endParaRPr lang="en-US" dirty="0"/>
          </a:p>
        </p:txBody>
      </p:sp>
    </p:spTree>
    <p:extLst>
      <p:ext uri="{BB962C8B-B14F-4D97-AF65-F5344CB8AC3E}">
        <p14:creationId xmlns:p14="http://schemas.microsoft.com/office/powerpoint/2010/main" val="933305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l-GR" sz="3200" dirty="0" smtClean="0"/>
              <a:t/>
            </a:r>
            <a:br>
              <a:rPr lang="el-GR" sz="3200" dirty="0" smtClean="0"/>
            </a:br>
            <a:r>
              <a:rPr lang="el-GR" sz="3200" dirty="0" smtClean="0"/>
              <a:t>Η ευθύνη των εταίρων στην ετερόρρυθμη εταιρία </a:t>
            </a:r>
            <a:r>
              <a:rPr lang="el-GR" dirty="0" smtClean="0"/>
              <a:t/>
            </a:r>
            <a:br>
              <a:rPr lang="el-GR"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l-GR" dirty="0"/>
              <a:t>Για την ευθύνη του ετερόρρυθμου εταίρου πρέπει να γίνεται διάκριση μεταξύ του ετερόρρυθμου εταίρου που κατέβαλλε την εισφορά του και του εταίρου που δεν κατέβαλλε αυτή. </a:t>
            </a:r>
            <a:endParaRPr lang="el-GR" dirty="0" smtClean="0"/>
          </a:p>
          <a:p>
            <a:r>
              <a:rPr lang="el-GR" b="1" dirty="0"/>
              <a:t>Ι. Ο ετερόρρυθμος εταίρος που κατέβαλλε την εισφορά του </a:t>
            </a:r>
          </a:p>
          <a:p>
            <a:r>
              <a:rPr lang="el-GR" dirty="0"/>
              <a:t>Ο ετερόρρυθμος εταίρος, που κατέβαλλε την εισφορά του, </a:t>
            </a:r>
            <a:r>
              <a:rPr lang="el-GR" b="1" dirty="0"/>
              <a:t>δεν</a:t>
            </a:r>
            <a:r>
              <a:rPr lang="el-GR" dirty="0"/>
              <a:t> ευθύνεται έναντι των τρίτων για τα χρέη της ετερόρρυθμης εταιρίας (άρθ. 279 § 1 εδ. 1 Ν 4072/2012), αλλά απλά η εισφορά του υπόκειται στον επιχειρηματικό κίνδυνο, δηλαδή αυτή μπορεί να χαθεί σε περίπτωση που η εταιρία έχει ζημίες . </a:t>
            </a:r>
            <a:endParaRPr lang="el-GR" dirty="0" smtClean="0"/>
          </a:p>
          <a:p>
            <a:r>
              <a:rPr lang="el-GR" dirty="0" smtClean="0"/>
              <a:t>Κατά </a:t>
            </a:r>
            <a:r>
              <a:rPr lang="el-GR" dirty="0"/>
              <a:t>συνέπεια ο δανειστής της εταιρίας στην περίπτωση αυτή δεν μπορεί να στραφεί κατά του ετερόρρυθμου εταίρου και να αναζητήσει τα οφειλόμενα εταιρικά χρέη, αλλά μπορεί να στραφεί μόνο κατά της εταιρίας. </a:t>
            </a:r>
          </a:p>
          <a:p>
            <a:endParaRPr lang="el-GR" dirty="0"/>
          </a:p>
          <a:p>
            <a:endParaRPr lang="el-GR" dirty="0" smtClean="0"/>
          </a:p>
          <a:p>
            <a:pPr marL="114300" indent="0">
              <a:buNone/>
            </a:pPr>
            <a:endParaRPr lang="el-GR" dirty="0"/>
          </a:p>
        </p:txBody>
      </p:sp>
    </p:spTree>
    <p:extLst>
      <p:ext uri="{BB962C8B-B14F-4D97-AF65-F5344CB8AC3E}">
        <p14:creationId xmlns:p14="http://schemas.microsoft.com/office/powerpoint/2010/main" val="23363096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1453</Words>
  <Application>Microsoft Macintosh PowerPoint</Application>
  <PresentationFormat>On-screen Show (4:3)</PresentationFormat>
  <Paragraphs>68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4η Ενότητα</vt:lpstr>
      <vt:lpstr>ΕΤΕΡΟΡΡΥΘΜΗ ΕΤΑΙΡΙΑ</vt:lpstr>
      <vt:lpstr>ΙΔΙΟΤΗΤΑ Ο.Ε</vt:lpstr>
      <vt:lpstr>Συσταση Ε.Ε</vt:lpstr>
      <vt:lpstr>Εταιρική επωνυμία Ε.Ε</vt:lpstr>
      <vt:lpstr>ΔΙΑΧΕΙΡΙΣΗ Ε.Ε</vt:lpstr>
      <vt:lpstr> Δικαίωμα εναντίωσης </vt:lpstr>
      <vt:lpstr>Εκπροσωπευτική διαχείριση</vt:lpstr>
      <vt:lpstr> Η ευθύνη των εταίρων στην ετερόρρυθμη εταιρία  </vt:lpstr>
      <vt:lpstr>ΕΥΘΥΝΗ</vt:lpstr>
      <vt:lpstr>ΕΥΘΥΝΗ </vt:lpstr>
      <vt:lpstr>ΕΥΘΥΝΗ</vt:lpstr>
      <vt:lpstr>ΕΥΘΥΝΗ</vt:lpstr>
      <vt:lpstr>ΛΥΣΗ Ε.Ε</vt:lpstr>
      <vt:lpstr> Η εκκαθάριση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4η Ενότητα</dc:title>
  <dc:creator>ΜΑΡΙΑΝΝΑ ΧΡΙΣΤΟΔΟΥΛΟΥ</dc:creator>
  <cp:lastModifiedBy>ΜΑΡΙΑΝΝΑ ΧΡΙΣΤΟΔΟΥΛΟΥ</cp:lastModifiedBy>
  <cp:revision>1</cp:revision>
  <dcterms:created xsi:type="dcterms:W3CDTF">2020-04-03T15:52:32Z</dcterms:created>
  <dcterms:modified xsi:type="dcterms:W3CDTF">2020-04-03T15:55:21Z</dcterms:modified>
</cp:coreProperties>
</file>