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86" r:id="rId16"/>
    <p:sldId id="270" r:id="rId17"/>
    <p:sldId id="271" r:id="rId18"/>
    <p:sldId id="272" r:id="rId19"/>
    <p:sldId id="273" r:id="rId20"/>
    <p:sldId id="274" r:id="rId21"/>
    <p:sldId id="275" r:id="rId22"/>
    <p:sldId id="276" r:id="rId23"/>
    <p:sldId id="277" r:id="rId24"/>
    <p:sldId id="278" r:id="rId25"/>
    <p:sldId id="279" r:id="rId26"/>
    <p:sldId id="280" r:id="rId27"/>
    <p:sldId id="282" r:id="rId28"/>
    <p:sldId id="281" r:id="rId29"/>
    <p:sldId id="283" r:id="rId30"/>
    <p:sldId id="284" r:id="rId31"/>
    <p:sldId id="285" r:id="rId3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07" d="100"/>
          <a:sy n="107" d="100"/>
        </p:scale>
        <p:origin x="-102" y="-21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Στυλ κύριου τίτλου</a:t>
            </a: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6A241A81-E3F5-460F-912F-5110B2A39E9C}" type="datetimeFigureOut">
              <a:rPr lang="el-GR" smtClean="0"/>
              <a:t>6/5/2019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E06376A-B630-480B-959D-3052DCE798E4}" type="slidenum">
              <a:rPr lang="el-GR" smtClean="0"/>
              <a:t>‹#›</a:t>
            </a:fld>
            <a:endParaRPr lang="el-GR"/>
          </a:p>
        </p:txBody>
      </p:sp>
    </p:spTree>
    <p:extLst>
      <p:ext uri="{BB962C8B-B14F-4D97-AF65-F5344CB8AC3E}">
        <p14:creationId xmlns:p14="http://schemas.microsoft.com/office/powerpoint/2010/main" val="3398020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6A241A81-E3F5-460F-912F-5110B2A39E9C}" type="datetimeFigureOut">
              <a:rPr lang="el-GR" smtClean="0"/>
              <a:t>6/5/2019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E06376A-B630-480B-959D-3052DCE798E4}" type="slidenum">
              <a:rPr lang="el-GR" smtClean="0"/>
              <a:t>‹#›</a:t>
            </a:fld>
            <a:endParaRPr lang="el-GR"/>
          </a:p>
        </p:txBody>
      </p:sp>
    </p:spTree>
    <p:extLst>
      <p:ext uri="{BB962C8B-B14F-4D97-AF65-F5344CB8AC3E}">
        <p14:creationId xmlns:p14="http://schemas.microsoft.com/office/powerpoint/2010/main" val="1924862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6A241A81-E3F5-460F-912F-5110B2A39E9C}" type="datetimeFigureOut">
              <a:rPr lang="el-GR" smtClean="0"/>
              <a:t>6/5/2019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E06376A-B630-480B-959D-3052DCE798E4}" type="slidenum">
              <a:rPr lang="el-GR" smtClean="0"/>
              <a:t>‹#›</a:t>
            </a:fld>
            <a:endParaRPr lang="el-GR"/>
          </a:p>
        </p:txBody>
      </p:sp>
    </p:spTree>
    <p:extLst>
      <p:ext uri="{BB962C8B-B14F-4D97-AF65-F5344CB8AC3E}">
        <p14:creationId xmlns:p14="http://schemas.microsoft.com/office/powerpoint/2010/main" val="4115135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6A241A81-E3F5-460F-912F-5110B2A39E9C}" type="datetimeFigureOut">
              <a:rPr lang="el-GR" smtClean="0"/>
              <a:t>6/5/2019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E06376A-B630-480B-959D-3052DCE798E4}" type="slidenum">
              <a:rPr lang="el-GR" smtClean="0"/>
              <a:t>‹#›</a:t>
            </a:fld>
            <a:endParaRPr lang="el-GR"/>
          </a:p>
        </p:txBody>
      </p:sp>
    </p:spTree>
    <p:extLst>
      <p:ext uri="{BB962C8B-B14F-4D97-AF65-F5344CB8AC3E}">
        <p14:creationId xmlns:p14="http://schemas.microsoft.com/office/powerpoint/2010/main" val="2773139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Στυλ κύριου τίτλου</a:t>
            </a: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6A241A81-E3F5-460F-912F-5110B2A39E9C}" type="datetimeFigureOut">
              <a:rPr lang="el-GR" smtClean="0"/>
              <a:t>6/5/2019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E06376A-B630-480B-959D-3052DCE798E4}" type="slidenum">
              <a:rPr lang="el-GR" smtClean="0"/>
              <a:t>‹#›</a:t>
            </a:fld>
            <a:endParaRPr lang="el-GR"/>
          </a:p>
        </p:txBody>
      </p:sp>
    </p:spTree>
    <p:extLst>
      <p:ext uri="{BB962C8B-B14F-4D97-AF65-F5344CB8AC3E}">
        <p14:creationId xmlns:p14="http://schemas.microsoft.com/office/powerpoint/2010/main" val="3425467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838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72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6A241A81-E3F5-460F-912F-5110B2A39E9C}" type="datetimeFigureOut">
              <a:rPr lang="el-GR" smtClean="0"/>
              <a:t>6/5/2019</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6E06376A-B630-480B-959D-3052DCE798E4}" type="slidenum">
              <a:rPr lang="el-GR" smtClean="0"/>
              <a:t>‹#›</a:t>
            </a:fld>
            <a:endParaRPr lang="el-GR"/>
          </a:p>
        </p:txBody>
      </p:sp>
    </p:spTree>
    <p:extLst>
      <p:ext uri="{BB962C8B-B14F-4D97-AF65-F5344CB8AC3E}">
        <p14:creationId xmlns:p14="http://schemas.microsoft.com/office/powerpoint/2010/main" val="1667799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Στυλ κύριου τίτλου</a:t>
            </a: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6A241A81-E3F5-460F-912F-5110B2A39E9C}" type="datetimeFigureOut">
              <a:rPr lang="el-GR" smtClean="0"/>
              <a:t>6/5/2019</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6E06376A-B630-480B-959D-3052DCE798E4}" type="slidenum">
              <a:rPr lang="el-GR" smtClean="0"/>
              <a:t>‹#›</a:t>
            </a:fld>
            <a:endParaRPr lang="el-GR"/>
          </a:p>
        </p:txBody>
      </p:sp>
    </p:spTree>
    <p:extLst>
      <p:ext uri="{BB962C8B-B14F-4D97-AF65-F5344CB8AC3E}">
        <p14:creationId xmlns:p14="http://schemas.microsoft.com/office/powerpoint/2010/main" val="3831889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6A241A81-E3F5-460F-912F-5110B2A39E9C}" type="datetimeFigureOut">
              <a:rPr lang="el-GR" smtClean="0"/>
              <a:t>6/5/2019</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6E06376A-B630-480B-959D-3052DCE798E4}" type="slidenum">
              <a:rPr lang="el-GR" smtClean="0"/>
              <a:t>‹#›</a:t>
            </a:fld>
            <a:endParaRPr lang="el-GR"/>
          </a:p>
        </p:txBody>
      </p:sp>
    </p:spTree>
    <p:extLst>
      <p:ext uri="{BB962C8B-B14F-4D97-AF65-F5344CB8AC3E}">
        <p14:creationId xmlns:p14="http://schemas.microsoft.com/office/powerpoint/2010/main" val="1997555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6A241A81-E3F5-460F-912F-5110B2A39E9C}" type="datetimeFigureOut">
              <a:rPr lang="el-GR" smtClean="0"/>
              <a:t>6/5/2019</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6E06376A-B630-480B-959D-3052DCE798E4}" type="slidenum">
              <a:rPr lang="el-GR" smtClean="0"/>
              <a:t>‹#›</a:t>
            </a:fld>
            <a:endParaRPr lang="el-GR"/>
          </a:p>
        </p:txBody>
      </p:sp>
    </p:spTree>
    <p:extLst>
      <p:ext uri="{BB962C8B-B14F-4D97-AF65-F5344CB8AC3E}">
        <p14:creationId xmlns:p14="http://schemas.microsoft.com/office/powerpoint/2010/main" val="19971477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6A241A81-E3F5-460F-912F-5110B2A39E9C}" type="datetimeFigureOut">
              <a:rPr lang="el-GR" smtClean="0"/>
              <a:t>6/5/2019</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6E06376A-B630-480B-959D-3052DCE798E4}" type="slidenum">
              <a:rPr lang="el-GR" smtClean="0"/>
              <a:t>‹#›</a:t>
            </a:fld>
            <a:endParaRPr lang="el-GR"/>
          </a:p>
        </p:txBody>
      </p:sp>
    </p:spTree>
    <p:extLst>
      <p:ext uri="{BB962C8B-B14F-4D97-AF65-F5344CB8AC3E}">
        <p14:creationId xmlns:p14="http://schemas.microsoft.com/office/powerpoint/2010/main" val="3202326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6A241A81-E3F5-460F-912F-5110B2A39E9C}" type="datetimeFigureOut">
              <a:rPr lang="el-GR" smtClean="0"/>
              <a:t>6/5/2019</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6E06376A-B630-480B-959D-3052DCE798E4}" type="slidenum">
              <a:rPr lang="el-GR" smtClean="0"/>
              <a:t>‹#›</a:t>
            </a:fld>
            <a:endParaRPr lang="el-GR"/>
          </a:p>
        </p:txBody>
      </p:sp>
    </p:spTree>
    <p:extLst>
      <p:ext uri="{BB962C8B-B14F-4D97-AF65-F5344CB8AC3E}">
        <p14:creationId xmlns:p14="http://schemas.microsoft.com/office/powerpoint/2010/main" val="649801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241A81-E3F5-460F-912F-5110B2A39E9C}" type="datetimeFigureOut">
              <a:rPr lang="el-GR" smtClean="0"/>
              <a:t>6/5/2019</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06376A-B630-480B-959D-3052DCE798E4}" type="slidenum">
              <a:rPr lang="el-GR" smtClean="0"/>
              <a:t>‹#›</a:t>
            </a:fld>
            <a:endParaRPr lang="el-GR"/>
          </a:p>
        </p:txBody>
      </p:sp>
    </p:spTree>
    <p:extLst>
      <p:ext uri="{BB962C8B-B14F-4D97-AF65-F5344CB8AC3E}">
        <p14:creationId xmlns:p14="http://schemas.microsoft.com/office/powerpoint/2010/main" val="7695707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a:t>ΙΣΤΟΡΙΑ ΤΗΣ ΤΗΛΕΟΡΑΣΗΣ</a:t>
            </a:r>
          </a:p>
        </p:txBody>
      </p:sp>
      <p:sp>
        <p:nvSpPr>
          <p:cNvPr id="3" name="Υπότιτλος 2"/>
          <p:cNvSpPr>
            <a:spLocks noGrp="1"/>
          </p:cNvSpPr>
          <p:nvPr>
            <p:ph type="subTitle" idx="1"/>
          </p:nvPr>
        </p:nvSpPr>
        <p:spPr/>
        <p:txBody>
          <a:bodyPr/>
          <a:lstStyle/>
          <a:p>
            <a:endParaRPr lang="el-GR"/>
          </a:p>
        </p:txBody>
      </p:sp>
    </p:spTree>
    <p:extLst>
      <p:ext uri="{BB962C8B-B14F-4D97-AF65-F5344CB8AC3E}">
        <p14:creationId xmlns:p14="http://schemas.microsoft.com/office/powerpoint/2010/main" val="9132016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3383E355-422F-4506-B783-1482C4B3801B}"/>
              </a:ext>
            </a:extLst>
          </p:cNvPr>
          <p:cNvSpPr>
            <a:spLocks noGrp="1"/>
          </p:cNvSpPr>
          <p:nvPr>
            <p:ph type="title"/>
          </p:nvPr>
        </p:nvSpPr>
        <p:spPr/>
        <p:txBody>
          <a:bodyPr/>
          <a:lstStyle/>
          <a:p>
            <a:r>
              <a:rPr lang="el-GR" dirty="0"/>
              <a:t>                      ΔΩΜΑΤΙΟ ΕΛΕΓΧΟΥ</a:t>
            </a:r>
          </a:p>
        </p:txBody>
      </p:sp>
      <p:sp>
        <p:nvSpPr>
          <p:cNvPr id="3" name="Θέση περιεχομένου 2">
            <a:extLst>
              <a:ext uri="{FF2B5EF4-FFF2-40B4-BE49-F238E27FC236}">
                <a16:creationId xmlns="" xmlns:a16="http://schemas.microsoft.com/office/drawing/2014/main" id="{4C97B931-386C-437A-B26F-080C4F58D02B}"/>
              </a:ext>
            </a:extLst>
          </p:cNvPr>
          <p:cNvSpPr>
            <a:spLocks noGrp="1"/>
          </p:cNvSpPr>
          <p:nvPr>
            <p:ph idx="1"/>
          </p:nvPr>
        </p:nvSpPr>
        <p:spPr/>
        <p:txBody>
          <a:bodyPr/>
          <a:lstStyle/>
          <a:p>
            <a:pPr marL="0" indent="0">
              <a:buNone/>
            </a:pPr>
            <a:r>
              <a:rPr lang="el-GR" dirty="0"/>
              <a:t> </a:t>
            </a:r>
          </a:p>
          <a:p>
            <a:r>
              <a:rPr lang="el-GR" dirty="0"/>
              <a:t>Ο εξοπλισμός ελέγχου του ήχου για την τηλεόραση είναι όμοιος με τον εξοπλισμό του ραδιοφώνου και βασίζεται σε κονσόλα ήχου ορισμένες φορές συνδυάζονται τα κέντρα ελέγχου ήχου και </a:t>
            </a:r>
            <a:r>
              <a:rPr lang="el-GR" dirty="0" smtClean="0"/>
              <a:t>εικόνας</a:t>
            </a:r>
          </a:p>
          <a:p>
            <a:r>
              <a:rPr lang="el-GR" dirty="0" smtClean="0"/>
              <a:t>Συχνά </a:t>
            </a:r>
            <a:r>
              <a:rPr lang="el-GR" dirty="0"/>
              <a:t>όμως βρίσκονται σε ξεχωριστά δωμάτια</a:t>
            </a:r>
          </a:p>
          <a:p>
            <a:endParaRPr lang="el-GR" dirty="0"/>
          </a:p>
        </p:txBody>
      </p:sp>
    </p:spTree>
    <p:extLst>
      <p:ext uri="{BB962C8B-B14F-4D97-AF65-F5344CB8AC3E}">
        <p14:creationId xmlns:p14="http://schemas.microsoft.com/office/powerpoint/2010/main" val="33597172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F54BF9D2-9A47-4A12-AFBD-419E0213BCEE}"/>
              </a:ext>
            </a:extLst>
          </p:cNvPr>
          <p:cNvSpPr>
            <a:spLocks noGrp="1"/>
          </p:cNvSpPr>
          <p:nvPr>
            <p:ph type="title"/>
          </p:nvPr>
        </p:nvSpPr>
        <p:spPr/>
        <p:txBody>
          <a:bodyPr/>
          <a:lstStyle/>
          <a:p>
            <a:r>
              <a:rPr lang="el-GR" dirty="0"/>
              <a:t>                  ΜΕΤΑΓΩΓΕΑΣ ΕΙΚΟΝΩΝ</a:t>
            </a:r>
          </a:p>
        </p:txBody>
      </p:sp>
      <p:sp>
        <p:nvSpPr>
          <p:cNvPr id="3" name="Θέση περιεχομένου 2">
            <a:extLst>
              <a:ext uri="{FF2B5EF4-FFF2-40B4-BE49-F238E27FC236}">
                <a16:creationId xmlns="" xmlns:a16="http://schemas.microsoft.com/office/drawing/2014/main" id="{69FF574B-161C-4981-BBA6-5F0C5F624B55}"/>
              </a:ext>
            </a:extLst>
          </p:cNvPr>
          <p:cNvSpPr>
            <a:spLocks noGrp="1"/>
          </p:cNvSpPr>
          <p:nvPr>
            <p:ph idx="1"/>
          </p:nvPr>
        </p:nvSpPr>
        <p:spPr/>
        <p:txBody>
          <a:bodyPr/>
          <a:lstStyle/>
          <a:p>
            <a:pPr marL="0" indent="0">
              <a:buNone/>
            </a:pPr>
            <a:endParaRPr lang="el-GR" dirty="0"/>
          </a:p>
          <a:p>
            <a:r>
              <a:rPr lang="el-GR" dirty="0"/>
              <a:t>Ακόμη και η πλέον απλή μαγνητοσκόπηση απαιτεί το λιγότερο 2 συσκευές λήψεως, πιο συχνά χρησιμοποιούνται πολλές συσκευές λήψεως. Για ένα αθλητικό γεγονός, όπως ένας ποδοσφαιρικός, μπορεί να χρειασθούν πολλές εγκατεστημένες γύρω-γύρω σε όλο το στάδιο</a:t>
            </a:r>
          </a:p>
          <a:p>
            <a:r>
              <a:rPr lang="el-GR" dirty="0"/>
              <a:t>Ο μεταγωγέας εικόνων δέχεται είσοδο από κάθε συσκευή λήψεως και επιτρέπει στο σκηνοθέτη που είναι υπεύθυνος της παραγωγής , να επιλέξει ποια εικόνα θα εγγράψει κάνοντας μεταγωγή από τη μια συσκευή λήψεως στην άλλη</a:t>
            </a:r>
          </a:p>
          <a:p>
            <a:endParaRPr lang="el-GR" dirty="0"/>
          </a:p>
        </p:txBody>
      </p:sp>
    </p:spTree>
    <p:extLst>
      <p:ext uri="{BB962C8B-B14F-4D97-AF65-F5344CB8AC3E}">
        <p14:creationId xmlns:p14="http://schemas.microsoft.com/office/powerpoint/2010/main" val="10182027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AC18BAE0-04E6-4A59-A4EE-D8F6E6636BE7}"/>
              </a:ext>
            </a:extLst>
          </p:cNvPr>
          <p:cNvSpPr>
            <a:spLocks noGrp="1"/>
          </p:cNvSpPr>
          <p:nvPr>
            <p:ph type="title"/>
          </p:nvPr>
        </p:nvSpPr>
        <p:spPr/>
        <p:txBody>
          <a:bodyPr/>
          <a:lstStyle/>
          <a:p>
            <a:r>
              <a:rPr lang="el-GR" dirty="0"/>
              <a:t>             Η ΕΞΕΛΙΞΗ ΤΗΣ ΤΗΛΕΟΡΑΣΗΣ</a:t>
            </a:r>
          </a:p>
        </p:txBody>
      </p:sp>
      <p:sp>
        <p:nvSpPr>
          <p:cNvPr id="3" name="Θέση περιεχομένου 2">
            <a:extLst>
              <a:ext uri="{FF2B5EF4-FFF2-40B4-BE49-F238E27FC236}">
                <a16:creationId xmlns="" xmlns:a16="http://schemas.microsoft.com/office/drawing/2014/main" id="{179F8333-76A3-4680-917A-8EAF2D6A27FD}"/>
              </a:ext>
            </a:extLst>
          </p:cNvPr>
          <p:cNvSpPr>
            <a:spLocks noGrp="1"/>
          </p:cNvSpPr>
          <p:nvPr>
            <p:ph idx="1"/>
          </p:nvPr>
        </p:nvSpPr>
        <p:spPr/>
        <p:txBody>
          <a:bodyPr/>
          <a:lstStyle/>
          <a:p>
            <a:pPr marL="0" indent="0">
              <a:buNone/>
            </a:pPr>
            <a:endParaRPr lang="el-GR" dirty="0"/>
          </a:p>
          <a:p>
            <a:r>
              <a:rPr lang="el-GR" dirty="0"/>
              <a:t>Τηλεόραση είναι η συσκευή που προβάλλει εικόνες και ήχους σε μακρινές αποστάσεις με τη βοήθεια ηλεκτρομαγνητικών κυμάτων</a:t>
            </a:r>
          </a:p>
          <a:p>
            <a:r>
              <a:rPr lang="el-GR" dirty="0"/>
              <a:t>Οι πρώτες επιτυχείς τηλεοπτικές μεταδόσεις έγιναν από τον Τζων Λότζι Μπαίρντ (John Logie Baird), μεταξύ 1928 και 1935 στη Μ. Βρετανία, χρησιμοποιώντας τους πομπούς μεσαίων κυμάτων του BBC</a:t>
            </a:r>
          </a:p>
          <a:p>
            <a:endParaRPr lang="el-GR" dirty="0"/>
          </a:p>
        </p:txBody>
      </p:sp>
    </p:spTree>
    <p:extLst>
      <p:ext uri="{BB962C8B-B14F-4D97-AF65-F5344CB8AC3E}">
        <p14:creationId xmlns:p14="http://schemas.microsoft.com/office/powerpoint/2010/main" val="21032370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Εικόνα 1">
            <a:extLst>
              <a:ext uri="{FF2B5EF4-FFF2-40B4-BE49-F238E27FC236}">
                <a16:creationId xmlns="" xmlns:a16="http://schemas.microsoft.com/office/drawing/2014/main" id="{2EE8A31B-2120-4F6B-AAA0-B0575D52CA75}"/>
              </a:ext>
            </a:extLst>
          </p:cNvPr>
          <p:cNvPicPr>
            <a:picLocks noChangeAspect="1"/>
          </p:cNvPicPr>
          <p:nvPr/>
        </p:nvPicPr>
        <p:blipFill>
          <a:blip r:embed="rId2"/>
          <a:stretch>
            <a:fillRect/>
          </a:stretch>
        </p:blipFill>
        <p:spPr>
          <a:xfrm>
            <a:off x="2947386" y="1491316"/>
            <a:ext cx="6400799" cy="4378323"/>
          </a:xfrm>
          <a:prstGeom prst="rect">
            <a:avLst/>
          </a:prstGeom>
        </p:spPr>
      </p:pic>
    </p:spTree>
    <p:extLst>
      <p:ext uri="{BB962C8B-B14F-4D97-AF65-F5344CB8AC3E}">
        <p14:creationId xmlns:p14="http://schemas.microsoft.com/office/powerpoint/2010/main" val="40782730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Εικόνα 1">
            <a:extLst>
              <a:ext uri="{FF2B5EF4-FFF2-40B4-BE49-F238E27FC236}">
                <a16:creationId xmlns="" xmlns:a16="http://schemas.microsoft.com/office/drawing/2014/main" id="{4A93A10D-4DCF-4139-A8E8-2E70755CF082}"/>
              </a:ext>
            </a:extLst>
          </p:cNvPr>
          <p:cNvPicPr>
            <a:picLocks noChangeAspect="1"/>
          </p:cNvPicPr>
          <p:nvPr/>
        </p:nvPicPr>
        <p:blipFill>
          <a:blip r:embed="rId2"/>
          <a:stretch>
            <a:fillRect/>
          </a:stretch>
        </p:blipFill>
        <p:spPr>
          <a:xfrm>
            <a:off x="3630967" y="1256973"/>
            <a:ext cx="4171131" cy="5001403"/>
          </a:xfrm>
          <a:prstGeom prst="rect">
            <a:avLst/>
          </a:prstGeom>
        </p:spPr>
      </p:pic>
    </p:spTree>
    <p:extLst>
      <p:ext uri="{BB962C8B-B14F-4D97-AF65-F5344CB8AC3E}">
        <p14:creationId xmlns:p14="http://schemas.microsoft.com/office/powerpoint/2010/main" val="19020935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95456" y="631176"/>
            <a:ext cx="3710866" cy="5369842"/>
          </a:xfrm>
          <a:prstGeom prst="rect">
            <a:avLst/>
          </a:prstGeom>
        </p:spPr>
      </p:pic>
    </p:spTree>
    <p:extLst>
      <p:ext uri="{BB962C8B-B14F-4D97-AF65-F5344CB8AC3E}">
        <p14:creationId xmlns:p14="http://schemas.microsoft.com/office/powerpoint/2010/main" val="28414860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8D8999A3-6E56-4E4B-84DF-A1BF742BBF5A}"/>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 xmlns:a16="http://schemas.microsoft.com/office/drawing/2014/main" id="{36592B6F-12F7-41BF-9E61-CAC3A0B883C7}"/>
              </a:ext>
            </a:extLst>
          </p:cNvPr>
          <p:cNvSpPr>
            <a:spLocks noGrp="1"/>
          </p:cNvSpPr>
          <p:nvPr>
            <p:ph idx="1"/>
          </p:nvPr>
        </p:nvSpPr>
        <p:spPr/>
        <p:txBody>
          <a:bodyPr/>
          <a:lstStyle/>
          <a:p>
            <a:r>
              <a:rPr lang="el-GR" dirty="0"/>
              <a:t>Στο σύστημα αυτό οι εικόνες αποτελούνταν μόνο από 30 γραμμές και δεν μπορούσαν να αναπαραχθούν οι μικρές λεπτομέρειες</a:t>
            </a:r>
          </a:p>
          <a:p>
            <a:r>
              <a:rPr lang="el-GR" dirty="0"/>
              <a:t>Το 1940, τη χρονιά που ξέσπασε ο δεύτερος παγκόσμιος πόλεμος, οι τακτικές τηλεοπτικές εκπομπές διακόπηκαν</a:t>
            </a:r>
          </a:p>
          <a:p>
            <a:r>
              <a:rPr lang="el-GR" dirty="0"/>
              <a:t>Μετά τον πόλεμο ξαναρχίζουν οι μεταδόσεις, αλλά ήταν λιγότερες σε αριθμό</a:t>
            </a:r>
          </a:p>
          <a:p>
            <a:r>
              <a:rPr lang="el-GR" dirty="0"/>
              <a:t>Το 1946 δώδεκα εμπορικοί τηλεοπτικοί σταθμοί λειτουργούσαν στις ΗΠΑ και οι πωλήσεις τηλεοπτικών συσκευών ανέβηκαν κατακόρυφα</a:t>
            </a:r>
          </a:p>
          <a:p>
            <a:endParaRPr lang="el-GR" dirty="0"/>
          </a:p>
        </p:txBody>
      </p:sp>
    </p:spTree>
    <p:extLst>
      <p:ext uri="{BB962C8B-B14F-4D97-AF65-F5344CB8AC3E}">
        <p14:creationId xmlns:p14="http://schemas.microsoft.com/office/powerpoint/2010/main" val="3025299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Εικόνα 1">
            <a:extLst>
              <a:ext uri="{FF2B5EF4-FFF2-40B4-BE49-F238E27FC236}">
                <a16:creationId xmlns="" xmlns:a16="http://schemas.microsoft.com/office/drawing/2014/main" id="{A35C8135-3FE6-472C-9D41-EE246E25A7CB}"/>
              </a:ext>
            </a:extLst>
          </p:cNvPr>
          <p:cNvPicPr>
            <a:picLocks noChangeAspect="1"/>
          </p:cNvPicPr>
          <p:nvPr/>
        </p:nvPicPr>
        <p:blipFill>
          <a:blip r:embed="rId2"/>
          <a:stretch>
            <a:fillRect/>
          </a:stretch>
        </p:blipFill>
        <p:spPr>
          <a:xfrm>
            <a:off x="3630967" y="1454092"/>
            <a:ext cx="4065174" cy="4593325"/>
          </a:xfrm>
          <a:prstGeom prst="rect">
            <a:avLst/>
          </a:prstGeom>
        </p:spPr>
      </p:pic>
    </p:spTree>
    <p:extLst>
      <p:ext uri="{BB962C8B-B14F-4D97-AF65-F5344CB8AC3E}">
        <p14:creationId xmlns:p14="http://schemas.microsoft.com/office/powerpoint/2010/main" val="3946975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D3C374F4-EAF7-43D5-A6AA-1C9D1BA3ACA7}"/>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 xmlns:a16="http://schemas.microsoft.com/office/drawing/2014/main" id="{FCEE3A75-47A9-43C6-8008-D74DB7B61D80}"/>
              </a:ext>
            </a:extLst>
          </p:cNvPr>
          <p:cNvSpPr>
            <a:spLocks noGrp="1"/>
          </p:cNvSpPr>
          <p:nvPr>
            <p:ph idx="1"/>
          </p:nvPr>
        </p:nvSpPr>
        <p:spPr/>
        <p:txBody>
          <a:bodyPr/>
          <a:lstStyle/>
          <a:p>
            <a:r>
              <a:rPr lang="el-GR" dirty="0"/>
              <a:t>Μετά ακολουθεί η έγχρωμη τηλεόραση το 1953. Στούντιο έγχρωμης τηλεόρασης</a:t>
            </a:r>
          </a:p>
          <a:p>
            <a:r>
              <a:rPr lang="el-GR"/>
              <a:t>Τα </a:t>
            </a:r>
            <a:r>
              <a:rPr lang="el-GR" dirty="0"/>
              <a:t>φώτα και οι οθόνες που κρέμονται από το ταβάνι αφήνουν περισσότερο χώρο ελεύθερο για να κινηθεί το συνεργείο</a:t>
            </a:r>
          </a:p>
        </p:txBody>
      </p:sp>
    </p:spTree>
    <p:extLst>
      <p:ext uri="{BB962C8B-B14F-4D97-AF65-F5344CB8AC3E}">
        <p14:creationId xmlns:p14="http://schemas.microsoft.com/office/powerpoint/2010/main" val="8549274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        Η ΤΗΛΕΟΡΑΣΗ ΣΤΗΝ ΕΛΛΑΔΑ</a:t>
            </a:r>
            <a:endParaRPr lang="el-GR" dirty="0"/>
          </a:p>
        </p:txBody>
      </p:sp>
      <p:sp>
        <p:nvSpPr>
          <p:cNvPr id="3" name="Content Placeholder 2"/>
          <p:cNvSpPr>
            <a:spLocks noGrp="1"/>
          </p:cNvSpPr>
          <p:nvPr>
            <p:ph idx="1"/>
          </p:nvPr>
        </p:nvSpPr>
        <p:spPr/>
        <p:txBody>
          <a:bodyPr/>
          <a:lstStyle/>
          <a:p>
            <a:r>
              <a:rPr lang="el-GR" dirty="0"/>
              <a:t>Στις 23 Φεβρουαρίου 1966 ξεκινάει και στην Ελλάδα η τηλεοπτική περιπέτεια, ασπρόμαυρη στην αρχή και με μικρή εμβέλεια. Οι τηλεοράσεις δε, που υπήρχαν στην Αθήνα δεν ήταν πάνω από </a:t>
            </a:r>
            <a:r>
              <a:rPr lang="el-GR" dirty="0" smtClean="0"/>
              <a:t>1000</a:t>
            </a:r>
            <a:endParaRPr lang="en-US" dirty="0" smtClean="0"/>
          </a:p>
          <a:p>
            <a:r>
              <a:rPr lang="el-GR" dirty="0"/>
              <a:t>Η έγχρωμη μετάδοση στην Ελληνική τηλεόραση γίνεται το 1979</a:t>
            </a:r>
          </a:p>
        </p:txBody>
      </p:sp>
    </p:spTree>
    <p:extLst>
      <p:ext uri="{BB962C8B-B14F-4D97-AF65-F5344CB8AC3E}">
        <p14:creationId xmlns:p14="http://schemas.microsoft.com/office/powerpoint/2010/main" val="3026858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a:t>Η τηλεόραση είναι ένα σύστημα τηλεπικοινωνίας που χρησιμεύει στη μετάδοση και λήψη κινούμενων εικόνων και ήχου εξ αποστάσεως</a:t>
            </a:r>
            <a:endParaRPr lang="en-ID" dirty="0"/>
          </a:p>
          <a:p>
            <a:r>
              <a:rPr lang="el-GR" dirty="0"/>
              <a:t>Αποτελεί το κυριότερο και δημοφιλέστερο Μέσο Μαζικής Επικοινωνίας και η χρήση της είναι ιδιαίτερα διαδεδομένη σε όλο τον κόσμο</a:t>
            </a:r>
          </a:p>
        </p:txBody>
      </p:sp>
    </p:spTree>
    <p:extLst>
      <p:ext uri="{BB962C8B-B14F-4D97-AF65-F5344CB8AC3E}">
        <p14:creationId xmlns:p14="http://schemas.microsoft.com/office/powerpoint/2010/main" val="5242198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    Η ΙΔΙΩΤΙΚΗ ΤΗΛΕΟΡΑΣΗ ΣΤΗΝ ΕΛΛΑΔΑ</a:t>
            </a:r>
            <a:endParaRPr lang="el-GR" dirty="0"/>
          </a:p>
        </p:txBody>
      </p:sp>
      <p:sp>
        <p:nvSpPr>
          <p:cNvPr id="3" name="Content Placeholder 2"/>
          <p:cNvSpPr>
            <a:spLocks noGrp="1"/>
          </p:cNvSpPr>
          <p:nvPr>
            <p:ph idx="1"/>
          </p:nvPr>
        </p:nvSpPr>
        <p:spPr/>
        <p:txBody>
          <a:bodyPr/>
          <a:lstStyle/>
          <a:p>
            <a:r>
              <a:rPr lang="el-GR" dirty="0"/>
              <a:t>Προς το τέλος του 1989 εμφανίζονται στις τηλεοπτικές συχνότητες τα δύο πρώτα ιδιωτικά κανάλια, το Mega Channel και ο Antenna </a:t>
            </a:r>
            <a:r>
              <a:rPr lang="el-GR" dirty="0" smtClean="0"/>
              <a:t>TV</a:t>
            </a:r>
            <a:endParaRPr lang="el-GR" dirty="0"/>
          </a:p>
          <a:p>
            <a:endParaRPr lang="el-GR" dirty="0"/>
          </a:p>
          <a:p>
            <a:r>
              <a:rPr lang="el-GR" dirty="0"/>
              <a:t>Το 1994 εμφανίζεται το πρώτο συνδρομητικό κανάλι, το Filmnet, που προσέφερε εμπορικές ταινίες και ζωντανούς αγώνες ποδοσφαίρου</a:t>
            </a:r>
          </a:p>
        </p:txBody>
      </p:sp>
    </p:spTree>
    <p:extLst>
      <p:ext uri="{BB962C8B-B14F-4D97-AF65-F5344CB8AC3E}">
        <p14:creationId xmlns:p14="http://schemas.microsoft.com/office/powerpoint/2010/main" val="8962509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Στα τέλη της δεκαετίας του 1980 λειτουργούν στην Αμερική 1300 τηλεοπτικοί σταθμοί και το 98% των αμερικανικών νοικοκυριών διαθέτει </a:t>
            </a:r>
            <a:r>
              <a:rPr lang="el-GR" dirty="0" smtClean="0"/>
              <a:t>τηλεόραση</a:t>
            </a:r>
          </a:p>
          <a:p>
            <a:r>
              <a:rPr lang="el-GR" dirty="0" smtClean="0"/>
              <a:t>Οι </a:t>
            </a:r>
            <a:r>
              <a:rPr lang="el-GR" dirty="0"/>
              <a:t>εκπομπές πραγματοποιούνται κάτω από καλύτερες τεχνικές συνθήκες και είναι έγχρωμες</a:t>
            </a:r>
          </a:p>
        </p:txBody>
      </p:sp>
    </p:spTree>
    <p:extLst>
      <p:ext uri="{BB962C8B-B14F-4D97-AF65-F5344CB8AC3E}">
        <p14:creationId xmlns:p14="http://schemas.microsoft.com/office/powerpoint/2010/main" val="28770065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         ΤΟ ΜΕΛΛΟΝ ΤΗΣ ΤΗΛΕΟΡΑΣΗΣ</a:t>
            </a:r>
            <a:endParaRPr lang="el-GR" dirty="0"/>
          </a:p>
        </p:txBody>
      </p:sp>
      <p:sp>
        <p:nvSpPr>
          <p:cNvPr id="3" name="Content Placeholder 2"/>
          <p:cNvSpPr>
            <a:spLocks noGrp="1"/>
          </p:cNvSpPr>
          <p:nvPr>
            <p:ph idx="1"/>
          </p:nvPr>
        </p:nvSpPr>
        <p:spPr/>
        <p:txBody>
          <a:bodyPr>
            <a:normAutofit/>
          </a:bodyPr>
          <a:lstStyle/>
          <a:p>
            <a:endParaRPr lang="el-GR" dirty="0"/>
          </a:p>
          <a:p>
            <a:r>
              <a:rPr lang="el-GR" dirty="0"/>
              <a:t>Οι νέες τεχνολογίες θα διαμορφώσουν το μέλλον της </a:t>
            </a:r>
            <a:r>
              <a:rPr lang="el-GR" dirty="0" smtClean="0"/>
              <a:t>τηλεόρασης</a:t>
            </a:r>
          </a:p>
          <a:p>
            <a:endParaRPr lang="el-GR" dirty="0"/>
          </a:p>
          <a:p>
            <a:endParaRPr lang="el-GR" dirty="0"/>
          </a:p>
          <a:p>
            <a:endParaRPr lang="el-GR" dirty="0"/>
          </a:p>
          <a:p>
            <a:endParaRPr lang="el-GR" dirty="0"/>
          </a:p>
        </p:txBody>
      </p:sp>
    </p:spTree>
    <p:extLst>
      <p:ext uri="{BB962C8B-B14F-4D97-AF65-F5344CB8AC3E}">
        <p14:creationId xmlns:p14="http://schemas.microsoft.com/office/powerpoint/2010/main" val="33127377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          ΚΑΤΗΓΟΡΙΕΣ ΤΗΛΕΟΠΤΙΚΩΝ </a:t>
            </a:r>
            <a:br>
              <a:rPr lang="el-GR" dirty="0" smtClean="0"/>
            </a:br>
            <a:r>
              <a:rPr lang="el-GR" dirty="0"/>
              <a:t> </a:t>
            </a:r>
            <a:r>
              <a:rPr lang="el-GR" dirty="0" smtClean="0"/>
              <a:t>                  ΠΡΟΓΡΑΜΜΑΤΩΝ</a:t>
            </a:r>
            <a:endParaRPr lang="el-GR" dirty="0"/>
          </a:p>
        </p:txBody>
      </p:sp>
      <p:sp>
        <p:nvSpPr>
          <p:cNvPr id="3" name="Content Placeholder 2"/>
          <p:cNvSpPr>
            <a:spLocks noGrp="1"/>
          </p:cNvSpPr>
          <p:nvPr>
            <p:ph idx="1"/>
          </p:nvPr>
        </p:nvSpPr>
        <p:spPr/>
        <p:txBody>
          <a:bodyPr/>
          <a:lstStyle/>
          <a:p>
            <a:r>
              <a:rPr lang="el-GR" dirty="0"/>
              <a:t>Προκαθορισμένες εκπομπές</a:t>
            </a:r>
          </a:p>
          <a:p>
            <a:r>
              <a:rPr lang="el-GR" dirty="0" smtClean="0"/>
              <a:t>Με </a:t>
            </a:r>
            <a:r>
              <a:rPr lang="el-GR" dirty="0"/>
              <a:t>τον όρο προκαθορισμένες εκπομπές εννοούμε προγράμματα με καθορισμένα κείμενα και </a:t>
            </a:r>
            <a:r>
              <a:rPr lang="el-GR" dirty="0" smtClean="0"/>
              <a:t>κριτήρια</a:t>
            </a:r>
            <a:endParaRPr lang="el-GR" dirty="0"/>
          </a:p>
          <a:p>
            <a:r>
              <a:rPr lang="el-GR" dirty="0"/>
              <a:t>Τηλεοπτικές σειρές, όπως Δραματικές τηλεοπτικές σειρές (</a:t>
            </a:r>
            <a:r>
              <a:rPr lang="el-GR" dirty="0" smtClean="0"/>
              <a:t>Δράμα, </a:t>
            </a:r>
            <a:r>
              <a:rPr lang="el-GR" dirty="0"/>
              <a:t>σειρά δράσης, σαπουνόπερα, </a:t>
            </a:r>
            <a:r>
              <a:rPr lang="el-GR" dirty="0" smtClean="0"/>
              <a:t>τηλενουβέλα</a:t>
            </a:r>
            <a:r>
              <a:rPr lang="el-GR" dirty="0"/>
              <a:t>) ή Τηλεοπτική Κωμωδία</a:t>
            </a:r>
          </a:p>
          <a:p>
            <a:r>
              <a:rPr lang="el-GR" dirty="0"/>
              <a:t> Κινούμενα σχέδια</a:t>
            </a:r>
          </a:p>
          <a:p>
            <a:r>
              <a:rPr lang="el-GR" dirty="0"/>
              <a:t> Μίνι σειρές και τηλεταινίες</a:t>
            </a:r>
          </a:p>
          <a:p>
            <a:r>
              <a:rPr lang="el-GR" dirty="0"/>
              <a:t> Εκπομπές απονομής βραβείων</a:t>
            </a:r>
          </a:p>
          <a:p>
            <a:endParaRPr lang="el-GR" dirty="0"/>
          </a:p>
        </p:txBody>
      </p:sp>
    </p:spTree>
    <p:extLst>
      <p:ext uri="{BB962C8B-B14F-4D97-AF65-F5344CB8AC3E}">
        <p14:creationId xmlns:p14="http://schemas.microsoft.com/office/powerpoint/2010/main" val="28095868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Μη Προκαθορισμένες εκπομπές</a:t>
            </a:r>
          </a:p>
          <a:p>
            <a:r>
              <a:rPr lang="el-GR" dirty="0"/>
              <a:t> </a:t>
            </a:r>
            <a:r>
              <a:rPr lang="el-GR" dirty="0" err="1"/>
              <a:t>Τοκ</a:t>
            </a:r>
            <a:r>
              <a:rPr lang="el-GR" dirty="0"/>
              <a:t> Σόου</a:t>
            </a:r>
          </a:p>
          <a:p>
            <a:r>
              <a:rPr lang="el-GR" dirty="0"/>
              <a:t> </a:t>
            </a:r>
            <a:r>
              <a:rPr lang="el-GR" dirty="0" err="1"/>
              <a:t>Ριάλιτι</a:t>
            </a:r>
            <a:r>
              <a:rPr lang="el-GR" dirty="0"/>
              <a:t> Σόου</a:t>
            </a:r>
          </a:p>
          <a:p>
            <a:r>
              <a:rPr lang="el-GR" dirty="0"/>
              <a:t> Ψυχαγωγικές εκπομπές</a:t>
            </a:r>
          </a:p>
          <a:p>
            <a:endParaRPr lang="el-GR" dirty="0"/>
          </a:p>
        </p:txBody>
      </p:sp>
    </p:spTree>
    <p:extLst>
      <p:ext uri="{BB962C8B-B14F-4D97-AF65-F5344CB8AC3E}">
        <p14:creationId xmlns:p14="http://schemas.microsoft.com/office/powerpoint/2010/main" val="30797129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Μαγκαζίνο </a:t>
            </a:r>
            <a:endParaRPr lang="el-GR" dirty="0"/>
          </a:p>
          <a:p>
            <a:r>
              <a:rPr lang="el-GR" dirty="0"/>
              <a:t>Ενημερωτικές Σειρές</a:t>
            </a:r>
          </a:p>
          <a:p>
            <a:r>
              <a:rPr lang="el-GR" dirty="0"/>
              <a:t>Δελτία Ειδήσεων</a:t>
            </a:r>
          </a:p>
          <a:p>
            <a:r>
              <a:rPr lang="el-GR" dirty="0"/>
              <a:t>Ντοκιμαντέρ</a:t>
            </a:r>
          </a:p>
          <a:p>
            <a:r>
              <a:rPr lang="el-GR" dirty="0"/>
              <a:t>Ενημερωτικά Μαγκαζίνο</a:t>
            </a:r>
          </a:p>
          <a:p>
            <a:r>
              <a:rPr lang="el-GR" dirty="0"/>
              <a:t>Διαφημίσεις</a:t>
            </a:r>
          </a:p>
          <a:p>
            <a:endParaRPr lang="el-GR" dirty="0"/>
          </a:p>
        </p:txBody>
      </p:sp>
    </p:spTree>
    <p:extLst>
      <p:ext uri="{BB962C8B-B14F-4D97-AF65-F5344CB8AC3E}">
        <p14:creationId xmlns:p14="http://schemas.microsoft.com/office/powerpoint/2010/main" val="1085958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lnSpcReduction="10000"/>
          </a:bodyPr>
          <a:lstStyle/>
          <a:p>
            <a:r>
              <a:rPr lang="el-GR" dirty="0"/>
              <a:t>Η τηλεόραση είναι ένα μέσο με το οποίο μπορούν οι άνθρωποι να </a:t>
            </a:r>
            <a:r>
              <a:rPr lang="el-GR" dirty="0" smtClean="0"/>
              <a:t>ενημερώνονται</a:t>
            </a:r>
            <a:r>
              <a:rPr lang="el-GR" dirty="0"/>
              <a:t> </a:t>
            </a:r>
            <a:r>
              <a:rPr lang="el-GR" dirty="0" smtClean="0"/>
              <a:t>και  </a:t>
            </a:r>
            <a:r>
              <a:rPr lang="el-GR" dirty="0"/>
              <a:t>να </a:t>
            </a:r>
            <a:r>
              <a:rPr lang="el-GR" dirty="0" smtClean="0"/>
              <a:t>ψυχαγωγούνται</a:t>
            </a:r>
          </a:p>
          <a:p>
            <a:r>
              <a:rPr lang="el-GR" dirty="0"/>
              <a:t>Ενημέρωση-μάθηση  	 </a:t>
            </a:r>
          </a:p>
          <a:p>
            <a:r>
              <a:rPr lang="el-GR" dirty="0"/>
              <a:t>1. </a:t>
            </a:r>
            <a:r>
              <a:rPr lang="el-GR" dirty="0" smtClean="0"/>
              <a:t> ενημερωτικές εκπομπές </a:t>
            </a:r>
            <a:endParaRPr lang="el-GR" dirty="0"/>
          </a:p>
          <a:p>
            <a:r>
              <a:rPr lang="el-GR" dirty="0"/>
              <a:t>2. </a:t>
            </a:r>
            <a:r>
              <a:rPr lang="el-GR" dirty="0" smtClean="0"/>
              <a:t>δελτία </a:t>
            </a:r>
            <a:r>
              <a:rPr lang="el-GR" dirty="0"/>
              <a:t>ειδήσεων </a:t>
            </a:r>
            <a:endParaRPr lang="el-GR" dirty="0" smtClean="0"/>
          </a:p>
          <a:p>
            <a:r>
              <a:rPr lang="el-GR" dirty="0" smtClean="0"/>
              <a:t>3.Με </a:t>
            </a:r>
            <a:r>
              <a:rPr lang="el-GR" dirty="0"/>
              <a:t>την εξέλιξη της τεχνολογίας ο άνθρωπος έχει την δυνατότητα να έχει πρόσβαση στο διαδίκτυο μέσω της τηλεόρασης (smart T.V) και μπορεί να ενημερώνεται μέσω μιας ευρύτερης γκάμας </a:t>
            </a:r>
            <a:r>
              <a:rPr lang="el-GR" dirty="0" smtClean="0"/>
              <a:t>πληροφοριών</a:t>
            </a:r>
            <a:endParaRPr lang="el-GR" dirty="0"/>
          </a:p>
          <a:p>
            <a:r>
              <a:rPr lang="el-GR" dirty="0"/>
              <a:t>4. </a:t>
            </a:r>
            <a:r>
              <a:rPr lang="el-GR" dirty="0" smtClean="0"/>
              <a:t>ντοκιμαντέρ</a:t>
            </a:r>
          </a:p>
          <a:p>
            <a:endParaRPr lang="el-GR" dirty="0"/>
          </a:p>
        </p:txBody>
      </p:sp>
    </p:spTree>
    <p:extLst>
      <p:ext uri="{BB962C8B-B14F-4D97-AF65-F5344CB8AC3E}">
        <p14:creationId xmlns:p14="http://schemas.microsoft.com/office/powerpoint/2010/main" val="24098491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a:bodyPr>
          <a:lstStyle/>
          <a:p>
            <a:r>
              <a:rPr lang="el-GR" dirty="0" smtClean="0"/>
              <a:t>5. εκπομπές </a:t>
            </a:r>
            <a:r>
              <a:rPr lang="el-GR" dirty="0"/>
              <a:t>ειδικού ενδιαφέροντος </a:t>
            </a:r>
            <a:endParaRPr lang="el-GR" dirty="0" smtClean="0"/>
          </a:p>
          <a:p>
            <a:r>
              <a:rPr lang="el-GR" b="1" dirty="0"/>
              <a:t>Ψυχαγωγία</a:t>
            </a:r>
          </a:p>
          <a:p>
            <a:r>
              <a:rPr lang="el-GR" dirty="0"/>
              <a:t>1. </a:t>
            </a:r>
            <a:r>
              <a:rPr lang="el-GR" dirty="0" smtClean="0"/>
              <a:t> προγράμματα </a:t>
            </a:r>
            <a:r>
              <a:rPr lang="el-GR" dirty="0"/>
              <a:t>ψυχαγωγικού χαρακτήρα </a:t>
            </a:r>
            <a:endParaRPr lang="el-GR" dirty="0" smtClean="0"/>
          </a:p>
          <a:p>
            <a:r>
              <a:rPr lang="el-GR" dirty="0" smtClean="0"/>
              <a:t>2</a:t>
            </a:r>
            <a:r>
              <a:rPr lang="el-GR" dirty="0"/>
              <a:t>. </a:t>
            </a:r>
            <a:r>
              <a:rPr lang="el-GR" dirty="0" smtClean="0"/>
              <a:t>ταινίες </a:t>
            </a:r>
            <a:r>
              <a:rPr lang="el-GR" dirty="0"/>
              <a:t>ψυχαγωγικού χαρακτήρα </a:t>
            </a:r>
            <a:endParaRPr lang="el-GR" dirty="0" smtClean="0"/>
          </a:p>
          <a:p>
            <a:r>
              <a:rPr lang="el-GR" dirty="0" smtClean="0"/>
              <a:t>3</a:t>
            </a:r>
            <a:r>
              <a:rPr lang="el-GR" dirty="0"/>
              <a:t>. </a:t>
            </a:r>
            <a:r>
              <a:rPr lang="el-GR" dirty="0" smtClean="0"/>
              <a:t>αθλητισμός </a:t>
            </a:r>
          </a:p>
          <a:p>
            <a:r>
              <a:rPr lang="el-GR" dirty="0" smtClean="0"/>
              <a:t>4</a:t>
            </a:r>
            <a:r>
              <a:rPr lang="el-GR" dirty="0"/>
              <a:t>. Η προβολή παιδικών προγραμμάτων και εκπομπών που ψυχαγωγούν τα μικρότερα παιδιά όταν αυτά δεν έχουν σχολείο</a:t>
            </a:r>
          </a:p>
        </p:txBody>
      </p:sp>
    </p:spTree>
    <p:extLst>
      <p:ext uri="{BB962C8B-B14F-4D97-AF65-F5344CB8AC3E}">
        <p14:creationId xmlns:p14="http://schemas.microsoft.com/office/powerpoint/2010/main" val="24348636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85000" lnSpcReduction="20000"/>
          </a:bodyPr>
          <a:lstStyle/>
          <a:p>
            <a:r>
              <a:rPr lang="el-GR" dirty="0"/>
              <a:t>Προπαγάνδα - </a:t>
            </a:r>
            <a:r>
              <a:rPr lang="el-GR" dirty="0" smtClean="0"/>
              <a:t>Παραπληροφόρηση</a:t>
            </a:r>
            <a:endParaRPr lang="el-GR" dirty="0"/>
          </a:p>
          <a:p>
            <a:endParaRPr lang="el-GR" dirty="0"/>
          </a:p>
          <a:p>
            <a:r>
              <a:rPr lang="el-GR" dirty="0"/>
              <a:t>Με την προβολή διαφόρων εκπομπών ή ταινιών οι οποίες περιέχουν μηνύματα  με σκοπό να επηρεάσουν τους τηλεθεατές τους και να τους στρέψουν προς μια συγκεκριμένη </a:t>
            </a:r>
            <a:r>
              <a:rPr lang="el-GR" dirty="0" smtClean="0"/>
              <a:t>κατεύθυνση </a:t>
            </a:r>
            <a:endParaRPr lang="el-GR" dirty="0"/>
          </a:p>
          <a:p>
            <a:endParaRPr lang="el-GR" dirty="0"/>
          </a:p>
          <a:p>
            <a:r>
              <a:rPr lang="el-GR" dirty="0"/>
              <a:t>Οι διάφορες ενημερωτικές εκπομπές που προβάλλονται μπορεί να μας παρέχουν μια τεράστια ποικιλία πληροφοριών οι οποίες μπορεί να φανούν χρήσιμες αλλά κάποιες φορές δεν ανταποκρίνονται στην </a:t>
            </a:r>
            <a:r>
              <a:rPr lang="el-GR" dirty="0" smtClean="0"/>
              <a:t>πραγματικότητα</a:t>
            </a:r>
            <a:endParaRPr lang="el-GR" dirty="0"/>
          </a:p>
          <a:p>
            <a:endParaRPr lang="el-GR" dirty="0"/>
          </a:p>
          <a:p>
            <a:r>
              <a:rPr lang="el-GR" dirty="0"/>
              <a:t>Έτσι πολλές φορές οι τηλεθεατές μπορεί να αποδέχονται ή ακόμα και να υπερασπίζονται ακραίες καταστάσεις όπως παραβίαση ανθρώπινων δικαιωμάτων και αντιδημοκρατικές συμπεριφορές</a:t>
            </a:r>
          </a:p>
          <a:p>
            <a:endParaRPr lang="el-GR" dirty="0"/>
          </a:p>
        </p:txBody>
      </p:sp>
    </p:spTree>
    <p:extLst>
      <p:ext uri="{BB962C8B-B14F-4D97-AF65-F5344CB8AC3E}">
        <p14:creationId xmlns:p14="http://schemas.microsoft.com/office/powerpoint/2010/main" val="12458990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         ΔΙΑΦΗΜΙΣΗ-ΚΑΤΑΝΑΛΩΤΙΣΜΟΣ</a:t>
            </a:r>
            <a:endParaRPr lang="el-GR" dirty="0"/>
          </a:p>
        </p:txBody>
      </p:sp>
      <p:sp>
        <p:nvSpPr>
          <p:cNvPr id="3" name="Content Placeholder 2"/>
          <p:cNvSpPr>
            <a:spLocks noGrp="1"/>
          </p:cNvSpPr>
          <p:nvPr>
            <p:ph idx="1"/>
          </p:nvPr>
        </p:nvSpPr>
        <p:spPr/>
        <p:txBody>
          <a:bodyPr/>
          <a:lstStyle/>
          <a:p>
            <a:endParaRPr lang="el-GR" dirty="0"/>
          </a:p>
          <a:p>
            <a:r>
              <a:rPr lang="el-GR" dirty="0"/>
              <a:t>1.Μέσω της προβολής των διαφημίσεων, εκτός από την ευνοϊκή τους χρήση, μας προκαλούν να αγοράσουμε τα προϊόντα τους οδηγώντας μας στον </a:t>
            </a:r>
            <a:r>
              <a:rPr lang="el-GR" dirty="0" smtClean="0"/>
              <a:t>καταναλωτισμό </a:t>
            </a:r>
            <a:endParaRPr lang="el-GR" dirty="0"/>
          </a:p>
          <a:p>
            <a:endParaRPr lang="el-GR" dirty="0"/>
          </a:p>
          <a:p>
            <a:r>
              <a:rPr lang="el-GR" dirty="0"/>
              <a:t>2.Στις διαφημίσεις γίνεται η υπερεκτίμηση των </a:t>
            </a:r>
            <a:r>
              <a:rPr lang="el-GR" dirty="0" smtClean="0"/>
              <a:t>προϊόντων </a:t>
            </a:r>
            <a:r>
              <a:rPr lang="el-GR" dirty="0"/>
              <a:t>με σκοπό την παραπλάνηση των καταναλωτών</a:t>
            </a:r>
          </a:p>
          <a:p>
            <a:endParaRPr lang="el-GR" dirty="0"/>
          </a:p>
        </p:txBody>
      </p:sp>
    </p:spTree>
    <p:extLst>
      <p:ext uri="{BB962C8B-B14F-4D97-AF65-F5344CB8AC3E}">
        <p14:creationId xmlns:p14="http://schemas.microsoft.com/office/powerpoint/2010/main" val="4190405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a:t>Συνήθως, λέγοντας "τηλεόραση" εννοούμε τη συσκευή, δηλαδή τον δέκτη, ο οποίος λαμβάνει το (τηλεοπτικό) σήμα που εκπέμπουν οι τηλεοπτικοί σταθμοί σε συγκεκριμένες συχνότητες (ή αλλιώς κανάλια) με την οθόνη που απεικονίζει το αποτέλεσμα της εκπομπής (μετατροπή του σήματος σε εικόνα και ήχο</a:t>
            </a:r>
            <a:r>
              <a:rPr lang="en-ID" dirty="0"/>
              <a:t>)</a:t>
            </a:r>
            <a:endParaRPr lang="el-GR" dirty="0"/>
          </a:p>
        </p:txBody>
      </p:sp>
    </p:spTree>
    <p:extLst>
      <p:ext uri="{BB962C8B-B14F-4D97-AF65-F5344CB8AC3E}">
        <p14:creationId xmlns:p14="http://schemas.microsoft.com/office/powerpoint/2010/main" val="12400295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  ΠΡΟΒΟΛΗ ΛΑΝΘΑΣΜΕΝΩΝ ΠΡΟΤΥΠΩΝ</a:t>
            </a:r>
            <a:endParaRPr lang="el-GR" dirty="0"/>
          </a:p>
        </p:txBody>
      </p:sp>
      <p:sp>
        <p:nvSpPr>
          <p:cNvPr id="3" name="Content Placeholder 2"/>
          <p:cNvSpPr>
            <a:spLocks noGrp="1"/>
          </p:cNvSpPr>
          <p:nvPr>
            <p:ph idx="1"/>
          </p:nvPr>
        </p:nvSpPr>
        <p:spPr/>
        <p:txBody>
          <a:bodyPr/>
          <a:lstStyle/>
          <a:p>
            <a:pPr marL="0" indent="0">
              <a:buNone/>
            </a:pPr>
            <a:endParaRPr lang="el-GR" dirty="0"/>
          </a:p>
          <a:p>
            <a:r>
              <a:rPr lang="el-GR" dirty="0"/>
              <a:t>1.Οι εκπομπές οι οποίες προβάλλονται στην τηλεόραση </a:t>
            </a:r>
            <a:r>
              <a:rPr lang="el-GR" dirty="0" smtClean="0"/>
              <a:t>μπορεί να δημιουργούν </a:t>
            </a:r>
            <a:r>
              <a:rPr lang="el-GR" dirty="0"/>
              <a:t>λάθος πρότυπα στους </a:t>
            </a:r>
            <a:r>
              <a:rPr lang="el-GR" dirty="0" smtClean="0"/>
              <a:t>ανθρώπους </a:t>
            </a:r>
          </a:p>
          <a:p>
            <a:r>
              <a:rPr lang="el-GR" dirty="0"/>
              <a:t>Οι εκπομπές αυτές παρόλο τον ψυχαγωγικό τους χαρακτήρα </a:t>
            </a:r>
            <a:r>
              <a:rPr lang="el-GR" dirty="0" smtClean="0"/>
              <a:t>μπορεί  να προβάλουν </a:t>
            </a:r>
            <a:r>
              <a:rPr lang="el-GR" dirty="0"/>
              <a:t>λάθος μηνύματα στους </a:t>
            </a:r>
            <a:r>
              <a:rPr lang="el-GR" dirty="0" smtClean="0"/>
              <a:t>ανθρώπους με </a:t>
            </a:r>
            <a:r>
              <a:rPr lang="el-GR" dirty="0"/>
              <a:t>σκοπό την υψηλή </a:t>
            </a:r>
            <a:r>
              <a:rPr lang="el-GR" dirty="0" smtClean="0"/>
              <a:t>θεαματικότητα</a:t>
            </a:r>
            <a:endParaRPr lang="el-GR" dirty="0"/>
          </a:p>
          <a:p>
            <a:endParaRPr lang="el-GR" dirty="0"/>
          </a:p>
          <a:p>
            <a:endParaRPr lang="el-GR" dirty="0"/>
          </a:p>
          <a:p>
            <a:endParaRPr lang="el-GR" dirty="0"/>
          </a:p>
        </p:txBody>
      </p:sp>
    </p:spTree>
    <p:extLst>
      <p:ext uri="{BB962C8B-B14F-4D97-AF65-F5344CB8AC3E}">
        <p14:creationId xmlns:p14="http://schemas.microsoft.com/office/powerpoint/2010/main" val="37267469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a:bodyPr>
          <a:lstStyle/>
          <a:p>
            <a:r>
              <a:rPr lang="el-GR" dirty="0"/>
              <a:t>Τηλεοπτικά θεάματα που μπορεί να είναι εύληπτα για τους τηλεθεατές ή θεάματα που εύκολα διεγείρουν συναισθήματα των τηλεθεατών προκαλούν αποπροσανατολισμό από τα σημαντικά προβλήματα, αλλοτρίωση και </a:t>
            </a:r>
            <a:r>
              <a:rPr lang="el-GR" dirty="0" smtClean="0"/>
              <a:t>παθητικότητα</a:t>
            </a:r>
          </a:p>
          <a:p>
            <a:r>
              <a:rPr lang="el-GR" dirty="0" smtClean="0"/>
              <a:t>Αυτό </a:t>
            </a:r>
            <a:r>
              <a:rPr lang="el-GR" dirty="0"/>
              <a:t>καθιστά το άτομο </a:t>
            </a:r>
            <a:r>
              <a:rPr lang="el-GR" dirty="0" smtClean="0"/>
              <a:t>αδύναμο </a:t>
            </a:r>
            <a:r>
              <a:rPr lang="el-GR"/>
              <a:t>να </a:t>
            </a:r>
            <a:r>
              <a:rPr lang="el-GR" smtClean="0"/>
              <a:t>αντιδράσει</a:t>
            </a:r>
            <a:endParaRPr lang="el-GR" dirty="0"/>
          </a:p>
          <a:p>
            <a:r>
              <a:rPr lang="el-GR" dirty="0"/>
              <a:t>Έτσι εύκολα μπορεί κάποιος να δέχεται τηλεοπτικές εκπομπές χαμηλής αισθητικής, την εκμετάλλευση του ανθρώπινου πόνου ή την παραβίαση της ιδιωτικής ζωής</a:t>
            </a:r>
          </a:p>
          <a:p>
            <a:endParaRPr lang="el-GR" dirty="0"/>
          </a:p>
        </p:txBody>
      </p:sp>
    </p:spTree>
    <p:extLst>
      <p:ext uri="{BB962C8B-B14F-4D97-AF65-F5344CB8AC3E}">
        <p14:creationId xmlns:p14="http://schemas.microsoft.com/office/powerpoint/2010/main" val="1922568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a:t>Ο τηλεοπτικός δέκτης λαμβάνει το τηλεοπτικό σήμα είτε ασύρματα είτε ενσύρματα. Η ασύρματη λήψη γίνεται με δύο τρόπους: Ο ένας τρόπος είναι η λήψη με κεραία στραμμένη σε κάποιο επίγειο σταθμό εκπομπής (που βρίσκεται στην κορυφή κάποιου βουνού)</a:t>
            </a:r>
            <a:endParaRPr lang="en-ID" dirty="0"/>
          </a:p>
          <a:p>
            <a:r>
              <a:rPr lang="el-GR" dirty="0"/>
              <a:t>Ο δεύτερος τρόπος είναι η λήψη από δορυφόρο μέσω δορυφορικής κεραίας (πιάτο) και ειδικού δέκτη. Στην ενσύρματη λήψη έχουμε την καλωδιακή τηλεόραση </a:t>
            </a:r>
          </a:p>
        </p:txBody>
      </p:sp>
    </p:spTree>
    <p:extLst>
      <p:ext uri="{BB962C8B-B14F-4D97-AF65-F5344CB8AC3E}">
        <p14:creationId xmlns:p14="http://schemas.microsoft.com/office/powerpoint/2010/main" val="309826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a:t>Τα τελευταία χρόνια, η ανάπτυξη της ευρυζωνικής δικτύωσης (καθώς και οι νέες τεχνικές συμπίεσης τηλεοπτικού σήματος) κατέστησε ικανή τη μετάδοση τηλεοπτικού προγράμματος μέσω Διαδικτύου. Πρόσφατα έχει ξεκινήσει και η μετάδοση τηλεοπτικού σήματος μέσω δικτύου κινητής τηλεφωνίας (Mobile TV)</a:t>
            </a:r>
          </a:p>
        </p:txBody>
      </p:sp>
    </p:spTree>
    <p:extLst>
      <p:ext uri="{BB962C8B-B14F-4D97-AF65-F5344CB8AC3E}">
        <p14:creationId xmlns:p14="http://schemas.microsoft.com/office/powerpoint/2010/main" val="36131417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ID" dirty="0"/>
              <a:t>          </a:t>
            </a:r>
            <a:r>
              <a:rPr lang="el-GR" dirty="0"/>
              <a:t>Ο ΕΦΕΥΡΕΤΗΣ  ΤΗΣ ΤΗΛΕΟΡΑΣΗΣ</a:t>
            </a:r>
          </a:p>
        </p:txBody>
      </p:sp>
      <p:sp>
        <p:nvSpPr>
          <p:cNvPr id="3" name="Θέση περιεχομένου 2"/>
          <p:cNvSpPr>
            <a:spLocks noGrp="1"/>
          </p:cNvSpPr>
          <p:nvPr>
            <p:ph idx="1"/>
          </p:nvPr>
        </p:nvSpPr>
        <p:spPr/>
        <p:txBody>
          <a:bodyPr/>
          <a:lstStyle/>
          <a:p>
            <a:r>
              <a:rPr lang="el-GR" dirty="0"/>
              <a:t>Ο Τζον Λότζι Μπερντ είναι ο δημιουργός της συσκευής μπροστά στην οποία δισεκατομμύρια άνθρωποι σε όλον τον πλανήτη καθηλώνονται με τις ώρες</a:t>
            </a:r>
            <a:endParaRPr lang="en-ID" dirty="0"/>
          </a:p>
          <a:p>
            <a:r>
              <a:rPr lang="el-GR" dirty="0"/>
              <a:t>Ο Μπερντ έγραψε το όνομά του ανεξίτηλα στην ανθρώπινη ιστορία ως ο εφευρέτης της τηλεόρασης, αλλά δεν έμεινε εκεί, αφού το όνομά του συνδέθηκε και με άλλες, πολύ σημαντικές ανακαλύψεις, όπως το ραντάρ και οι οπτικές ίνες</a:t>
            </a:r>
          </a:p>
        </p:txBody>
      </p:sp>
    </p:spTree>
    <p:extLst>
      <p:ext uri="{BB962C8B-B14F-4D97-AF65-F5344CB8AC3E}">
        <p14:creationId xmlns:p14="http://schemas.microsoft.com/office/powerpoint/2010/main" val="968337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5239E2B7-E472-45AF-8B65-9E6AE5230FEC}"/>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 xmlns:a16="http://schemas.microsoft.com/office/drawing/2014/main" id="{0B75B61C-C3BC-42E7-9E76-44B96D455EB5}"/>
              </a:ext>
            </a:extLst>
          </p:cNvPr>
          <p:cNvSpPr>
            <a:spLocks noGrp="1"/>
          </p:cNvSpPr>
          <p:nvPr>
            <p:ph idx="1"/>
          </p:nvPr>
        </p:nvSpPr>
        <p:spPr/>
        <p:txBody>
          <a:bodyPr/>
          <a:lstStyle/>
          <a:p>
            <a:r>
              <a:rPr lang="el-GR" dirty="0"/>
              <a:t>Φυσικά η τηλεόραση δεν είχε μέλλον αν δεν κατέγραφε κίνηση. Έτσι ο Μπερντ ρίχτηκε στη δουλειά για να αρχίσει να αναβαθμίζει άμεσα την τεχνολογία ώστε η συσκευή του να είναι λειτουργική</a:t>
            </a:r>
          </a:p>
          <a:p>
            <a:endParaRPr lang="el-GR" dirty="0"/>
          </a:p>
        </p:txBody>
      </p:sp>
    </p:spTree>
    <p:extLst>
      <p:ext uri="{BB962C8B-B14F-4D97-AF65-F5344CB8AC3E}">
        <p14:creationId xmlns:p14="http://schemas.microsoft.com/office/powerpoint/2010/main" val="3300089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CB8A9E60-6D28-4507-A1CA-31C9C3D36151}"/>
              </a:ext>
            </a:extLst>
          </p:cNvPr>
          <p:cNvSpPr>
            <a:spLocks noGrp="1"/>
          </p:cNvSpPr>
          <p:nvPr>
            <p:ph type="title"/>
          </p:nvPr>
        </p:nvSpPr>
        <p:spPr/>
        <p:txBody>
          <a:bodyPr/>
          <a:lstStyle/>
          <a:p>
            <a:r>
              <a:rPr lang="el-GR" dirty="0"/>
              <a:t>          ΣΥΣΚΕΥΕΣ ΛΗΨΕΩΝ ΕΙΚΟΝΩΝ</a:t>
            </a:r>
          </a:p>
        </p:txBody>
      </p:sp>
      <p:sp>
        <p:nvSpPr>
          <p:cNvPr id="3" name="Θέση περιεχομένου 2">
            <a:extLst>
              <a:ext uri="{FF2B5EF4-FFF2-40B4-BE49-F238E27FC236}">
                <a16:creationId xmlns="" xmlns:a16="http://schemas.microsoft.com/office/drawing/2014/main" id="{2101BD9B-D35E-4974-A67E-F421F0A47957}"/>
              </a:ext>
            </a:extLst>
          </p:cNvPr>
          <p:cNvSpPr>
            <a:spLocks noGrp="1"/>
          </p:cNvSpPr>
          <p:nvPr>
            <p:ph idx="1"/>
          </p:nvPr>
        </p:nvSpPr>
        <p:spPr/>
        <p:txBody>
          <a:bodyPr/>
          <a:lstStyle/>
          <a:p>
            <a:r>
              <a:rPr lang="el-GR" dirty="0"/>
              <a:t>Οι συσκευές λήψεως εικόνων μετατρέπουν ότι «</a:t>
            </a:r>
            <a:r>
              <a:rPr lang="el-GR" dirty="0" smtClean="0"/>
              <a:t>βλέπουν» </a:t>
            </a:r>
            <a:r>
              <a:rPr lang="el-GR" dirty="0"/>
              <a:t>σε ηλεκτρικά σήματα που κατόπιν </a:t>
            </a:r>
            <a:r>
              <a:rPr lang="el-GR" dirty="0" smtClean="0"/>
              <a:t>μεταδίδονται</a:t>
            </a:r>
            <a:endParaRPr lang="en-US" dirty="0" smtClean="0"/>
          </a:p>
          <a:p>
            <a:r>
              <a:rPr lang="el-GR" dirty="0" smtClean="0"/>
              <a:t>Ο </a:t>
            </a:r>
            <a:r>
              <a:rPr lang="el-GR" dirty="0"/>
              <a:t>φακός της συσκευής  λήψεως </a:t>
            </a:r>
            <a:r>
              <a:rPr lang="el-GR" dirty="0" smtClean="0"/>
              <a:t>συγκεντρώνει </a:t>
            </a:r>
            <a:r>
              <a:rPr lang="el-GR" dirty="0"/>
              <a:t>το φως και το κατευθύνει στη λυχνία λήψεως μέσα στη συσκευή </a:t>
            </a:r>
            <a:endParaRPr lang="en-US" dirty="0"/>
          </a:p>
          <a:p>
            <a:r>
              <a:rPr lang="el-GR" dirty="0" smtClean="0"/>
              <a:t>Η </a:t>
            </a:r>
            <a:r>
              <a:rPr lang="el-GR" dirty="0"/>
              <a:t>πλέον κοινή λυχνία λήψεως είναι το vidicon</a:t>
            </a:r>
          </a:p>
        </p:txBody>
      </p:sp>
    </p:spTree>
    <p:extLst>
      <p:ext uri="{BB962C8B-B14F-4D97-AF65-F5344CB8AC3E}">
        <p14:creationId xmlns:p14="http://schemas.microsoft.com/office/powerpoint/2010/main" val="548652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Εικόνα 1">
            <a:extLst>
              <a:ext uri="{FF2B5EF4-FFF2-40B4-BE49-F238E27FC236}">
                <a16:creationId xmlns="" xmlns:a16="http://schemas.microsoft.com/office/drawing/2014/main" id="{5A97E53B-C422-4417-AB3F-C744D49CD617}"/>
              </a:ext>
            </a:extLst>
          </p:cNvPr>
          <p:cNvPicPr>
            <a:picLocks noChangeAspect="1"/>
          </p:cNvPicPr>
          <p:nvPr/>
        </p:nvPicPr>
        <p:blipFill>
          <a:blip r:embed="rId2"/>
          <a:stretch>
            <a:fillRect/>
          </a:stretch>
        </p:blipFill>
        <p:spPr>
          <a:xfrm>
            <a:off x="1961965" y="799110"/>
            <a:ext cx="7821227" cy="4975518"/>
          </a:xfrm>
          <a:prstGeom prst="rect">
            <a:avLst/>
          </a:prstGeom>
        </p:spPr>
      </p:pic>
    </p:spTree>
    <p:extLst>
      <p:ext uri="{BB962C8B-B14F-4D97-AF65-F5344CB8AC3E}">
        <p14:creationId xmlns:p14="http://schemas.microsoft.com/office/powerpoint/2010/main" val="2932968397"/>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1110</TotalTime>
  <Words>1086</Words>
  <Application>Microsoft Office PowerPoint</Application>
  <PresentationFormat>Custom</PresentationFormat>
  <Paragraphs>96</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Θέμα του Office</vt:lpstr>
      <vt:lpstr>ΙΣΤΟΡΙΑ ΤΗΣ ΤΗΛΕΟΡΑΣΗΣ</vt:lpstr>
      <vt:lpstr>PowerPoint Presentation</vt:lpstr>
      <vt:lpstr>PowerPoint Presentation</vt:lpstr>
      <vt:lpstr>PowerPoint Presentation</vt:lpstr>
      <vt:lpstr>PowerPoint Presentation</vt:lpstr>
      <vt:lpstr>          Ο ΕΦΕΥΡΕΤΗΣ  ΤΗΣ ΤΗΛΕΟΡΑΣΗΣ</vt:lpstr>
      <vt:lpstr>PowerPoint Presentation</vt:lpstr>
      <vt:lpstr>          ΣΥΣΚΕΥΕΣ ΛΗΨΕΩΝ ΕΙΚΟΝΩΝ</vt:lpstr>
      <vt:lpstr>PowerPoint Presentation</vt:lpstr>
      <vt:lpstr>                      ΔΩΜΑΤΙΟ ΕΛΕΓΧΟΥ</vt:lpstr>
      <vt:lpstr>                  ΜΕΤΑΓΩΓΕΑΣ ΕΙΚΟΝΩΝ</vt:lpstr>
      <vt:lpstr>             Η ΕΞΕΛΙΞΗ ΤΗΣ ΤΗΛΕΟΡΑΣΗΣ</vt:lpstr>
      <vt:lpstr>PowerPoint Presentation</vt:lpstr>
      <vt:lpstr>PowerPoint Presentation</vt:lpstr>
      <vt:lpstr>PowerPoint Presentation</vt:lpstr>
      <vt:lpstr>PowerPoint Presentation</vt:lpstr>
      <vt:lpstr>PowerPoint Presentation</vt:lpstr>
      <vt:lpstr>PowerPoint Presentation</vt:lpstr>
      <vt:lpstr>        Η ΤΗΛΕΟΡΑΣΗ ΣΤΗΝ ΕΛΛΑΔΑ</vt:lpstr>
      <vt:lpstr>    Η ΙΔΙΩΤΙΚΗ ΤΗΛΕΟΡΑΣΗ ΣΤΗΝ ΕΛΛΑΔΑ</vt:lpstr>
      <vt:lpstr>PowerPoint Presentation</vt:lpstr>
      <vt:lpstr>         ΤΟ ΜΕΛΛΟΝ ΤΗΣ ΤΗΛΕΟΡΑΣΗΣ</vt:lpstr>
      <vt:lpstr>          ΚΑΤΗΓΟΡΙΕΣ ΤΗΛΕΟΠΤΙΚΩΝ                     ΠΡΟΓΡΑΜΜΑΤΩΝ</vt:lpstr>
      <vt:lpstr>PowerPoint Presentation</vt:lpstr>
      <vt:lpstr>PowerPoint Presentation</vt:lpstr>
      <vt:lpstr>PowerPoint Presentation</vt:lpstr>
      <vt:lpstr>PowerPoint Presentation</vt:lpstr>
      <vt:lpstr>PowerPoint Presentation</vt:lpstr>
      <vt:lpstr>         ΔΙΑΦΗΜΙΣΗ-ΚΑΤΑΝΑΛΩΤΙΣΜΟΣ</vt:lpstr>
      <vt:lpstr>  ΠΡΟΒΟΛΗ ΛΑΝΘΑΣΜΕΝΩΝ ΠΡΟΤΥΠΩΝ</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ΙΣΤΟΡΙΑ ΤΗΣ ΤΗΛΕΟΡΑΣΗΣ</dc:title>
  <dc:creator>Maria</dc:creator>
  <cp:lastModifiedBy>Lars</cp:lastModifiedBy>
  <cp:revision>30</cp:revision>
  <dcterms:created xsi:type="dcterms:W3CDTF">2019-04-27T11:35:44Z</dcterms:created>
  <dcterms:modified xsi:type="dcterms:W3CDTF">2019-05-06T06:10:37Z</dcterms:modified>
</cp:coreProperties>
</file>