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6133BCD4-31D3-4DCD-9E35-5BB5A9BAB091}" type="datetimeFigureOut">
              <a:rPr lang="el-GR" smtClean="0"/>
              <a:t>6/4/2020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16644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6133BCD4-31D3-4DCD-9E35-5BB5A9BAB091}" type="datetimeFigureOut">
              <a:rPr lang="el-GR" smtClean="0"/>
              <a:t>6/4/2020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3418395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6133BCD4-31D3-4DCD-9E35-5BB5A9BAB091}" type="datetimeFigureOut">
              <a:rPr lang="el-GR" smtClean="0"/>
              <a:t>6/4/2020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157799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6133BCD4-31D3-4DCD-9E35-5BB5A9BAB091}" type="datetimeFigureOut">
              <a:rPr lang="el-GR" smtClean="0"/>
              <a:t>6/4/2020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340810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33BCD4-31D3-4DCD-9E35-5BB5A9BAB091}" type="datetimeFigureOut">
              <a:rPr lang="el-GR" smtClean="0"/>
              <a:t>6/4/2020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2387380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6133BCD4-31D3-4DCD-9E35-5BB5A9BAB091}" type="datetimeFigureOut">
              <a:rPr lang="el-GR" smtClean="0"/>
              <a:t>6/4/2020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2849625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6133BCD4-31D3-4DCD-9E35-5BB5A9BAB091}" type="datetimeFigureOut">
              <a:rPr lang="el-GR" smtClean="0"/>
              <a:t>6/4/2020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2837499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6133BCD4-31D3-4DCD-9E35-5BB5A9BAB091}" type="datetimeFigureOut">
              <a:rPr lang="el-GR" smtClean="0"/>
              <a:t>6/4/2020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261020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33BCD4-31D3-4DCD-9E35-5BB5A9BAB091}" type="datetimeFigureOut">
              <a:rPr lang="el-GR" smtClean="0"/>
              <a:t>6/4/2020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33167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33BCD4-31D3-4DCD-9E35-5BB5A9BAB091}" type="datetimeFigureOut">
              <a:rPr lang="el-GR" smtClean="0"/>
              <a:t>6/4/2020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3568294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33BCD4-31D3-4DCD-9E35-5BB5A9BAB091}" type="datetimeFigureOut">
              <a:rPr lang="el-GR" smtClean="0"/>
              <a:t>6/4/2020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08A893C-3567-4CD6-B4BE-A7012A439FA9}" type="slidenum">
              <a:rPr lang="el-GR" smtClean="0"/>
              <a:t>‹#›</a:t>
            </a:fld>
            <a:endParaRPr lang="el-GR"/>
          </a:p>
        </p:txBody>
      </p:sp>
    </p:spTree>
    <p:extLst>
      <p:ext uri="{BB962C8B-B14F-4D97-AF65-F5344CB8AC3E}">
        <p14:creationId xmlns:p14="http://schemas.microsoft.com/office/powerpoint/2010/main" val="325424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3BCD4-31D3-4DCD-9E35-5BB5A9BAB091}" type="datetimeFigureOut">
              <a:rPr lang="el-GR" smtClean="0"/>
              <a:t>6/4/2020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A893C-3567-4CD6-B4BE-A7012A439FA9}" type="slidenum">
              <a:rPr lang="el-GR" smtClean="0"/>
              <a:t>‹#›</a:t>
            </a:fld>
            <a:endParaRPr lang="el-GR"/>
          </a:p>
        </p:txBody>
      </p:sp>
    </p:spTree>
    <p:extLst>
      <p:ext uri="{BB962C8B-B14F-4D97-AF65-F5344CB8AC3E}">
        <p14:creationId xmlns:p14="http://schemas.microsoft.com/office/powerpoint/2010/main" val="18549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ΙΣΤΟΡΙΑ ΚΙΝΗΜΑΤΟΓΡΑΦΟΥ</a:t>
            </a:r>
          </a:p>
        </p:txBody>
      </p:sp>
      <p:sp>
        <p:nvSpPr>
          <p:cNvPr id="3" name="Subtitle 2"/>
          <p:cNvSpPr>
            <a:spLocks noGrp="1"/>
          </p:cNvSpPr>
          <p:nvPr>
            <p:ph type="subTitle" idx="1"/>
          </p:nvPr>
        </p:nvSpPr>
        <p:spPr/>
        <p:txBody>
          <a:bodyPr/>
          <a:lstStyle/>
          <a:p>
            <a:r>
              <a:rPr lang="en-US" dirty="0"/>
              <a:t>FREE CINEMA</a:t>
            </a:r>
            <a:endParaRPr lang="el-GR" dirty="0"/>
          </a:p>
        </p:txBody>
      </p:sp>
    </p:spTree>
    <p:extLst>
      <p:ext uri="{BB962C8B-B14F-4D97-AF65-F5344CB8AC3E}">
        <p14:creationId xmlns:p14="http://schemas.microsoft.com/office/powerpoint/2010/main" val="1529102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Τα κοινωνικά και αισθητικά του μηνύματα πέρασαν στις συνειδήσεις ειδικά των νέων δημιουργών, οι οποίοι θέλησαν να σκύψουν με περισσότερη ένταση στα προβλήματα της χώρας τους και παράλληλα να ασκηθούν στους κινηματογραφικούς τρόπους της ιταλικής Σχολής</a:t>
            </a:r>
          </a:p>
        </p:txBody>
      </p:sp>
    </p:spTree>
    <p:extLst>
      <p:ext uri="{BB962C8B-B14F-4D97-AF65-F5344CB8AC3E}">
        <p14:creationId xmlns:p14="http://schemas.microsoft.com/office/powerpoint/2010/main" val="566511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Η γαλλική Nouvelle Vague (Nέο Κύμα) επιπλέον είχε μεταγγίσει τις αισθητικές ελευθερίες και τη διανοητικότητά της στην Βρετανία</a:t>
            </a:r>
          </a:p>
        </p:txBody>
      </p:sp>
    </p:spTree>
    <p:extLst>
      <p:ext uri="{BB962C8B-B14F-4D97-AF65-F5344CB8AC3E}">
        <p14:creationId xmlns:p14="http://schemas.microsoft.com/office/powerpoint/2010/main" val="3903745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Έτσι, νεαροί συγγραφείς, «οργισμένοι», όπως ονομάστηκαν (Τζον Όσμπορν, Τζο Όρτον κ.ά.), καθώς και σκηνοθέτες όπως ο Τόνι Ρίτσαρντσον, ο Λίντσεϊ Άντερσον, ο Τσέχος Κάρελ Ράις και ο Τζον Σλέσινγκερ ακολούθησαν έναν δρόμο ανεξάρτητο από τη θεσμική κουλτούρα, αναζητώντας καινούργιες λύσεις στη μορφή και στις ιδέες</a:t>
            </a:r>
          </a:p>
        </p:txBody>
      </p:sp>
    </p:spTree>
    <p:extLst>
      <p:ext uri="{BB962C8B-B14F-4D97-AF65-F5344CB8AC3E}">
        <p14:creationId xmlns:p14="http://schemas.microsoft.com/office/powerpoint/2010/main" val="2195548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κινηματογραφικό, θεωρητικό περιοδικό </a:t>
            </a:r>
            <a:r>
              <a:rPr lang="el-GR" dirty="0" err="1"/>
              <a:t>Sight</a:t>
            </a:r>
            <a:r>
              <a:rPr lang="el-GR" dirty="0"/>
              <a:t> &amp; </a:t>
            </a:r>
            <a:r>
              <a:rPr lang="el-GR" dirty="0" err="1"/>
              <a:t>Sound</a:t>
            </a:r>
            <a:r>
              <a:rPr lang="el-GR" dirty="0"/>
              <a:t>, στο οποίο συνεργάζονταν οι περισσότεροι μετέπειτα «πρωταγωνιστές» του «αγγλικού Νέου Κύματος», ακολουθώντας τα χνάρια των γαλλικών Cahiers du Cinema, έβαλαν τις βάσεις για την πρακτική που θα ακολουθούσαν οι σινεφίλ συντάκτες του και οι άλλοι νέοι κινηματογραφιστές</a:t>
            </a:r>
          </a:p>
        </p:txBody>
      </p:sp>
    </p:spTree>
    <p:extLst>
      <p:ext uri="{BB962C8B-B14F-4D97-AF65-F5344CB8AC3E}">
        <p14:creationId xmlns:p14="http://schemas.microsoft.com/office/powerpoint/2010/main" val="2352072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Αξιοποιώντας, λοιπόν, τις ιδέες του νεορεαλισμού και του γαλλικού «Νέου Κύματος», οι κριτικοί αυτοί πέρασαν στη σκηνοθεσία ονομάζοντας το κίνημά τους «Ελεύθερο </a:t>
            </a:r>
            <a:r>
              <a:rPr lang="el-GR" dirty="0" err="1"/>
              <a:t>Kινηματογράφο</a:t>
            </a:r>
            <a:r>
              <a:rPr lang="el-GR" dirty="0"/>
              <a:t>»</a:t>
            </a:r>
          </a:p>
        </p:txBody>
      </p:sp>
    </p:spTree>
    <p:extLst>
      <p:ext uri="{BB962C8B-B14F-4D97-AF65-F5344CB8AC3E}">
        <p14:creationId xmlns:p14="http://schemas.microsoft.com/office/powerpoint/2010/main" val="1659635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Θα μπορούσαμε το «συνασπισμό» των συγκεκριμένων κινηματογραφιστών να τον ονομάσουμε και Σχολή, δεδομένου ότι τους ένωναν κοινές αισθητικές απόψεις και ιδέες, οι οποίες θα μπορούσαν να κωδικοποιηθούν εν συντομία στα εξής σημεία:</a:t>
            </a:r>
          </a:p>
        </p:txBody>
      </p:sp>
    </p:spTree>
    <p:extLst>
      <p:ext uri="{BB962C8B-B14F-4D97-AF65-F5344CB8AC3E}">
        <p14:creationId xmlns:p14="http://schemas.microsoft.com/office/powerpoint/2010/main" val="456601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Κοινωνικός προβληματισμός</a:t>
            </a:r>
          </a:p>
          <a:p>
            <a:r>
              <a:rPr lang="el-GR" dirty="0"/>
              <a:t>Έξοδος από τα στούντιο και κινηματογράφηση σε εξωτερικούς χώρους, έτσι ώστε ο φακός να συλλαμβάνει το θέμα «εξ επαφής», με ντοκιμαντερίστικο στυλ χωρίς εξιδανικεύσεις</a:t>
            </a:r>
          </a:p>
          <a:p>
            <a:r>
              <a:rPr lang="el-GR" dirty="0"/>
              <a:t>Εμβάθυνση στην ατομική ψυχολογία των ηρώων</a:t>
            </a:r>
          </a:p>
        </p:txBody>
      </p:sp>
    </p:spTree>
    <p:extLst>
      <p:ext uri="{BB962C8B-B14F-4D97-AF65-F5344CB8AC3E}">
        <p14:creationId xmlns:p14="http://schemas.microsoft.com/office/powerpoint/2010/main" val="4000277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Τους σκηνοθέτες της Σχολής απασχόλησε κυρίως η έκφραση των αισθημάτων οργής και αμφισβήτησης απέναντι στις κατεστημένες ιδέες της εποχής και όχι τόσο η στιλιστική ανανέωση</a:t>
            </a:r>
          </a:p>
          <a:p>
            <a:r>
              <a:rPr lang="el-GR" dirty="0"/>
              <a:t>Οι ταινίες που παράγονται έχουν συγκροτημένα σενάρια τα οποία επικεντρώνονται στην καταγγελία του συστήματος</a:t>
            </a:r>
          </a:p>
        </p:txBody>
      </p:sp>
    </p:spTree>
    <p:extLst>
      <p:ext uri="{BB962C8B-B14F-4D97-AF65-F5344CB8AC3E}">
        <p14:creationId xmlns:p14="http://schemas.microsoft.com/office/powerpoint/2010/main" val="1071230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Στην αρχή, με ταινίες που συνδύαζαν τη μυθοπλασία με το ντοκιμαντέρ όπως  τα «Ο Dreamland» (1953) του Άντερσον και «Momma Don’t Allow» (1955) των Ράις και Ρίτσαρντσον</a:t>
            </a:r>
          </a:p>
          <a:p>
            <a:r>
              <a:rPr lang="el-GR" dirty="0"/>
              <a:t>Οι  νέοι σκηνοθέτες, που ζητούσαν να απελευθερωθούν από τον ακαδημαϊσμό του Άντονι Άσκουιθ ή του Ντέιβιντ Λιν, έθεσαν τη ματιά τους στην υπηρεσία  της σύλληψης της πραγματικότητας τη στιγμή που γίνεται</a:t>
            </a:r>
          </a:p>
        </p:txBody>
      </p:sp>
    </p:spTree>
    <p:extLst>
      <p:ext uri="{BB962C8B-B14F-4D97-AF65-F5344CB8AC3E}">
        <p14:creationId xmlns:p14="http://schemas.microsoft.com/office/powerpoint/2010/main" val="1746177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ρεαλισμός τους περιγράφει τη ζωή δίχως την ανάγκη σχολίων και επεξηγήσεων</a:t>
            </a:r>
          </a:p>
          <a:p>
            <a:r>
              <a:rPr lang="el-GR" dirty="0"/>
              <a:t>Με την τακτική τους αυτή θυμίζουν τις απαρχές του ντοκιμαντέρ και τις μεγάλες Σχολές που το καλλιέργησαν</a:t>
            </a:r>
          </a:p>
        </p:txBody>
      </p:sp>
    </p:spTree>
    <p:extLst>
      <p:ext uri="{BB962C8B-B14F-4D97-AF65-F5344CB8AC3E}">
        <p14:creationId xmlns:p14="http://schemas.microsoft.com/office/powerpoint/2010/main" val="350039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αγγλική κινηματογραφία μετά την έκρηξη της «Σχολής του Brighton» οργανώθηκε, μιμούμενη τις άλλες αναπτυγμένες κινηματογραφίες της Ευρώπης και της Αμερικής</a:t>
            </a:r>
          </a:p>
        </p:txBody>
      </p:sp>
    </p:spTree>
    <p:extLst>
      <p:ext uri="{BB962C8B-B14F-4D97-AF65-F5344CB8AC3E}">
        <p14:creationId xmlns:p14="http://schemas.microsoft.com/office/powerpoint/2010/main" val="11575350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Η προσκόλλησή τους στην πραγματικότητα, δεν ξεχνά τον δημιουργό-σκηνοθέτη, ο οποίος έχει  να αναδείξει ιστορίες «χαμένων», καθημερινών υπάρξεων</a:t>
            </a:r>
          </a:p>
          <a:p>
            <a:r>
              <a:rPr lang="el-GR" dirty="0"/>
              <a:t>Η γεύση της αποτυχίας περισσεύει στα θέματα με τα οποία καταπιάνονται, ενώ παράλληλα οι αιτίες της καταβαράθρωσης των ηρώων  δείχνονται καθαρά και αφορούν στο κοινωνικό κατεστημένο</a:t>
            </a:r>
          </a:p>
        </p:txBody>
      </p:sp>
    </p:spTree>
    <p:extLst>
      <p:ext uri="{BB962C8B-B14F-4D97-AF65-F5344CB8AC3E}">
        <p14:creationId xmlns:p14="http://schemas.microsoft.com/office/powerpoint/2010/main" val="2074766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Αν και, ιστορικά, η πρώτη αμιγώς μυθοπλαστική ταινία του κινήματος θεωρείται το «Room at the Top» του Τζακ Κλέιτον το 1959, την αρχή επισήμως θα κάνει την ίδια χρονιά ο Τόνι Ρίτσαρντσον με το «Look Back in Anger», που ήταν βασισμένο στο ομώνυμο θεατρικό έργο του Τζον Όσμπορν</a:t>
            </a:r>
          </a:p>
        </p:txBody>
      </p:sp>
    </p:spTree>
    <p:extLst>
      <p:ext uri="{BB962C8B-B14F-4D97-AF65-F5344CB8AC3E}">
        <p14:creationId xmlns:p14="http://schemas.microsoft.com/office/powerpoint/2010/main" val="3370820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Ο Ρίτσαρντσον θα γυρίσει πολλές ταινίες στην Αγγλία και στις ΗΠΑ, με διακυμάνσεις ως προς την ποιότητα των ταινιών που παρέδιδε</a:t>
            </a:r>
          </a:p>
          <a:p>
            <a:r>
              <a:rPr lang="el-GR" dirty="0"/>
              <a:t>Από την κοινωνική θεματική, σταδιακά πέρασε στην ψυχογραφική, μέσα από διάφορα είδη: σάτιρα, πολεμική περιπέτεια, ηθογραφία κ.λπ.  Αν και η «αμερικανική» του περίοδος είναι σαφώς πολύ κατώτερη από την αγγλική, παρέμεινε ωστόσο ένας σκηνοθέτης με προσωπική ματιά</a:t>
            </a:r>
          </a:p>
        </p:txBody>
      </p:sp>
    </p:spTree>
    <p:extLst>
      <p:ext uri="{BB962C8B-B14F-4D97-AF65-F5344CB8AC3E}">
        <p14:creationId xmlns:p14="http://schemas.microsoft.com/office/powerpoint/2010/main" val="751281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Ο Κάρελ Ράις με ταινίες όπως τις «Saturday Night and Sunday Morning» (1960) και «Morgan!» (1966) αξιοποίησε στο έπακρο τις θεωρητικές ιδέες της Σχολής </a:t>
            </a:r>
          </a:p>
          <a:p>
            <a:r>
              <a:rPr lang="el-GR" dirty="0"/>
              <a:t>Με ύφος ξεχωριστό, που το χαρακτηρίζει σε πολλές περιπτώσεις το σουρεαλιστικό χιούμορ και η έντονη ψυχολογική εμβάθυνση, προσέφερε ικανοποιητικές υπηρεσίες και στον αμερικανικό κινηματογράφο τον οποίο υπηρέτησε μετά το 1970</a:t>
            </a:r>
          </a:p>
        </p:txBody>
      </p:sp>
    </p:spTree>
    <p:extLst>
      <p:ext uri="{BB962C8B-B14F-4D97-AF65-F5344CB8AC3E}">
        <p14:creationId xmlns:p14="http://schemas.microsoft.com/office/powerpoint/2010/main" val="3979704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Ο Τζον Σλέσινγκερ, αρχικά βρέθηκε στις γραμμές της Σχολής και έκανε υποδειγματικές ταινίες μέσα στο πνεύμα της</a:t>
            </a:r>
          </a:p>
          <a:p>
            <a:r>
              <a:rPr lang="el-GR" dirty="0"/>
              <a:t>Τα πιο αντιπροσωπευτικά του φιλμ, «Billy Liar»  (1963) και «Darling» (1965) είναι δύο έργα που αναδεικνύουν με συνέπεια τις αισθητικές αρχές της</a:t>
            </a:r>
          </a:p>
          <a:p>
            <a:endParaRPr lang="el-GR"/>
          </a:p>
          <a:p>
            <a:r>
              <a:rPr lang="el-GR"/>
              <a:t>Οι </a:t>
            </a:r>
            <a:r>
              <a:rPr lang="el-GR" dirty="0"/>
              <a:t>ήρωές του είναι νέοι της αγγλικής εργατικής τάξης, οι οποίοι προσπαθούν με τις προσωπικές τους εξεγέρσεις, κι ενώ παράλληλα θέτουν σε λειτουργία και το φαντασιακό τους, να επιβιώσουν και να επικοινωνήσουν με τον κόσμο</a:t>
            </a:r>
          </a:p>
        </p:txBody>
      </p:sp>
    </p:spTree>
    <p:extLst>
      <p:ext uri="{BB962C8B-B14F-4D97-AF65-F5344CB8AC3E}">
        <p14:creationId xmlns:p14="http://schemas.microsoft.com/office/powerpoint/2010/main" val="2650596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Ο  πιο «θεωρητικός» της Σχολής, Λίντσει Άντερσον, το 1963 γύρισε την καλύτερή του ταινία το «This Sporting Life» γύρω από την άνοδο και την πτώση ενός φιλόδοξου εργάτη, ταλέντου του ράγκμπι</a:t>
            </a:r>
          </a:p>
        </p:txBody>
      </p:sp>
    </p:spTree>
    <p:extLst>
      <p:ext uri="{BB962C8B-B14F-4D97-AF65-F5344CB8AC3E}">
        <p14:creationId xmlns:p14="http://schemas.microsoft.com/office/powerpoint/2010/main" val="3340548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Με έξοχες κοινωνικές πινελιές και βαθιά αίσθηση του ψυχολογικού υπόβαθρου, απέδωσε θαυμάσια το πορτραίτο του εξεγερμένου ήρωά του</a:t>
            </a:r>
            <a:endParaRPr lang="en-US" dirty="0"/>
          </a:p>
          <a:p>
            <a:r>
              <a:rPr lang="el-GR" dirty="0"/>
              <a:t>Με το στιλιστικό «If…» (1968) περνάει στο χώρο της αστικής τάξης και περιγράφει με σκληρά χρώματα την καταπίεση που υφίστανται νεαροί αριστοκράτες στο αυστηρό κολέγιό τους από τους καθηγητές τους και το σύστημα</a:t>
            </a:r>
            <a:endParaRPr lang="en-US" dirty="0"/>
          </a:p>
          <a:p>
            <a:endParaRPr lang="el-GR" dirty="0"/>
          </a:p>
        </p:txBody>
      </p:sp>
    </p:spTree>
    <p:extLst>
      <p:ext uri="{BB962C8B-B14F-4D97-AF65-F5344CB8AC3E}">
        <p14:creationId xmlns:p14="http://schemas.microsoft.com/office/powerpoint/2010/main" val="1611097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Σε μια εποχή όπου τα επαναστατικά συνθήματα του γαλλικού Μάη του ’68 είχαν επηρεάσει και τους πολιτικοποιημένους σκηνοθέτες παγκοσμίως, ο Άντερσον συνεισέφερε στις σχετικές ιδέες με ένα φιλμ απερίφραστο: στο τέλος, οι μαθητές, μέσω μιας σουρεαλιστικής  εξέγερσης, σκοτώνουν με τα όπλα τους καταπιεστές τους</a:t>
            </a:r>
          </a:p>
        </p:txBody>
      </p:sp>
    </p:spTree>
    <p:extLst>
      <p:ext uri="{BB962C8B-B14F-4D97-AF65-F5344CB8AC3E}">
        <p14:creationId xmlns:p14="http://schemas.microsoft.com/office/powerpoint/2010/main" val="3748768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Το κοινό δεν συμμερίστηκε τις απόψεις των «αμφισβητιών» σκηνοθετών της Σχολής</a:t>
            </a:r>
            <a:endParaRPr lang="en-US" dirty="0"/>
          </a:p>
          <a:p>
            <a:r>
              <a:rPr lang="el-GR" dirty="0"/>
              <a:t>Το 1964, το Free Cinema αργοπέθαινε καθώς οι άσχημες οικονομικές συνθήκες που είχε δημιουργήσει ο Β’ Παγκόσμιος Πόλεμος στη Μεγάλη Βρετανία άρχισαν ν’ αλλάζουν προς το καλύτερο λειτουργώντας ανακουφιστικά και για τα κατώτερα, μη προνομιούχα, στρώματα του πληθυσμού</a:t>
            </a:r>
          </a:p>
        </p:txBody>
      </p:sp>
    </p:spTree>
    <p:extLst>
      <p:ext uri="{BB962C8B-B14F-4D97-AF65-F5344CB8AC3E}">
        <p14:creationId xmlns:p14="http://schemas.microsoft.com/office/powerpoint/2010/main" val="2989488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Μια εποχή έδινε τη σκυτάλη στην επόμενη. Οι οργισμένοι νέοι της εργατικής τάξης αντικαθίστανται ταχέως από το Swinging London των Beatles, του ελεύθερου έρωτα, των έντονων χρωμάτων — και σκηνοθέτες όπως ο Ρίτσαρντ Λέστερ ήταν από τα νέα ανερχόμενα ονόματα στο αγγλικό σινεμά</a:t>
            </a:r>
          </a:p>
        </p:txBody>
      </p:sp>
    </p:spTree>
    <p:extLst>
      <p:ext uri="{BB962C8B-B14F-4D97-AF65-F5344CB8AC3E}">
        <p14:creationId xmlns:p14="http://schemas.microsoft.com/office/powerpoint/2010/main" val="4270726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Τρεις μεγάλες εταιρείες από τη δεύτερη δεκαετία του 20ού αιώνα κυριάρχησαν:  η Associated British Picture Corporation, η Odeon και η Gaumont British</a:t>
            </a:r>
            <a:endParaRPr lang="en-US" dirty="0"/>
          </a:p>
          <a:p>
            <a:r>
              <a:rPr lang="el-GR" dirty="0"/>
              <a:t>Η τελευταία απορροφήθηκε από την Odeon στις αρχές του ’40 δημιουργώντας το διπλό πόλο που εξακολουθεί να ελέγχει σε μεγάλο βαθμό τις βρετανικές παραγωγές μέχρι σήμερα</a:t>
            </a:r>
            <a:endParaRPr lang="en-US" dirty="0"/>
          </a:p>
          <a:p>
            <a:endParaRPr lang="el-GR" dirty="0"/>
          </a:p>
        </p:txBody>
      </p:sp>
    </p:spTree>
    <p:extLst>
      <p:ext uri="{BB962C8B-B14F-4D97-AF65-F5344CB8AC3E}">
        <p14:creationId xmlns:p14="http://schemas.microsoft.com/office/powerpoint/2010/main" val="1583909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Παρ’ όλα αυτά,  οι προτάσεις των σκηνοθετών του Free Cinema έχουν εγγραφεί στην οπτική νεότερων σκηνοθετών, όπως του Μάικλ Γουιντερμπότομ, του Στίβεν Φρίαρς και του Μάικλ Λι, με αποτέλεσμα να βλέπουμε το έργο τους ενσωματωμένο σε σύγχρονα φιλμ, με κοινωνικό προβληματισμό και οξύ ψυχολογικό υπόβαθρο</a:t>
            </a:r>
          </a:p>
        </p:txBody>
      </p:sp>
    </p:spTree>
    <p:extLst>
      <p:ext uri="{BB962C8B-B14F-4D97-AF65-F5344CB8AC3E}">
        <p14:creationId xmlns:p14="http://schemas.microsoft.com/office/powerpoint/2010/main" val="238746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Στη δεκαετία του ’40 εμφανίστηκαν τα πρώτα σημαντικά ονόματα του αγγλικού σινεμά: ο Ντέιβιντ Λιν, ο Κάρολ Ριντ και ο Άντονι Άσκουιθ</a:t>
            </a:r>
            <a:endParaRPr lang="en-US" dirty="0"/>
          </a:p>
          <a:p>
            <a:r>
              <a:rPr lang="el-GR" dirty="0"/>
              <a:t>Ο πρώτος</a:t>
            </a:r>
            <a:r>
              <a:rPr lang="en-US" dirty="0"/>
              <a:t>, </a:t>
            </a:r>
            <a:r>
              <a:rPr lang="el-GR" dirty="0"/>
              <a:t>με ταινίες όπως το ψυχολογικό «Brief Encounter» (1946), το αντιπολεμικό «Τhe Bridge on the River Kwai» (1957), αλλά κυρίως με το επικό αριστούργημα «Lawrence of Arabia» (1962)</a:t>
            </a:r>
            <a:r>
              <a:rPr lang="en-US" dirty="0"/>
              <a:t> </a:t>
            </a:r>
            <a:r>
              <a:rPr lang="el-GR" dirty="0"/>
              <a:t>πλούτισε την παγκόσμια κινηματογραφία με έργα που προσέγγιζαν με ψυχολογική και εκφραστική δύναμη τον Άνθρωπο και την Ιστορία</a:t>
            </a:r>
          </a:p>
        </p:txBody>
      </p:sp>
    </p:spTree>
    <p:extLst>
      <p:ext uri="{BB962C8B-B14F-4D97-AF65-F5344CB8AC3E}">
        <p14:creationId xmlns:p14="http://schemas.microsoft.com/office/powerpoint/2010/main" val="127566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Κάρολ Ριντ, επίσης, με ταινίες όπως το κατασκοπευτικό «Τhe Third Man» (1949) (την οποία λέγεται ότι συν-σκηνοθέτησε αφανώς ο Όρσον Γουέλς) και το ψυχολογικό «The Fallen Idol» (1948) έβαλε την ποιοτική του σφραγίδα σε έργα σύνθετα και απαιτητικά</a:t>
            </a:r>
          </a:p>
        </p:txBody>
      </p:sp>
    </p:spTree>
    <p:extLst>
      <p:ext uri="{BB962C8B-B14F-4D97-AF65-F5344CB8AC3E}">
        <p14:creationId xmlns:p14="http://schemas.microsoft.com/office/powerpoint/2010/main" val="290989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Παράλληλα με τις μυθοπλαστικές ταινίες, σε σημαντικό βαθμό αναπτύχθηκε το ντοκιμαντέρ βοηθώντας τη ρεαλιστική προσέγγιση της ματιάς των περισσότερων δημιουργών στην αγγλική πραγματικότητα</a:t>
            </a:r>
          </a:p>
        </p:txBody>
      </p:sp>
    </p:spTree>
    <p:extLst>
      <p:ext uri="{BB962C8B-B14F-4D97-AF65-F5344CB8AC3E}">
        <p14:creationId xmlns:p14="http://schemas.microsoft.com/office/powerpoint/2010/main" val="1019508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err="1"/>
              <a:t>Mε</a:t>
            </a:r>
            <a:r>
              <a:rPr lang="el-GR" dirty="0"/>
              <a:t> εξαίρεση τον </a:t>
            </a:r>
            <a:r>
              <a:rPr lang="el-GR" dirty="0" err="1"/>
              <a:t>Κεν</a:t>
            </a:r>
            <a:r>
              <a:rPr lang="el-GR" dirty="0"/>
              <a:t> </a:t>
            </a:r>
            <a:r>
              <a:rPr lang="el-GR" dirty="0" err="1"/>
              <a:t>Λόουτς</a:t>
            </a:r>
            <a:r>
              <a:rPr lang="el-GR" dirty="0"/>
              <a:t>, δεν υπάρχει πια εν ζωή κανείς σημαντικός σκηνοθέτης εκείνης της «οργισμένη» Σχολής του αγγλικού σινεμά που ονομάστηκε «Ελεύθερος Κινηματογράφος» (Free Cinema), που άνθισε στη δεκαετία του ’50 και έληξε, κάποια στιγμή πριν από το τέλος της επόμενης</a:t>
            </a:r>
          </a:p>
        </p:txBody>
      </p:sp>
    </p:spTree>
    <p:extLst>
      <p:ext uri="{BB962C8B-B14F-4D97-AF65-F5344CB8AC3E}">
        <p14:creationId xmlns:p14="http://schemas.microsoft.com/office/powerpoint/2010/main" val="4161580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πνεύμα όμως του Free Cinema  το βρίσκουμε σε πολλές σημερινές εκφάνσεις του ρεαλισμού καθώς και των ταινιών με κοινωνικό περιεχόμενο</a:t>
            </a:r>
          </a:p>
        </p:txBody>
      </p:sp>
    </p:spTree>
    <p:extLst>
      <p:ext uri="{BB962C8B-B14F-4D97-AF65-F5344CB8AC3E}">
        <p14:creationId xmlns:p14="http://schemas.microsoft.com/office/powerpoint/2010/main" val="393557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Στις αρχές της δεκαετίας του ’50, σε μια εποχή όπου ο ιταλικός νεορεαλισμός είχε αφήσει ανεξίτηλο το σημάδι του στην παγκόσμια κινηματογραφία, δεν θα μπορούσε να αφήσει ανεπηρέαστο και το αγγλικό σινεμά</a:t>
            </a:r>
          </a:p>
        </p:txBody>
      </p:sp>
    </p:spTree>
    <p:extLst>
      <p:ext uri="{BB962C8B-B14F-4D97-AF65-F5344CB8AC3E}">
        <p14:creationId xmlns:p14="http://schemas.microsoft.com/office/powerpoint/2010/main" val="35207472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1190</TotalTime>
  <Words>1367</Words>
  <Application>Microsoft Office PowerPoint</Application>
  <PresentationFormat>Προβολή στην οθόνη (4:3)</PresentationFormat>
  <Paragraphs>46</Paragraphs>
  <Slides>30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30</vt:i4>
      </vt:variant>
    </vt:vector>
  </HeadingPairs>
  <TitlesOfParts>
    <vt:vector size="33" baseType="lpstr">
      <vt:lpstr>Arial</vt:lpstr>
      <vt:lpstr>Calibri</vt:lpstr>
      <vt:lpstr>Office Theme</vt:lpstr>
      <vt:lpstr>ΙΣΤΟΡΙΑ ΚΙΝΗΜΑΤΟΓΡΑΦΟΥ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72</cp:revision>
  <dcterms:created xsi:type="dcterms:W3CDTF">2019-03-29T22:21:08Z</dcterms:created>
  <dcterms:modified xsi:type="dcterms:W3CDTF">2020-04-06T15:47:16Z</dcterms:modified>
</cp:coreProperties>
</file>