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1677930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979626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2696070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302784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1910228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172861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186419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364963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1147979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214356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0CB3FC-7D67-4C4A-8DE4-8EFD25A0C2C0}" type="datetimeFigureOut">
              <a:rPr lang="el-GR" smtClean="0"/>
              <a:t>5/4/2019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446199D9-8C6C-40D2-8B34-9E7F0603D3CE}" type="slidenum">
              <a:rPr lang="el-GR" smtClean="0"/>
              <a:t>‹#›</a:t>
            </a:fld>
            <a:endParaRPr lang="el-GR" dirty="0"/>
          </a:p>
        </p:txBody>
      </p:sp>
    </p:spTree>
    <p:extLst>
      <p:ext uri="{BB962C8B-B14F-4D97-AF65-F5344CB8AC3E}">
        <p14:creationId xmlns:p14="http://schemas.microsoft.com/office/powerpoint/2010/main" val="3851895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0CB3FC-7D67-4C4A-8DE4-8EFD25A0C2C0}" type="datetimeFigureOut">
              <a:rPr lang="el-GR" smtClean="0"/>
              <a:t>5/4/2019</a:t>
            </a:fld>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199D9-8C6C-40D2-8B34-9E7F0603D3CE}" type="slidenum">
              <a:rPr lang="el-GR" smtClean="0"/>
              <a:t>‹#›</a:t>
            </a:fld>
            <a:endParaRPr lang="el-GR" dirty="0"/>
          </a:p>
        </p:txBody>
      </p:sp>
    </p:spTree>
    <p:extLst>
      <p:ext uri="{BB962C8B-B14F-4D97-AF65-F5344CB8AC3E}">
        <p14:creationId xmlns:p14="http://schemas.microsoft.com/office/powerpoint/2010/main" val="951755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ΙΣΤΟΡΙΑ ΚΙΝΗΜΑΤΟΓΡΑΦΟΥ</a:t>
            </a:r>
            <a:endParaRPr lang="el-GR" dirty="0"/>
          </a:p>
        </p:txBody>
      </p:sp>
      <p:sp>
        <p:nvSpPr>
          <p:cNvPr id="3" name="Subtitle 2"/>
          <p:cNvSpPr>
            <a:spLocks noGrp="1"/>
          </p:cNvSpPr>
          <p:nvPr>
            <p:ph type="subTitle" idx="1"/>
          </p:nvPr>
        </p:nvSpPr>
        <p:spPr/>
        <p:txBody>
          <a:bodyPr/>
          <a:lstStyle/>
          <a:p>
            <a:r>
              <a:rPr lang="el-GR" dirty="0" smtClean="0"/>
              <a:t>Η ΓΑΛΛΙΚΗ ΝΟΥΒΕΛ ΒΑΓΚ</a:t>
            </a:r>
            <a:endParaRPr lang="el-GR" dirty="0"/>
          </a:p>
        </p:txBody>
      </p:sp>
    </p:spTree>
    <p:extLst>
      <p:ext uri="{BB962C8B-B14F-4D97-AF65-F5344CB8AC3E}">
        <p14:creationId xmlns:p14="http://schemas.microsoft.com/office/powerpoint/2010/main" val="633493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 αυτόν τον τρόπο, οι δυνατότητες του κινηματογρά­φου περιορίζονταν στην </a:t>
            </a:r>
            <a:r>
              <a:rPr lang="el-GR" dirty="0" smtClean="0"/>
              <a:t>ευπρεπή </a:t>
            </a:r>
            <a:r>
              <a:rPr lang="el-GR" dirty="0"/>
              <a:t>μετα­φορά αυτών των μυθιστορημάτων χωρίς καμιά εξέλιξη ή διεύρυνση όσον </a:t>
            </a:r>
            <a:r>
              <a:rPr lang="el-GR" dirty="0" smtClean="0"/>
              <a:t>άφορα </a:t>
            </a:r>
            <a:r>
              <a:rPr lang="el-GR" dirty="0"/>
              <a:t>στην κινηματογραφική γλώσσα</a:t>
            </a:r>
          </a:p>
        </p:txBody>
      </p:sp>
    </p:spTree>
    <p:extLst>
      <p:ext uri="{BB962C8B-B14F-4D97-AF65-F5344CB8AC3E}">
        <p14:creationId xmlns:p14="http://schemas.microsoft.com/office/powerpoint/2010/main" val="1445875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12159" y="1600200"/>
            <a:ext cx="4719681" cy="4525963"/>
          </a:xfrm>
        </p:spPr>
      </p:pic>
    </p:spTree>
    <p:extLst>
      <p:ext uri="{BB962C8B-B14F-4D97-AF65-F5344CB8AC3E}">
        <p14:creationId xmlns:p14="http://schemas.microsoft.com/office/powerpoint/2010/main" val="1538988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Godard γράφει «Οι κινήσεις της μηχανής σας είναι άσχημες γιατί οι διάλογοι σας είναι άθλιοι. Με λίγα λόγια δεν ξέρετε να κά­νετε κινηματογράφο γιατί δεν ξέρετε καν τι είναι»</a:t>
            </a:r>
          </a:p>
        </p:txBody>
      </p:sp>
    </p:spTree>
    <p:extLst>
      <p:ext uri="{BB962C8B-B14F-4D97-AF65-F5344CB8AC3E}">
        <p14:creationId xmlns:p14="http://schemas.microsoft.com/office/powerpoint/2010/main" val="1558942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Αντίθετα οι σκηνοθέτες της ΝV δηλώνανε τον άμετρο ενθουσιασμό τους για γάλλους σκηνοθέτες που θεωρού­νταν από το γαλλικό εμπορικό κινηματο­γράφο της εποχής κάπως ξεπερασμένοι όπως οι Renoir, Vigo, Gance, Cocteau, Bresson και Τατί καθώς και για κάποιους σκηνοθέτες του αμερικανικού κινηματο­γράφου </a:t>
            </a:r>
            <a:r>
              <a:rPr lang="el-GR" dirty="0" smtClean="0"/>
              <a:t>(Lang</a:t>
            </a:r>
            <a:r>
              <a:rPr lang="el-GR" dirty="0"/>
              <a:t>, Hitchcock, </a:t>
            </a:r>
            <a:r>
              <a:rPr lang="el-GR" dirty="0" smtClean="0"/>
              <a:t>Premminger, </a:t>
            </a:r>
            <a:r>
              <a:rPr lang="el-GR" dirty="0"/>
              <a:t>Ford, </a:t>
            </a:r>
            <a:r>
              <a:rPr lang="el-GR" dirty="0" smtClean="0"/>
              <a:t>Ray)</a:t>
            </a:r>
            <a:endParaRPr lang="el-GR" dirty="0"/>
          </a:p>
        </p:txBody>
      </p:sp>
    </p:spTree>
    <p:extLst>
      <p:ext uri="{BB962C8B-B14F-4D97-AF65-F5344CB8AC3E}">
        <p14:creationId xmlns:p14="http://schemas.microsoft.com/office/powerpoint/2010/main" val="1635434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Διαμόρφωσαν έτσι μια θεωρία σχετική με τον σκηνοθέτη -δημιουργό (auteur) κατά την οποία auteur ήταν εκείνος που έβαζε τη δική του προσωπική σφραγίδα σε κά­θε έργο, δημιουργούσε τη δική του κινη­ματογραφική γραφή, παρακάμπτοντας τους φραγμούς του συστήματος</a:t>
            </a:r>
          </a:p>
        </p:txBody>
      </p:sp>
    </p:spTree>
    <p:extLst>
      <p:ext uri="{BB962C8B-B14F-4D97-AF65-F5344CB8AC3E}">
        <p14:creationId xmlns:p14="http://schemas.microsoft.com/office/powerpoint/2010/main" val="2658093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a:t>
            </a:r>
            <a:r>
              <a:rPr lang="el-GR" dirty="0" err="1"/>
              <a:t>Truffaut</a:t>
            </a:r>
            <a:r>
              <a:rPr lang="el-GR" dirty="0"/>
              <a:t> στο άρθρο του «</a:t>
            </a:r>
            <a:r>
              <a:rPr lang="el-GR" i="1" dirty="0" err="1"/>
              <a:t>Une</a:t>
            </a:r>
            <a:r>
              <a:rPr lang="el-GR" i="1" dirty="0"/>
              <a:t> </a:t>
            </a:r>
            <a:r>
              <a:rPr lang="el-GR" i="1" dirty="0" err="1"/>
              <a:t>Certaine</a:t>
            </a:r>
            <a:r>
              <a:rPr lang="el-GR" i="1" dirty="0"/>
              <a:t> </a:t>
            </a:r>
            <a:r>
              <a:rPr lang="el-GR" i="1" dirty="0" err="1"/>
              <a:t>Tendence</a:t>
            </a:r>
            <a:r>
              <a:rPr lang="el-GR" i="1" dirty="0"/>
              <a:t> </a:t>
            </a:r>
            <a:r>
              <a:rPr lang="el-GR" i="1" dirty="0" err="1"/>
              <a:t>Du</a:t>
            </a:r>
            <a:r>
              <a:rPr lang="el-GR" i="1" dirty="0"/>
              <a:t> </a:t>
            </a:r>
            <a:r>
              <a:rPr lang="el-GR" i="1" dirty="0" err="1"/>
              <a:t>Cinema</a:t>
            </a:r>
            <a:r>
              <a:rPr lang="el-GR" i="1" dirty="0"/>
              <a:t> </a:t>
            </a:r>
            <a:r>
              <a:rPr lang="el-GR" i="1" dirty="0" err="1"/>
              <a:t>Francais</a:t>
            </a:r>
            <a:r>
              <a:rPr lang="el-GR" dirty="0"/>
              <a:t>», 1954, κάνει μια δριμύτατη επίθεση εναντίον σκηνο­θετών όπως ο Clement ή ο Clouzot, στο επονομαζόμενο «σινεμά του μπαμπά» (cinema du papa) όπου ο πρωταγωνιστής ήταν ο σεναριογράφος, ενώ ο σκηνοθέ­της απλώς «προσέθετε» εικόνες χωρίς να παίζει το ρόλο «δημιουργού»</a:t>
            </a:r>
          </a:p>
        </p:txBody>
      </p:sp>
    </p:spTree>
    <p:extLst>
      <p:ext uri="{BB962C8B-B14F-4D97-AF65-F5344CB8AC3E}">
        <p14:creationId xmlns:p14="http://schemas.microsoft.com/office/powerpoint/2010/main" val="2501811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Σε συνδυα­σμό με την θεωρία του Astruc για την «κάμερα-στυλό», που κατοχύρωνε τον κι­νηματογράφο ως αυτόνομο ευέλικτο εκ­φραστικό μέσο με δικούς του κώδικες ο σκηνοθέτης-δημιουργός είναι αυτός που προτείνει τη δική του «κινηματογραφική» γραφή, που είναι έκφραση της κοσμοα­ντίληψης του</a:t>
            </a:r>
          </a:p>
        </p:txBody>
      </p:sp>
    </p:spTree>
    <p:extLst>
      <p:ext uri="{BB962C8B-B14F-4D97-AF65-F5344CB8AC3E}">
        <p14:creationId xmlns:p14="http://schemas.microsoft.com/office/powerpoint/2010/main" val="2957316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950" y="603250"/>
            <a:ext cx="7658100" cy="5651500"/>
          </a:xfrm>
          <a:prstGeom prst="rect">
            <a:avLst/>
          </a:prstGeom>
        </p:spPr>
      </p:pic>
    </p:spTree>
    <p:extLst>
      <p:ext uri="{BB962C8B-B14F-4D97-AF65-F5344CB8AC3E}">
        <p14:creationId xmlns:p14="http://schemas.microsoft.com/office/powerpoint/2010/main" val="2803680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 Ο Truffaut έλεγε χαρακτη­ριστικά ότι «δεν υπάρχουν έργα παρά μόνο δημιουργοί». Η θεωρία του auteur έρχεται σε αντίθεση με την αντίληψη του σκηνοθέτη ως ενός απλού εκτελεστή σε­ναρίου, ανυψώνοντας τον στη θέση του καλλιτέχνη, δηλαδή του δημιουργού</a:t>
            </a:r>
          </a:p>
        </p:txBody>
      </p:sp>
    </p:spTree>
    <p:extLst>
      <p:ext uri="{BB962C8B-B14F-4D97-AF65-F5344CB8AC3E}">
        <p14:creationId xmlns:p14="http://schemas.microsoft.com/office/powerpoint/2010/main" val="2080384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Στη θέση αυτού του συμβατικού και με­γαλόστομου κινηματογράφου «του μπαμπά», οι νέοι κινηματογραφιστές αντι­προτείνουν ένα διαφορετικό κινηματο­γράφο ελεύθερο, οξύ και παιγνιώδη που επιχειρεί να ελευθερώσει την κινηματο­γραφική γλώσσα από οποιαδήποτε σύμ­βαση εξερευνώντας την ιδιαιτερότητα του κινηματογραφικού μέσου</a:t>
            </a:r>
          </a:p>
        </p:txBody>
      </p:sp>
    </p:spTree>
    <p:extLst>
      <p:ext uri="{BB962C8B-B14F-4D97-AF65-F5344CB8AC3E}">
        <p14:creationId xmlns:p14="http://schemas.microsoft.com/office/powerpoint/2010/main" val="1605277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rmAutofit/>
          </a:bodyPr>
          <a:lstStyle/>
          <a:p>
            <a:r>
              <a:rPr lang="el-GR" dirty="0" smtClean="0"/>
              <a:t>Στα </a:t>
            </a:r>
            <a:r>
              <a:rPr lang="el-GR" dirty="0"/>
              <a:t>τέλη της δεκαετίας του 50 μια νέα τάση κάνει την εμφάνιση της στον κινη­ματογράφο σε χώρες όπως Γαλλία, Ια­πωνία, Ισπανία, Καναδάς, </a:t>
            </a:r>
            <a:r>
              <a:rPr lang="el-GR" dirty="0" smtClean="0"/>
              <a:t>Βραζιλία</a:t>
            </a:r>
            <a:endParaRPr lang="el-GR" dirty="0"/>
          </a:p>
        </p:txBody>
      </p:sp>
    </p:spTree>
    <p:extLst>
      <p:ext uri="{BB962C8B-B14F-4D97-AF65-F5344CB8AC3E}">
        <p14:creationId xmlns:p14="http://schemas.microsoft.com/office/powerpoint/2010/main" val="3079390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NV συνδέεται άμεσα με την άνοδο του «Νέου Μυθιστορήματος», ενός λογοτε­χνικού ρεύματος που έθετε σε αμφισβή­τηση τους υπάρχοντες λογοτεχνικούς κα­νόνες και την αυστηρότητα στη διαγραφή των χαρακτήρων και της πλοκής ενώ έ­θετε τις βάσεις για μια πιο ελεύθερη αντισυμβατική </a:t>
            </a:r>
            <a:r>
              <a:rPr lang="el-GR" dirty="0" smtClean="0"/>
              <a:t>γραφή</a:t>
            </a:r>
            <a:endParaRPr lang="el-GR" dirty="0"/>
          </a:p>
        </p:txBody>
      </p:sp>
    </p:spTree>
    <p:extLst>
      <p:ext uri="{BB962C8B-B14F-4D97-AF65-F5344CB8AC3E}">
        <p14:creationId xmlns:p14="http://schemas.microsoft.com/office/powerpoint/2010/main" val="2368178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To «cinema verite» του αν­θρωπολόγου κινηματογραφιστή Jean Rouch υπήρξε επίσης μία από τις βασικές επιρροές της NV και η ελευθερία </a:t>
            </a:r>
            <a:r>
              <a:rPr lang="el-GR" dirty="0" smtClean="0"/>
              <a:t>στη </a:t>
            </a:r>
            <a:r>
              <a:rPr lang="el-GR" dirty="0"/>
              <a:t>γραφή που εισήγαγαν οι νέοι σκηνοθέ­τες, συνδέεται άμεσα με τον «χειροποίη­το» κινηματογράφο του </a:t>
            </a:r>
            <a:r>
              <a:rPr lang="el-GR" dirty="0" smtClean="0"/>
              <a:t>Rouch</a:t>
            </a:r>
          </a:p>
          <a:p>
            <a:r>
              <a:rPr lang="el-GR" dirty="0" smtClean="0"/>
              <a:t>Το </a:t>
            </a:r>
            <a:r>
              <a:rPr lang="el-GR" dirty="0"/>
              <a:t>1959 θεωρείται η χρονιά που ξεκινά η Nouvelle Vague</a:t>
            </a:r>
          </a:p>
        </p:txBody>
      </p:sp>
    </p:spTree>
    <p:extLst>
      <p:ext uri="{BB962C8B-B14F-4D97-AF65-F5344CB8AC3E}">
        <p14:creationId xmlns:p14="http://schemas.microsoft.com/office/powerpoint/2010/main" val="1858570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7351" y="0"/>
            <a:ext cx="5049297" cy="6858000"/>
          </a:xfrm>
          <a:prstGeom prst="rect">
            <a:avLst/>
          </a:prstGeom>
        </p:spPr>
      </p:pic>
    </p:spTree>
    <p:extLst>
      <p:ext uri="{BB962C8B-B14F-4D97-AF65-F5344CB8AC3E}">
        <p14:creationId xmlns:p14="http://schemas.microsoft.com/office/powerpoint/2010/main" val="22244045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Τρεις ταινίες κάνουν την εμφάνιση τους εκείνη τη χρονιά, το «Με κομμένη την ανάσα» (A bout de Souffle) του Γκοντάρ, «Τα τετρακόσια χτυπήματα» (Les Quatre Cents Coups) του </a:t>
            </a:r>
            <a:r>
              <a:rPr lang="el-GR" dirty="0" smtClean="0"/>
              <a:t>Τρυφώ </a:t>
            </a:r>
            <a:r>
              <a:rPr lang="el-GR" dirty="0"/>
              <a:t>που πήρε και το βραβείο σκηνοθεσίας στις Κάννες το 1960, και το «Χιροσίμα, αγάπη μου» (Hiroshima mon amour) του Resnais</a:t>
            </a:r>
          </a:p>
        </p:txBody>
      </p:sp>
    </p:spTree>
    <p:extLst>
      <p:ext uri="{BB962C8B-B14F-4D97-AF65-F5344CB8AC3E}">
        <p14:creationId xmlns:p14="http://schemas.microsoft.com/office/powerpoint/2010/main" val="3196439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ταινία «Με κομμένη την ανά­σα» του Γκοντάρ είναι ίσως το πιο χαρα­κτηριστικό δείγμα γραφής </a:t>
            </a:r>
            <a:r>
              <a:rPr lang="el-GR" dirty="0" err="1"/>
              <a:t>Nouvelle</a:t>
            </a:r>
            <a:r>
              <a:rPr lang="el-GR" dirty="0"/>
              <a:t> Va­gue (κάμερα στο χέρι που κινείται αδιά­κοπα, μακριά σε διάρκεια πλάνα, jump cuts, freeze frame, γύρισμα σε εξωτερι­κούς, φυσικούς χώρους, χαμηλός προϋ­πολογισμός, φυσικοί φωτισμοί αυτοσχε­διασμός στην υπόθεση και στο διάλογο, πειραματισμός στον ήχο)</a:t>
            </a:r>
          </a:p>
        </p:txBody>
      </p:sp>
    </p:spTree>
    <p:extLst>
      <p:ext uri="{BB962C8B-B14F-4D97-AF65-F5344CB8AC3E}">
        <p14:creationId xmlns:p14="http://schemas.microsoft.com/office/powerpoint/2010/main" val="3706877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σενάριο βα­σίστηκε σε μια ιδέα του </a:t>
            </a:r>
            <a:r>
              <a:rPr lang="el-GR" dirty="0" err="1"/>
              <a:t>Τριφό</a:t>
            </a:r>
            <a:r>
              <a:rPr lang="el-GR" dirty="0"/>
              <a:t> ενώ διευθυντής φωτογραφίας είναι ο </a:t>
            </a:r>
            <a:r>
              <a:rPr lang="el-GR" dirty="0" err="1"/>
              <a:t>Raoul</a:t>
            </a:r>
            <a:r>
              <a:rPr lang="el-GR" dirty="0"/>
              <a:t> </a:t>
            </a:r>
            <a:r>
              <a:rPr lang="el-GR" dirty="0" err="1"/>
              <a:t>Coutard</a:t>
            </a:r>
            <a:r>
              <a:rPr lang="el-GR" dirty="0"/>
              <a:t>, συνεργάτης του Γκοντάρ και σε άλλες ταινίες και ένας από τους πιο ευρηματικούς διευθυντές φωτογραφίας της Nouvelle Vague</a:t>
            </a:r>
          </a:p>
        </p:txBody>
      </p:sp>
    </p:spTree>
    <p:extLst>
      <p:ext uri="{BB962C8B-B14F-4D97-AF65-F5344CB8AC3E}">
        <p14:creationId xmlns:p14="http://schemas.microsoft.com/office/powerpoint/2010/main" val="342295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ιστορία αφορά στην ερωτική, αμήχανη και αμφιθυμική σχέση δύο νέων, μιας αμερικανίδας (Jean Seberg) κι ενός γάλλου (</a:t>
            </a:r>
            <a:r>
              <a:rPr lang="el-GR" dirty="0" smtClean="0"/>
              <a:t>Jean- </a:t>
            </a:r>
            <a:r>
              <a:rPr lang="el-GR" dirty="0" err="1" smtClean="0"/>
              <a:t>Paul</a:t>
            </a:r>
            <a:r>
              <a:rPr lang="el-GR" dirty="0" smtClean="0"/>
              <a:t> </a:t>
            </a:r>
            <a:r>
              <a:rPr lang="el-GR" dirty="0"/>
              <a:t>Belmondo) στο Παρίσι</a:t>
            </a:r>
          </a:p>
        </p:txBody>
      </p:sp>
    </p:spTree>
    <p:extLst>
      <p:ext uri="{BB962C8B-B14F-4D97-AF65-F5344CB8AC3E}">
        <p14:creationId xmlns:p14="http://schemas.microsoft.com/office/powerpoint/2010/main" val="33444418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Αποπνέει πολλές από τις θεωρητικές ανησυχίες αυτής της περιόδου και της συγκεκριμένης γενιάς (πχ υπαρξισμός) αλλά τις χειρίζεται με χιούμορ και παιγνιώδη διάθεση ενώ ταυτόχρονα έχει πολλές αναφορές στον αμερικάνικο κινηματογράφο</a:t>
            </a:r>
          </a:p>
        </p:txBody>
      </p:sp>
    </p:spTree>
    <p:extLst>
      <p:ext uri="{BB962C8B-B14F-4D97-AF65-F5344CB8AC3E}">
        <p14:creationId xmlns:p14="http://schemas.microsoft.com/office/powerpoint/2010/main" val="4934352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Άλλες ται­νίες του Γκοντάρ αυτής της περιόδου εί­ναι «</a:t>
            </a:r>
            <a:r>
              <a:rPr lang="en-US" dirty="0"/>
              <a:t>Alphaville», «Pierrot le fou», «Wee­kend</a:t>
            </a:r>
            <a:r>
              <a:rPr lang="en-US" dirty="0" smtClean="0"/>
              <a:t>» </a:t>
            </a:r>
            <a:r>
              <a:rPr lang="el-GR" dirty="0"/>
              <a:t>και πάρα πολλές άλλες</a:t>
            </a:r>
          </a:p>
        </p:txBody>
      </p:sp>
    </p:spTree>
    <p:extLst>
      <p:ext uri="{BB962C8B-B14F-4D97-AF65-F5344CB8AC3E}">
        <p14:creationId xmlns:p14="http://schemas.microsoft.com/office/powerpoint/2010/main" val="8007714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43159" y="1628800"/>
            <a:ext cx="4877113" cy="3614802"/>
          </a:xfrm>
          <a:prstGeom prst="rect">
            <a:avLst/>
          </a:prstGeom>
        </p:spPr>
      </p:pic>
    </p:spTree>
    <p:extLst>
      <p:ext uri="{BB962C8B-B14F-4D97-AF65-F5344CB8AC3E}">
        <p14:creationId xmlns:p14="http://schemas.microsoft.com/office/powerpoint/2010/main" val="69520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Το νέο αυτό ρεύμα κινηματογραφικής πα­ραγωγής στρέφεται ενάντια στον παρα­δοσιακό αφηγηματικό κινηματογράφο της προηγούμενης γενιάς, ενώ παράλλη­λα αναζητά τρόπους δημιουργίας μιας νέας κινηματογραφικής </a:t>
            </a:r>
            <a:r>
              <a:rPr lang="el-GR" dirty="0" smtClean="0"/>
              <a:t>γλώσσας</a:t>
            </a:r>
          </a:p>
          <a:p>
            <a:r>
              <a:rPr lang="el-GR" dirty="0" smtClean="0"/>
              <a:t>Το </a:t>
            </a:r>
            <a:r>
              <a:rPr lang="el-GR" dirty="0"/>
              <a:t>γνωστότερο απ’ αυτά τα κινήματα είναι η Γαλλική Nouvelle Vague (Νέο Κύμα)</a:t>
            </a:r>
          </a:p>
          <a:p>
            <a:endParaRPr lang="el-GR" dirty="0"/>
          </a:p>
        </p:txBody>
      </p:sp>
    </p:spTree>
    <p:extLst>
      <p:ext uri="{BB962C8B-B14F-4D97-AF65-F5344CB8AC3E}">
        <p14:creationId xmlns:p14="http://schemas.microsoft.com/office/powerpoint/2010/main" val="33102539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ταινία «Τα τετρακόσια χτυπήματα» του </a:t>
            </a:r>
            <a:r>
              <a:rPr lang="el-GR" dirty="0" smtClean="0"/>
              <a:t>Τρυφώ </a:t>
            </a:r>
            <a:r>
              <a:rPr lang="el-GR" dirty="0"/>
              <a:t>εκτυλίσσεται επίσης στους δρό­μους του </a:t>
            </a:r>
            <a:r>
              <a:rPr lang="el-GR" dirty="0" smtClean="0"/>
              <a:t>Παρισιού</a:t>
            </a:r>
          </a:p>
          <a:p>
            <a:r>
              <a:rPr lang="el-GR" dirty="0" smtClean="0"/>
              <a:t>Η </a:t>
            </a:r>
            <a:r>
              <a:rPr lang="el-GR" dirty="0"/>
              <a:t>ιστορία έχει αυτο­βιογραφικό </a:t>
            </a:r>
            <a:r>
              <a:rPr lang="el-GR" dirty="0" smtClean="0"/>
              <a:t>χαρακτήρα</a:t>
            </a:r>
          </a:p>
          <a:p>
            <a:r>
              <a:rPr lang="el-GR" dirty="0" smtClean="0"/>
              <a:t>Ένα </a:t>
            </a:r>
            <a:r>
              <a:rPr lang="el-GR" dirty="0"/>
              <a:t>νεαρό αγόρι μέσα από τις συγκρούσεις με το περι­βάλλον του μυείται στον κόσμο των με­γάλων</a:t>
            </a:r>
          </a:p>
        </p:txBody>
      </p:sp>
    </p:spTree>
    <p:extLst>
      <p:ext uri="{BB962C8B-B14F-4D97-AF65-F5344CB8AC3E}">
        <p14:creationId xmlns:p14="http://schemas.microsoft.com/office/powerpoint/2010/main" val="38841399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Ο </a:t>
            </a:r>
            <a:r>
              <a:rPr lang="el-GR" dirty="0" smtClean="0"/>
              <a:t>Τρυφώ </a:t>
            </a:r>
            <a:r>
              <a:rPr lang="el-GR" dirty="0"/>
              <a:t>εγκαινιάζει έναν αγα­πημένο του ήρωα, τον Antoine Doinel που τον υποδύεται </a:t>
            </a:r>
            <a:r>
              <a:rPr lang="el-GR" dirty="0" smtClean="0"/>
              <a:t>ο Jean- Pierre Leaud</a:t>
            </a:r>
          </a:p>
          <a:p>
            <a:r>
              <a:rPr lang="el-GR" dirty="0" smtClean="0"/>
              <a:t>H </a:t>
            </a:r>
            <a:r>
              <a:rPr lang="el-GR" dirty="0"/>
              <a:t>κινηματογράφηση θυμίζει το κινηματο­γραφικό στυλ του Renoir και του Welles με τα μακριά σε διάρκεια πλάνα και με τη μηχανή σε συνεχή </a:t>
            </a:r>
            <a:r>
              <a:rPr lang="el-GR" dirty="0" smtClean="0"/>
              <a:t>κίνηση</a:t>
            </a:r>
          </a:p>
          <a:p>
            <a:r>
              <a:rPr lang="el-GR" dirty="0" smtClean="0"/>
              <a:t>Επίσης </a:t>
            </a:r>
            <a:r>
              <a:rPr lang="el-GR" dirty="0"/>
              <a:t>πολλές είναι οι αναφορές στο Jean Vigo και ι­διαίτερα στο έργο του «Zero de Conduite»</a:t>
            </a:r>
          </a:p>
        </p:txBody>
      </p:sp>
    </p:spTree>
    <p:extLst>
      <p:ext uri="{BB962C8B-B14F-4D97-AF65-F5344CB8AC3E}">
        <p14:creationId xmlns:p14="http://schemas.microsoft.com/office/powerpoint/2010/main" val="81020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«Χιροσίμα, αγάπη μου» του </a:t>
            </a:r>
            <a:r>
              <a:rPr lang="el-GR" dirty="0" err="1"/>
              <a:t>Resnais</a:t>
            </a:r>
            <a:r>
              <a:rPr lang="el-GR" dirty="0"/>
              <a:t>, σε σενάριο </a:t>
            </a:r>
            <a:r>
              <a:rPr lang="el-GR" dirty="0" err="1"/>
              <a:t>Marguerite</a:t>
            </a:r>
            <a:r>
              <a:rPr lang="el-GR" dirty="0"/>
              <a:t> Duras, μέσα από μια ερωτική ιστορία διαπραγματεύεται το θέ­μα της ιστορικής μνήμης και την επιρροή που έχει στην διαμόρφωση της ατομικής ταυτότητας και της ανθρώπινης επικοι­νωνίας, ζήτημα που είχε ήδη θίξει και στο ντοκιμαντέρ «Νύχτα και Καταχνιά»</a:t>
            </a:r>
          </a:p>
        </p:txBody>
      </p:sp>
    </p:spTree>
    <p:extLst>
      <p:ext uri="{BB962C8B-B14F-4D97-AF65-F5344CB8AC3E}">
        <p14:creationId xmlns:p14="http://schemas.microsoft.com/office/powerpoint/2010/main" val="952534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8732" y="0"/>
            <a:ext cx="4886536" cy="6858000"/>
          </a:xfrm>
          <a:prstGeom prst="rect">
            <a:avLst/>
          </a:prstGeom>
        </p:spPr>
      </p:pic>
    </p:spTree>
    <p:extLst>
      <p:ext uri="{BB962C8B-B14F-4D97-AF65-F5344CB8AC3E}">
        <p14:creationId xmlns:p14="http://schemas.microsoft.com/office/powerpoint/2010/main" val="38403386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a:t>
            </a:r>
            <a:r>
              <a:rPr lang="el-GR" dirty="0" err="1"/>
              <a:t>Resnais</a:t>
            </a:r>
            <a:r>
              <a:rPr lang="el-GR" dirty="0"/>
              <a:t>, παρό­τι συνδέεται ηλικιακά με τους σκηνοθέ­τες του «κινηματογράφου ποιότητας» προς τον οποίο επιτέθηκαν οι συνεργά­τες του Cahiers, και παρότι βασίζεται σε μεγάλο βαθμό σε σενάρια που είναι έργα γνωστών συγγραφέων της εποχής, έρχε­ται σε ρήξη με το «cinema du papa» αφού χρησιμοποιεί μια πολύ προσωπική, αιρε­τική κινηματογραφική φόρμα</a:t>
            </a:r>
          </a:p>
        </p:txBody>
      </p:sp>
    </p:spTree>
    <p:extLst>
      <p:ext uri="{BB962C8B-B14F-4D97-AF65-F5344CB8AC3E}">
        <p14:creationId xmlns:p14="http://schemas.microsoft.com/office/powerpoint/2010/main" val="33735356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Κυριαρχεί η αντίληψη ότι υπάρχουν δύο σημαντικές περίοδοι στη Nouvelle Vague. Η πρώτη (1958-62) είναι η εποχή των μεγάλων πειραματισμών όσον αφορά στην κινηματογραφική φόρμα ενώ η δεύτερη (1966-1968) θεωρείται η πιο πολιτικά προσανατολισμένη περίοδος με σημαντική την παρουσία του Godard</a:t>
            </a:r>
          </a:p>
        </p:txBody>
      </p:sp>
    </p:spTree>
    <p:extLst>
      <p:ext uri="{BB962C8B-B14F-4D97-AF65-F5344CB8AC3E}">
        <p14:creationId xmlns:p14="http://schemas.microsoft.com/office/powerpoint/2010/main" val="40367189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Σε μια προσπάθεια καθορισμού του κινη­ματογραφικού ύφους που υιοθέτησαν, λίγο έως πολύ, οι σκηνοθέτες της NV πα­ρατηρούμε τα εξής βασικά στοιχεία:</a:t>
            </a:r>
          </a:p>
        </p:txBody>
      </p:sp>
    </p:spTree>
    <p:extLst>
      <p:ext uri="{BB962C8B-B14F-4D97-AF65-F5344CB8AC3E}">
        <p14:creationId xmlns:p14="http://schemas.microsoft.com/office/powerpoint/2010/main" val="22008437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 εναντίωση στη λουστραρισμένη, ψεύ­τικη εικόνα της γαλλικής κινηματογραφι­κής παραγωγής με την υιοθέτηση ενός οπτικού στυλ που στηρίζεται στη φυσικό­τητα και στην τραχύτητα στην </a:t>
            </a:r>
            <a:r>
              <a:rPr lang="el-GR" dirty="0" smtClean="0"/>
              <a:t>κινηματο­γράφηση</a:t>
            </a:r>
          </a:p>
          <a:p>
            <a:r>
              <a:rPr lang="el-GR" dirty="0"/>
              <a:t>Αυτό συνεπάγεται γυρίσματα σε φυσικούς χώρους, πολύ συχνά στους δρόμους της πόλης και χρήση φυσικών φωτισμών</a:t>
            </a:r>
          </a:p>
        </p:txBody>
      </p:sp>
    </p:spTree>
    <p:extLst>
      <p:ext uri="{BB962C8B-B14F-4D97-AF65-F5344CB8AC3E}">
        <p14:creationId xmlns:p14="http://schemas.microsoft.com/office/powerpoint/2010/main" val="12212115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 Σενάρια που δεν είναι μεταφορές λο­γοτεχνικών έργων αλλά κείμενα που αναφέρονται στην σύγχρονη πραγματι­κότητα με χαλαρή αφηγηματική δομή και ρευστότητα στη διαγραφή των χαρακτή­ρων. Οι ήρωες είναι συχνά αντιφατικοί, διφορούμενοι εκφράζοντας έτσι το δισυπόστατο της ανθρώπινης φύσης</a:t>
            </a:r>
          </a:p>
        </p:txBody>
      </p:sp>
    </p:spTree>
    <p:extLst>
      <p:ext uri="{BB962C8B-B14F-4D97-AF65-F5344CB8AC3E}">
        <p14:creationId xmlns:p14="http://schemas.microsoft.com/office/powerpoint/2010/main" val="1283310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 Υιοθέτηση ενός νατουραλιστικού ύ­φους στον τρόπο που παίζουν οι ηθο­ποιοί με παράλληλη ενθάρρυνση της πρακτικής του αυτοσχεδιασμού</a:t>
            </a:r>
          </a:p>
        </p:txBody>
      </p:sp>
    </p:spTree>
    <p:extLst>
      <p:ext uri="{BB962C8B-B14F-4D97-AF65-F5344CB8AC3E}">
        <p14:creationId xmlns:p14="http://schemas.microsoft.com/office/powerpoint/2010/main" val="789198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Ο όρος NV χρησιμοποιήθηκε αρχικά στα τέλη της δεκαετίας του ’50 από τον Francois Giroud, συντάκτη της κεντροαρι­στερής εφημερίδας «L‘ Express», αναφε­ρόμενος στη νεολαία της εποχής</a:t>
            </a:r>
          </a:p>
        </p:txBody>
      </p:sp>
    </p:spTree>
    <p:extLst>
      <p:ext uri="{BB962C8B-B14F-4D97-AF65-F5344CB8AC3E}">
        <p14:creationId xmlns:p14="http://schemas.microsoft.com/office/powerpoint/2010/main" val="29337919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 ελλειπτικό μοντάζ που καταλύει την ψευδαίσθηση της γραμμικής συνέχειας στην αφήγηση, παραβίαση των ρακόρ και συχνή χρήση του Jump cut, τεχνικής που καταστρέφει τη χωρική και χρονική ενό­τητα της οπτικής εμπειρίας. Συγχρόνως υπενθυμίζει στο θεατή ότι αυτό που βλέ­πει δεν είναι παρά μια κατασκευή </a:t>
            </a:r>
          </a:p>
        </p:txBody>
      </p:sp>
    </p:spTree>
    <p:extLst>
      <p:ext uri="{BB962C8B-B14F-4D97-AF65-F5344CB8AC3E}">
        <p14:creationId xmlns:p14="http://schemas.microsoft.com/office/powerpoint/2010/main" val="18537659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 Πλάνα μεγάλης διάρκειας ακολουθώ­ντας την παράδοση σκηνοθετών που θαυ­μάζουν (Minnelli, Premminger, Mizoguchi</a:t>
            </a:r>
            <a:r>
              <a:rPr lang="el-GR" dirty="0" smtClean="0"/>
              <a:t>)</a:t>
            </a:r>
            <a:endParaRPr lang="el-GR" dirty="0"/>
          </a:p>
          <a:p>
            <a:endParaRPr lang="el-GR" dirty="0"/>
          </a:p>
          <a:p>
            <a:r>
              <a:rPr lang="el-GR" dirty="0"/>
              <a:t>• Αναφορές, άλλοτε πιο σαφείς και άλλοτε υπονοούμενες, στον κινηματο­γράφο και στις ταινίες που τους αρέσουν μέσα στην ίδια την ταινία, αυτό που σή­μερα ονομάζουμε διακειμενικότητα</a:t>
            </a:r>
          </a:p>
        </p:txBody>
      </p:sp>
    </p:spTree>
    <p:extLst>
      <p:ext uri="{BB962C8B-B14F-4D97-AF65-F5344CB8AC3E}">
        <p14:creationId xmlns:p14="http://schemas.microsoft.com/office/powerpoint/2010/main" val="1331972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 Χαλαρή αφηγηματική δομή όπου δεν κυριαρχεί η σχέση αίτιου-αιτιατού αλλά -ρευστότητα της </a:t>
            </a:r>
            <a:r>
              <a:rPr lang="el-GR" dirty="0" smtClean="0"/>
              <a:t>πραγματικότητας</a:t>
            </a:r>
            <a:endParaRPr lang="el-GR" dirty="0"/>
          </a:p>
          <a:p>
            <a:endParaRPr lang="el-GR" dirty="0"/>
          </a:p>
          <a:p>
            <a:r>
              <a:rPr lang="el-GR" dirty="0"/>
              <a:t>• Ξαφνικές ανατροπές στην αφήγηση αλλά και στη φύση των </a:t>
            </a:r>
            <a:r>
              <a:rPr lang="el-GR" dirty="0" smtClean="0"/>
              <a:t>ηρώων</a:t>
            </a:r>
            <a:endParaRPr lang="el-GR" dirty="0"/>
          </a:p>
          <a:p>
            <a:endParaRPr lang="el-GR" dirty="0"/>
          </a:p>
          <a:p>
            <a:r>
              <a:rPr lang="el-GR" dirty="0"/>
              <a:t>• Αμφίσημο τέλος («Τετρακόσια χτυπήματα», «Με κομμένη την ανάσα»)</a:t>
            </a:r>
          </a:p>
        </p:txBody>
      </p:sp>
    </p:spTree>
    <p:extLst>
      <p:ext uri="{BB962C8B-B14F-4D97-AF65-F5344CB8AC3E}">
        <p14:creationId xmlns:p14="http://schemas.microsoft.com/office/powerpoint/2010/main" val="16587749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 Παιγνιώδης διάθεση, ελαφρότητα και χιούμορ στην αφήγηση που δεν αναιρεί την τραγικότητα των καταστάσεων αλλά την </a:t>
            </a:r>
            <a:r>
              <a:rPr lang="el-GR" dirty="0" smtClean="0"/>
              <a:t>επιτείνει</a:t>
            </a:r>
            <a:endParaRPr lang="el-GR" dirty="0"/>
          </a:p>
          <a:p>
            <a:endParaRPr lang="el-GR" dirty="0"/>
          </a:p>
          <a:p>
            <a:r>
              <a:rPr lang="el-GR" dirty="0"/>
              <a:t>• Χαμηλός προϋπολογισμός, πράγμα που προσδιόρισε και την αισθητική των ταινιών (γυρίσματα όχι σε στούντιο, μι­κρότερη χρήση σκηνικών</a:t>
            </a:r>
            <a:r>
              <a:rPr lang="el-GR" dirty="0" smtClean="0"/>
              <a:t>)</a:t>
            </a:r>
            <a:endParaRPr lang="el-GR" dirty="0"/>
          </a:p>
          <a:p>
            <a:endParaRPr lang="el-GR" dirty="0"/>
          </a:p>
          <a:p>
            <a:r>
              <a:rPr lang="el-GR" dirty="0"/>
              <a:t>• Συλλογικότητα στην παραγωγή ται­νιών, δηλαδή συχνή συνεργασία μεταξύ των σκηνοθετών, ιδιαίτερα στα πρώτα χρόνια, σε διαφορετικούς κάθε φορά ρόλους και </a:t>
            </a:r>
            <a:r>
              <a:rPr lang="el-GR" dirty="0" smtClean="0"/>
              <a:t>ειδικότητες</a:t>
            </a:r>
            <a:endParaRPr lang="el-GR" dirty="0"/>
          </a:p>
        </p:txBody>
      </p:sp>
    </p:spTree>
    <p:extLst>
      <p:ext uri="{BB962C8B-B14F-4D97-AF65-F5344CB8AC3E}">
        <p14:creationId xmlns:p14="http://schemas.microsoft.com/office/powerpoint/2010/main" val="3243976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a:t>Η σημασία που έχει η NV στην ιστορία του κινηματογράφου και η επιρροή που είχε στις νεώτερες γενιές κινηματογρα­φιστών είναι </a:t>
            </a:r>
            <a:r>
              <a:rPr lang="el-GR" dirty="0" smtClean="0"/>
              <a:t>τεράστια</a:t>
            </a:r>
          </a:p>
          <a:p>
            <a:r>
              <a:rPr lang="el-GR" dirty="0" smtClean="0"/>
              <a:t>Παρότι </a:t>
            </a:r>
            <a:r>
              <a:rPr lang="el-GR" dirty="0"/>
              <a:t>το κίνημα αυτό δημιουργήθηκε πριν από 40 περί­που χρόνια οι αναζητήσεις όσον </a:t>
            </a:r>
            <a:r>
              <a:rPr lang="el-GR" dirty="0" smtClean="0"/>
              <a:t>αφορά </a:t>
            </a:r>
            <a:r>
              <a:rPr lang="el-GR" dirty="0"/>
              <a:t>στην κινηματογραφική φόρμα, η ρευστό­τητα της διήγησης, η τραχύτητα της κινη­ματογράφησης, η εναντίωση </a:t>
            </a:r>
            <a:r>
              <a:rPr lang="el-GR"/>
              <a:t>στην </a:t>
            </a:r>
            <a:r>
              <a:rPr lang="el-GR" smtClean="0"/>
              <a:t>ομορφιά, </a:t>
            </a:r>
            <a:r>
              <a:rPr lang="el-GR" dirty="0"/>
              <a:t>κάνουν αυτές τις ταινίες να φαίνονται πρωτοποριακές έως και σήμερα</a:t>
            </a:r>
          </a:p>
        </p:txBody>
      </p:sp>
    </p:spTree>
    <p:extLst>
      <p:ext uri="{BB962C8B-B14F-4D97-AF65-F5344CB8AC3E}">
        <p14:creationId xmlns:p14="http://schemas.microsoft.com/office/powerpoint/2010/main" val="2484170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Συνδέθηκε όμως γρήγορα με τον κινηματογράφο ιδιαίτερα μετά την εισπρακτική επιτυ­χία της ταινίας του Roger Vadim «Και ο Θεός έπλασε τη γυναίκα»</a:t>
            </a:r>
          </a:p>
        </p:txBody>
      </p:sp>
    </p:spTree>
    <p:extLst>
      <p:ext uri="{BB962C8B-B14F-4D97-AF65-F5344CB8AC3E}">
        <p14:creationId xmlns:p14="http://schemas.microsoft.com/office/powerpoint/2010/main" val="812799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1160748"/>
            <a:ext cx="5472608" cy="4104456"/>
          </a:xfrm>
          <a:prstGeom prst="rect">
            <a:avLst/>
          </a:prstGeom>
        </p:spPr>
      </p:pic>
    </p:spTree>
    <p:extLst>
      <p:ext uri="{BB962C8B-B14F-4D97-AF65-F5344CB8AC3E}">
        <p14:creationId xmlns:p14="http://schemas.microsoft.com/office/powerpoint/2010/main" val="3572312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Οι εκπρόσωποι της NV εμφανίζονται στην αρχή γράφοντας άρθρα για τον κι­νηματογράφο στο περιοδικό Cahiers du Cinema (Κινηματογραφικά Τετράδια), ιδρυτής του οποίου ήταν ο Andre Bazin και ο Jacques </a:t>
            </a:r>
            <a:r>
              <a:rPr lang="el-GR" dirty="0" smtClean="0"/>
              <a:t>Doniol- </a:t>
            </a:r>
            <a:r>
              <a:rPr lang="el-GR" dirty="0" err="1" smtClean="0"/>
              <a:t>Vaicroze</a:t>
            </a:r>
            <a:r>
              <a:rPr lang="el-GR" dirty="0"/>
              <a:t>, με το οποίο εξαπολύουν δριμύτατες επιθέσεις στο γαλλικό κινηματογραφικό κατεστη­μένο</a:t>
            </a:r>
          </a:p>
        </p:txBody>
      </p:sp>
    </p:spTree>
    <p:extLst>
      <p:ext uri="{BB962C8B-B14F-4D97-AF65-F5344CB8AC3E}">
        <p14:creationId xmlns:p14="http://schemas.microsoft.com/office/powerpoint/2010/main" val="3036340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Francois Truffaut, Jean-Luc Godard, Claude Chabrol, Eric Rohmer, Jacques Rivette είναι μερικά από τα ονόματα των συνεργατών των Cahiers που προχώρη­σαν αργότερα από τη θεωρία στην πρά­ξη, δηλαδή στη δημιουργία ταινιών</a:t>
            </a:r>
          </a:p>
        </p:txBody>
      </p:sp>
    </p:spTree>
    <p:extLst>
      <p:ext uri="{BB962C8B-B14F-4D97-AF65-F5344CB8AC3E}">
        <p14:creationId xmlns:p14="http://schemas.microsoft.com/office/powerpoint/2010/main" val="2139139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Η επίθεση των συντακτών των </a:t>
            </a:r>
            <a:r>
              <a:rPr lang="el-GR" dirty="0" err="1"/>
              <a:t>Cahiers</a:t>
            </a:r>
            <a:r>
              <a:rPr lang="el-GR" dirty="0"/>
              <a:t> απευθυνόταν στον μεταπολεμικό «ποιο­τικό» κινηματογράφο των Clair, Clement, Clouzot, </a:t>
            </a:r>
            <a:r>
              <a:rPr lang="el-GR" dirty="0" smtClean="0"/>
              <a:t>Autant- </a:t>
            </a:r>
            <a:r>
              <a:rPr lang="el-GR" dirty="0" err="1" smtClean="0"/>
              <a:t>Lara</a:t>
            </a:r>
            <a:r>
              <a:rPr lang="el-GR" dirty="0"/>
              <a:t>, Cayatte και </a:t>
            </a:r>
            <a:r>
              <a:rPr lang="el-GR" dirty="0" smtClean="0"/>
              <a:t>Allegre με </a:t>
            </a:r>
            <a:r>
              <a:rPr lang="el-GR" dirty="0"/>
              <a:t>το επιχείρημα ότι ο κινηματογράφος αυτός δεν ήταν παρά η μέτρια μεταφορά εξίσου μέτριων λογοτεχνικών έργων που διασκευάζονταν σε ακόμα πιο μέτρια κι­νηματογραφικά </a:t>
            </a:r>
            <a:r>
              <a:rPr lang="el-GR" dirty="0" smtClean="0"/>
              <a:t>σενάρια</a:t>
            </a:r>
            <a:endParaRPr lang="el-GR" dirty="0"/>
          </a:p>
        </p:txBody>
      </p:sp>
    </p:spTree>
    <p:extLst>
      <p:ext uri="{BB962C8B-B14F-4D97-AF65-F5344CB8AC3E}">
        <p14:creationId xmlns:p14="http://schemas.microsoft.com/office/powerpoint/2010/main" val="4113017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1587</Words>
  <Application>Microsoft Office PowerPoint</Application>
  <PresentationFormat>On-screen Show (4:3)</PresentationFormat>
  <Paragraphs>57</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ΙΣΤΟΡΙΑ ΚΙΝΗΜΑΤΟΓΡΑΦΟΥ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dc:title>
  <dc:creator>Lars</dc:creator>
  <cp:lastModifiedBy>Lars</cp:lastModifiedBy>
  <cp:revision>40</cp:revision>
  <dcterms:created xsi:type="dcterms:W3CDTF">2019-03-14T14:31:54Z</dcterms:created>
  <dcterms:modified xsi:type="dcterms:W3CDTF">2019-04-05T19:46:12Z</dcterms:modified>
</cp:coreProperties>
</file>