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64" r:id="rId6"/>
    <p:sldId id="265" r:id="rId7"/>
    <p:sldId id="266" r:id="rId8"/>
    <p:sldId id="267" r:id="rId9"/>
    <p:sldId id="259" r:id="rId10"/>
    <p:sldId id="262" r:id="rId11"/>
    <p:sldId id="260" r:id="rId12"/>
    <p:sldId id="261" r:id="rId13"/>
    <p:sldId id="268" r:id="rId14"/>
    <p:sldId id="269" r:id="rId15"/>
    <p:sldId id="270" r:id="rId16"/>
    <p:sldId id="271" r:id="rId17"/>
    <p:sldId id="272"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F7C80"/>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B5734C68-4158-4120-9BD1-935CB6DF2D99}" type="datetimeFigureOut">
              <a:rPr lang="el-GR" smtClean="0"/>
              <a:pPr/>
              <a:t>3/6/2020</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52E34D23-607D-4AC4-9AC6-7F30BDFB795D}"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5734C68-4158-4120-9BD1-935CB6DF2D99}" type="datetimeFigureOut">
              <a:rPr lang="el-GR" smtClean="0"/>
              <a:pPr/>
              <a:t>3/6/2020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2E34D23-607D-4AC4-9AC6-7F30BDFB795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5734C68-4158-4120-9BD1-935CB6DF2D99}" type="datetimeFigureOut">
              <a:rPr lang="el-GR" smtClean="0"/>
              <a:pPr/>
              <a:t>3/6/2020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2E34D23-607D-4AC4-9AC6-7F30BDFB795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5734C68-4158-4120-9BD1-935CB6DF2D99}" type="datetimeFigureOut">
              <a:rPr lang="el-GR" smtClean="0"/>
              <a:pPr/>
              <a:t>3/6/2020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2E34D23-607D-4AC4-9AC6-7F30BDFB795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5734C68-4158-4120-9BD1-935CB6DF2D99}" type="datetimeFigureOut">
              <a:rPr lang="el-GR" smtClean="0"/>
              <a:pPr/>
              <a:t>3/6/2020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52E34D23-607D-4AC4-9AC6-7F30BDFB795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B5734C68-4158-4120-9BD1-935CB6DF2D99}" type="datetimeFigureOut">
              <a:rPr lang="el-GR" smtClean="0"/>
              <a:pPr/>
              <a:t>3/6/2020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2E34D23-607D-4AC4-9AC6-7F30BDFB795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B5734C68-4158-4120-9BD1-935CB6DF2D99}" type="datetimeFigureOut">
              <a:rPr lang="el-GR" smtClean="0"/>
              <a:pPr/>
              <a:t>3/6/2020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2E34D23-607D-4AC4-9AC6-7F30BDFB795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B5734C68-4158-4120-9BD1-935CB6DF2D99}" type="datetimeFigureOut">
              <a:rPr lang="el-GR" smtClean="0"/>
              <a:pPr/>
              <a:t>3/6/2020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2E34D23-607D-4AC4-9AC6-7F30BDFB795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5734C68-4158-4120-9BD1-935CB6DF2D99}" type="datetimeFigureOut">
              <a:rPr lang="el-GR" smtClean="0"/>
              <a:pPr/>
              <a:t>3/6/2020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2E34D23-607D-4AC4-9AC6-7F30BDFB795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B5734C68-4158-4120-9BD1-935CB6DF2D99}" type="datetimeFigureOut">
              <a:rPr lang="el-GR" smtClean="0"/>
              <a:pPr/>
              <a:t>3/6/2020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2E34D23-607D-4AC4-9AC6-7F30BDFB795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5734C68-4158-4120-9BD1-935CB6DF2D99}" type="datetimeFigureOut">
              <a:rPr lang="el-GR" smtClean="0"/>
              <a:pPr/>
              <a:t>3/6/2020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2E34D23-607D-4AC4-9AC6-7F30BDFB795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5734C68-4158-4120-9BD1-935CB6DF2D99}" type="datetimeFigureOut">
              <a:rPr lang="el-GR" smtClean="0"/>
              <a:pPr/>
              <a:t>3/6/2020</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2E34D23-607D-4AC4-9AC6-7F30BDFB795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22030" y="476672"/>
            <a:ext cx="8229600" cy="1728192"/>
          </a:xfrm>
        </p:spPr>
        <p:txBody>
          <a:bodyPr>
            <a:normAutofit/>
          </a:bodyPr>
          <a:lstStyle/>
          <a:p>
            <a:pPr>
              <a:lnSpc>
                <a:spcPct val="150000"/>
              </a:lnSpc>
            </a:pPr>
            <a:r>
              <a:rPr lang="el-GR" sz="2400" dirty="0" smtClean="0">
                <a:solidFill>
                  <a:srgbClr val="FFFF99"/>
                </a:solidFill>
                <a:effectLst/>
                <a:latin typeface="+mn-lt"/>
                <a:cs typeface="Aharoni" pitchFamily="2" charset="-79"/>
              </a:rPr>
              <a:t/>
            </a:r>
            <a:br>
              <a:rPr lang="el-GR" sz="2400" dirty="0" smtClean="0">
                <a:solidFill>
                  <a:srgbClr val="FFFF99"/>
                </a:solidFill>
                <a:effectLst/>
                <a:latin typeface="+mn-lt"/>
                <a:cs typeface="Aharoni" pitchFamily="2" charset="-79"/>
              </a:rPr>
            </a:br>
            <a:r>
              <a:rPr lang="el-GR" sz="2400" cap="none" dirty="0" smtClean="0">
                <a:solidFill>
                  <a:srgbClr val="FFFF99"/>
                </a:solidFill>
                <a:effectLst/>
                <a:latin typeface="+mn-lt"/>
                <a:cs typeface="Aharoni" pitchFamily="2" charset="-79"/>
              </a:rPr>
              <a:t>Μάθημα</a:t>
            </a:r>
            <a:r>
              <a:rPr lang="el-GR" sz="2400" dirty="0" smtClean="0">
                <a:solidFill>
                  <a:srgbClr val="FFFF99"/>
                </a:solidFill>
                <a:effectLst/>
                <a:latin typeface="+mn-lt"/>
                <a:cs typeface="Aharoni" pitchFamily="2" charset="-79"/>
              </a:rPr>
              <a:t/>
            </a:r>
            <a:br>
              <a:rPr lang="el-GR" sz="2400" dirty="0" smtClean="0">
                <a:solidFill>
                  <a:srgbClr val="FFFF99"/>
                </a:solidFill>
                <a:effectLst/>
                <a:latin typeface="+mn-lt"/>
                <a:cs typeface="Aharoni" pitchFamily="2" charset="-79"/>
              </a:rPr>
            </a:br>
            <a:r>
              <a:rPr lang="el-GR" sz="2400" dirty="0" err="1" smtClean="0">
                <a:solidFill>
                  <a:srgbClr val="FFFF99"/>
                </a:solidFill>
                <a:effectLst/>
                <a:latin typeface="+mn-lt"/>
                <a:cs typeface="Aharoni" pitchFamily="2" charset="-79"/>
              </a:rPr>
              <a:t>φυσικη</a:t>
            </a:r>
            <a:r>
              <a:rPr lang="el-GR" sz="2400" dirty="0" smtClean="0">
                <a:solidFill>
                  <a:srgbClr val="FFFF99"/>
                </a:solidFill>
                <a:effectLst/>
                <a:latin typeface="+mn-lt"/>
                <a:cs typeface="Aharoni" pitchFamily="2" charset="-79"/>
              </a:rPr>
              <a:t> </a:t>
            </a:r>
            <a:r>
              <a:rPr lang="el-GR" sz="2400" dirty="0" err="1" smtClean="0">
                <a:solidFill>
                  <a:srgbClr val="FFFF99"/>
                </a:solidFill>
                <a:effectLst/>
                <a:latin typeface="+mn-lt"/>
                <a:cs typeface="Aharoni" pitchFamily="2" charset="-79"/>
              </a:rPr>
              <a:t>αγωγη</a:t>
            </a:r>
            <a:endParaRPr lang="el-GR" sz="2400" dirty="0">
              <a:solidFill>
                <a:srgbClr val="FFFF99"/>
              </a:solidFill>
              <a:effectLst/>
              <a:latin typeface="+mn-lt"/>
              <a:cs typeface="Aharoni" pitchFamily="2" charset="-79"/>
            </a:endParaRPr>
          </a:p>
        </p:txBody>
      </p:sp>
      <p:sp>
        <p:nvSpPr>
          <p:cNvPr id="3" name="2 - Υπότιτλος"/>
          <p:cNvSpPr>
            <a:spLocks noGrp="1"/>
          </p:cNvSpPr>
          <p:nvPr>
            <p:ph type="subTitle" idx="1"/>
          </p:nvPr>
        </p:nvSpPr>
        <p:spPr>
          <a:xfrm>
            <a:off x="251520" y="3429000"/>
            <a:ext cx="8496944" cy="3240360"/>
          </a:xfrm>
        </p:spPr>
        <p:txBody>
          <a:bodyPr>
            <a:normAutofit/>
          </a:bodyPr>
          <a:lstStyle/>
          <a:p>
            <a:endParaRPr lang="el-GR" sz="2200" dirty="0" smtClean="0"/>
          </a:p>
          <a:p>
            <a:endParaRPr lang="el-GR" sz="2200" dirty="0" smtClean="0"/>
          </a:p>
          <a:p>
            <a:endParaRPr lang="el-GR" sz="2200" dirty="0" smtClean="0"/>
          </a:p>
          <a:p>
            <a:endParaRPr lang="el-GR" sz="2200" dirty="0" smtClean="0"/>
          </a:p>
          <a:p>
            <a:endParaRPr lang="el-GR" sz="2200" dirty="0" smtClean="0"/>
          </a:p>
          <a:p>
            <a:endParaRPr lang="el-GR" sz="2200" dirty="0" smtClean="0"/>
          </a:p>
          <a:p>
            <a:r>
              <a:rPr lang="el-GR" sz="1600" dirty="0" smtClean="0">
                <a:solidFill>
                  <a:schemeClr val="tx1">
                    <a:lumMod val="65000"/>
                  </a:schemeClr>
                </a:solidFill>
              </a:rPr>
              <a:t>Παγώνα </a:t>
            </a:r>
            <a:r>
              <a:rPr lang="el-GR" sz="1600" dirty="0" smtClean="0">
                <a:solidFill>
                  <a:schemeClr val="tx1">
                    <a:lumMod val="65000"/>
                  </a:schemeClr>
                </a:solidFill>
              </a:rPr>
              <a:t>Αργυρώ</a:t>
            </a:r>
            <a:endParaRPr lang="el-GR" sz="1600" dirty="0" smtClean="0">
              <a:solidFill>
                <a:schemeClr val="tx1">
                  <a:lumMod val="6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274638"/>
            <a:ext cx="8424936" cy="6322714"/>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lnSpc>
                <a:spcPct val="150000"/>
              </a:lnSpc>
            </a:pPr>
            <a:r>
              <a:rPr lang="el-GR" sz="2200" u="sng" dirty="0" smtClean="0">
                <a:effectLst/>
              </a:rPr>
              <a:t>Ο αθλητισμός στο βυζάντιο</a:t>
            </a:r>
            <a:r>
              <a:rPr lang="el-GR" sz="2000" u="sng" dirty="0" smtClean="0">
                <a:effectLst/>
              </a:rPr>
              <a:t/>
            </a:r>
            <a:br>
              <a:rPr lang="el-GR" sz="2000" u="sng" dirty="0" smtClean="0">
                <a:effectLst/>
              </a:rPr>
            </a:br>
            <a:r>
              <a:rPr lang="el-GR" sz="2000" u="sng" dirty="0" smtClean="0">
                <a:effectLst/>
              </a:rPr>
              <a:t/>
            </a:r>
            <a:br>
              <a:rPr lang="el-GR" sz="2000" u="sng" dirty="0" smtClean="0">
                <a:effectLst/>
              </a:rPr>
            </a:br>
            <a:r>
              <a:rPr lang="el-GR" sz="2000" u="sng" dirty="0" smtClean="0">
                <a:effectLst/>
              </a:rPr>
              <a:t/>
            </a:r>
            <a:br>
              <a:rPr lang="el-GR" sz="2000" u="sng" dirty="0" smtClean="0">
                <a:effectLst/>
              </a:rPr>
            </a:br>
            <a:r>
              <a:rPr lang="el-GR" sz="2000" u="sng" dirty="0" smtClean="0">
                <a:effectLst/>
              </a:rPr>
              <a:t/>
            </a:r>
            <a:br>
              <a:rPr lang="el-GR" sz="2000" u="sng" dirty="0" smtClean="0">
                <a:effectLst/>
              </a:rPr>
            </a:br>
            <a:r>
              <a:rPr lang="el-GR" sz="2000" dirty="0" smtClean="0"/>
              <a:t> </a:t>
            </a:r>
            <a:r>
              <a:rPr lang="el-GR" sz="2000" dirty="0" smtClean="0">
                <a:solidFill>
                  <a:srgbClr val="FF7C80"/>
                </a:solidFill>
              </a:rPr>
              <a:t>→ </a:t>
            </a:r>
            <a:r>
              <a:rPr lang="el-GR" sz="2000" dirty="0" smtClean="0"/>
              <a:t> </a:t>
            </a:r>
            <a:r>
              <a:rPr lang="el-GR" sz="2000" b="0" dirty="0" smtClean="0">
                <a:solidFill>
                  <a:schemeClr val="tx1"/>
                </a:solidFill>
                <a:effectLst/>
              </a:rPr>
              <a:t>Οι Βυζαντινοί είχαν ιδιαίτερη προτίμηση στις αρματοδρομίες, ενώ δεν απέρριπταν τους ελληνικούς αγώνες. Οι θεατές προσπαθούσαν να επηρεάσουν με κάθε τρόπο τους αγώνες, με βρισιές , με χειρονομίες, ενώ πολλές φορές κατέβαιναν στο στάδιο παρεμποδίζοντας αθλητές</a:t>
            </a:r>
            <a:r>
              <a:rPr lang="en-US" sz="2000" b="0" dirty="0" smtClean="0">
                <a:solidFill>
                  <a:schemeClr val="tx1"/>
                </a:solidFill>
                <a:effectLst/>
              </a:rPr>
              <a:t>.</a:t>
            </a:r>
            <a:r>
              <a:rPr lang="el-GR" sz="2000" u="sng" dirty="0" smtClean="0">
                <a:effectLst/>
              </a:rPr>
              <a:t/>
            </a:r>
            <a:br>
              <a:rPr lang="el-GR" sz="2000" u="sng" dirty="0" smtClean="0">
                <a:effectLst/>
              </a:rPr>
            </a:br>
            <a:r>
              <a:rPr lang="en-US" sz="2000" u="sng" dirty="0" smtClean="0">
                <a:effectLst/>
              </a:rPr>
              <a:t/>
            </a:r>
            <a:br>
              <a:rPr lang="en-US" sz="2000" u="sng" dirty="0" smtClean="0">
                <a:effectLst/>
              </a:rPr>
            </a:br>
            <a:r>
              <a:rPr lang="en-US" sz="2000" u="sng" dirty="0" smtClean="0">
                <a:effectLst/>
              </a:rPr>
              <a:t/>
            </a:r>
            <a:br>
              <a:rPr lang="en-US" sz="2000" u="sng" dirty="0" smtClean="0">
                <a:effectLst/>
              </a:rPr>
            </a:br>
            <a:endParaRPr lang="el-GR" sz="2000" dirty="0">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74638"/>
            <a:ext cx="8568952" cy="6322714"/>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r>
              <a:rPr lang="el-GR" sz="2400" u="sng" dirty="0" smtClean="0">
                <a:effectLst/>
              </a:rPr>
              <a:t>Η νέα εποχή για τη φυσική αγωγή</a:t>
            </a:r>
            <a:br>
              <a:rPr lang="el-GR" sz="2400" u="sng" dirty="0" smtClean="0">
                <a:effectLst/>
              </a:rPr>
            </a:br>
            <a:r>
              <a:rPr lang="el-GR" sz="2400" u="sng" dirty="0" smtClean="0">
                <a:effectLst/>
              </a:rPr>
              <a:t/>
            </a:r>
            <a:br>
              <a:rPr lang="el-GR" sz="2400" u="sng" dirty="0" smtClean="0">
                <a:effectLst/>
              </a:rPr>
            </a:br>
            <a:r>
              <a:rPr lang="el-GR" sz="2400" u="sng" dirty="0" smtClean="0">
                <a:effectLst/>
              </a:rPr>
              <a:t/>
            </a:r>
            <a:br>
              <a:rPr lang="el-GR" sz="2400" u="sng" dirty="0" smtClean="0">
                <a:effectLst/>
              </a:rPr>
            </a:br>
            <a:r>
              <a:rPr lang="el-GR" sz="2400" b="0" dirty="0" smtClean="0">
                <a:solidFill>
                  <a:srgbClr val="00B050"/>
                </a:solidFill>
                <a:effectLst/>
              </a:rPr>
              <a:t>▪</a:t>
            </a:r>
            <a:r>
              <a:rPr lang="el-GR" sz="2400" b="0" dirty="0" smtClean="0">
                <a:effectLst/>
              </a:rPr>
              <a:t> </a:t>
            </a:r>
            <a:r>
              <a:rPr lang="el-GR" sz="2000" b="0" dirty="0" smtClean="0">
                <a:solidFill>
                  <a:schemeClr val="tx1"/>
                </a:solidFill>
                <a:effectLst/>
              </a:rPr>
              <a:t>Από το 14ο αιώνα βρίσκουμε συγγράμματα  που αναφέρονται στην ισόρροπη πνευματική και σωματική εκπαίδευση των νέων</a:t>
            </a:r>
            <a:r>
              <a:rPr lang="el-GR" sz="2400" dirty="0" smtClean="0">
                <a:solidFill>
                  <a:schemeClr val="tx1"/>
                </a:solidFill>
                <a:effectLst/>
              </a:rPr>
              <a:t>.</a:t>
            </a:r>
            <a:br>
              <a:rPr lang="el-GR" sz="2400" dirty="0" smtClean="0">
                <a:solidFill>
                  <a:schemeClr val="tx1"/>
                </a:solidFill>
                <a:effectLst/>
              </a:rPr>
            </a:br>
            <a:r>
              <a:rPr lang="el-GR" sz="2400" dirty="0" smtClean="0">
                <a:solidFill>
                  <a:schemeClr val="tx1"/>
                </a:solidFill>
                <a:effectLst/>
              </a:rPr>
              <a:t/>
            </a:r>
            <a:br>
              <a:rPr lang="el-GR" sz="2400" dirty="0" smtClean="0">
                <a:solidFill>
                  <a:schemeClr val="tx1"/>
                </a:solidFill>
                <a:effectLst/>
              </a:rPr>
            </a:br>
            <a:r>
              <a:rPr lang="el-GR" sz="2000" b="0" dirty="0" smtClean="0">
                <a:solidFill>
                  <a:srgbClr val="00B050"/>
                </a:solidFill>
                <a:effectLst/>
              </a:rPr>
              <a:t> ▪ </a:t>
            </a:r>
            <a:r>
              <a:rPr lang="el-GR" sz="2000" b="0" dirty="0" smtClean="0">
                <a:solidFill>
                  <a:schemeClr val="tx1"/>
                </a:solidFill>
                <a:effectLst/>
              </a:rPr>
              <a:t>Η αρχαία Ελλάδα </a:t>
            </a:r>
            <a:r>
              <a:rPr lang="en-US" sz="2000" b="0" dirty="0" smtClean="0">
                <a:solidFill>
                  <a:schemeClr val="tx1"/>
                </a:solidFill>
                <a:effectLst/>
              </a:rPr>
              <a:t>‘’</a:t>
            </a:r>
            <a:r>
              <a:rPr lang="el-GR" sz="2000" b="0" dirty="0" smtClean="0">
                <a:solidFill>
                  <a:schemeClr val="tx1"/>
                </a:solidFill>
                <a:effectLst/>
              </a:rPr>
              <a:t>ξαναζεί</a:t>
            </a:r>
            <a:r>
              <a:rPr lang="en-US" sz="2000" b="0" dirty="0" smtClean="0">
                <a:solidFill>
                  <a:schemeClr val="tx1"/>
                </a:solidFill>
                <a:effectLst/>
              </a:rPr>
              <a:t>’’</a:t>
            </a:r>
            <a:r>
              <a:rPr lang="el-GR" sz="2000" b="0" dirty="0" smtClean="0">
                <a:solidFill>
                  <a:schemeClr val="tx1"/>
                </a:solidFill>
                <a:effectLst/>
              </a:rPr>
              <a:t> στην Ευρώπη. Αποκτά ολοένα και περισσότερους υποστηρικτές, ενώ εμφανίζονται τα πρώτα βιβλία που τονίζουν τη σπουδαιότητα των ασκήσεων και των παιχνιδιών στην ανάπτυξη των νέων.</a:t>
            </a:r>
            <a:br>
              <a:rPr lang="el-GR" sz="2000" b="0" dirty="0" smtClean="0">
                <a:solidFill>
                  <a:schemeClr val="tx1"/>
                </a:solidFill>
                <a:effectLst/>
              </a:rPr>
            </a:br>
            <a:r>
              <a:rPr lang="el-GR" sz="2000" b="0" dirty="0" smtClean="0">
                <a:solidFill>
                  <a:schemeClr val="tx1"/>
                </a:solidFill>
                <a:effectLst/>
              </a:rPr>
              <a:t/>
            </a:r>
            <a:br>
              <a:rPr lang="el-GR" sz="2000" b="0" dirty="0" smtClean="0">
                <a:solidFill>
                  <a:schemeClr val="tx1"/>
                </a:solidFill>
                <a:effectLst/>
              </a:rPr>
            </a:br>
            <a:r>
              <a:rPr lang="el-GR" sz="2000" b="0" dirty="0" smtClean="0">
                <a:solidFill>
                  <a:srgbClr val="00B050"/>
                </a:solidFill>
                <a:effectLst/>
              </a:rPr>
              <a:t> ▪ </a:t>
            </a:r>
            <a:r>
              <a:rPr lang="el-GR" sz="2000" b="0" dirty="0" smtClean="0">
                <a:solidFill>
                  <a:schemeClr val="tx1"/>
                </a:solidFill>
                <a:effectLst/>
              </a:rPr>
              <a:t>17ος αιώνα → πρώτες προσπάθειες για αναβίωση του αρχαίου ελληνικού πνεύματος και των ολυμπιακών αγώνων. </a:t>
            </a:r>
            <a:br>
              <a:rPr lang="el-GR" sz="2000" b="0" dirty="0" smtClean="0">
                <a:solidFill>
                  <a:schemeClr val="tx1"/>
                </a:solidFill>
                <a:effectLst/>
              </a:rPr>
            </a:br>
            <a:r>
              <a:rPr lang="el-GR" sz="2000" b="0" dirty="0" smtClean="0">
                <a:solidFill>
                  <a:schemeClr val="tx1"/>
                </a:solidFill>
                <a:effectLst/>
              </a:rPr>
              <a:t> </a:t>
            </a:r>
            <a:br>
              <a:rPr lang="el-GR" sz="2000" b="0" dirty="0" smtClean="0">
                <a:solidFill>
                  <a:schemeClr val="tx1"/>
                </a:solidFill>
                <a:effectLst/>
              </a:rPr>
            </a:br>
            <a:r>
              <a:rPr lang="el-GR" sz="2000" b="0" dirty="0" smtClean="0">
                <a:solidFill>
                  <a:schemeClr val="tx1"/>
                </a:solidFill>
                <a:effectLst/>
              </a:rPr>
              <a:t> </a:t>
            </a:r>
            <a:r>
              <a:rPr lang="el-GR" sz="2000" b="0" dirty="0" smtClean="0">
                <a:solidFill>
                  <a:srgbClr val="00B050"/>
                </a:solidFill>
                <a:effectLst/>
              </a:rPr>
              <a:t>▪ </a:t>
            </a:r>
            <a:r>
              <a:rPr lang="el-GR" sz="2000" b="0" dirty="0" smtClean="0">
                <a:solidFill>
                  <a:schemeClr val="tx1"/>
                </a:solidFill>
                <a:effectLst/>
              </a:rPr>
              <a:t>Επιτυγχάνεται το 1896 με τους πρώτους αγώνες να γίνονται στην Αθήνα</a:t>
            </a:r>
            <a:r>
              <a:rPr lang="el-GR" sz="2000" dirty="0" smtClean="0">
                <a:solidFill>
                  <a:schemeClr val="tx1"/>
                </a:solidFill>
              </a:rPr>
              <a:t>.</a:t>
            </a:r>
            <a:endParaRPr lang="el-GR" sz="2000" b="0" dirty="0">
              <a:solidFill>
                <a:schemeClr val="tx1"/>
              </a:solidFill>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74638"/>
            <a:ext cx="8496944" cy="6250706"/>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lnSpc>
                <a:spcPct val="150000"/>
              </a:lnSpc>
            </a:pPr>
            <a:r>
              <a:rPr lang="el-GR" sz="2200" u="sng" dirty="0" smtClean="0">
                <a:effectLst/>
              </a:rPr>
              <a:t>Η σύγχρονη ιστορία της φυσικής αγωγής</a:t>
            </a:r>
            <a:r>
              <a:rPr lang="el-GR" sz="2000" i="1" u="sng" dirty="0" smtClean="0">
                <a:effectLst/>
              </a:rPr>
              <a:t/>
            </a:r>
            <a:br>
              <a:rPr lang="el-GR" sz="2000" i="1" u="sng" dirty="0" smtClean="0">
                <a:effectLst/>
              </a:rPr>
            </a:br>
            <a:r>
              <a:rPr lang="el-GR" sz="2000" i="1" u="sng" dirty="0" smtClean="0">
                <a:effectLst/>
              </a:rPr>
              <a:t/>
            </a:r>
            <a:br>
              <a:rPr lang="el-GR" sz="2000" i="1" u="sng" dirty="0" smtClean="0">
                <a:effectLst/>
              </a:rPr>
            </a:br>
            <a:r>
              <a:rPr lang="el-GR" sz="2000" dirty="0" smtClean="0">
                <a:effectLst/>
              </a:rPr>
              <a:t/>
            </a:r>
            <a:br>
              <a:rPr lang="el-GR" sz="2000" dirty="0" smtClean="0">
                <a:effectLst/>
              </a:rPr>
            </a:br>
            <a:r>
              <a:rPr lang="el-GR" sz="2000" b="0" dirty="0" smtClean="0">
                <a:solidFill>
                  <a:schemeClr val="tx1"/>
                </a:solidFill>
                <a:effectLst/>
              </a:rPr>
              <a:t>Αρχίζει από το τέλος του 19ου αιώνα με την εξάπλωση της γυμναστικής και την εισαγωγή της στα σχολεία.</a:t>
            </a:r>
            <a:r>
              <a:rPr lang="el-GR" sz="2000" b="0" dirty="0" smtClean="0">
                <a:solidFill>
                  <a:schemeClr val="tx1"/>
                </a:solidFill>
              </a:rPr>
              <a:t> Δημιουργήθηκε σχολή γυμναστικής για την εκπαίδευση γυμναστών και το διορισμό τους στα σχολεία. (Η οργάνωση της φυσικής αγωγής στην πρωτοβάθμια και δευτεροβάθμια εκπαίδευση στη σημερινή της μορφή έγινε με σχετικό νόμο πριν από περίπου 25 χρόνια).</a:t>
            </a:r>
            <a:br>
              <a:rPr lang="el-GR" sz="2000" b="0" dirty="0" smtClean="0">
                <a:solidFill>
                  <a:schemeClr val="tx1"/>
                </a:solidFill>
              </a:rPr>
            </a:br>
            <a:r>
              <a:rPr lang="el-GR" sz="2000" b="0" dirty="0" smtClean="0">
                <a:solidFill>
                  <a:schemeClr val="tx1"/>
                </a:solidFill>
              </a:rPr>
              <a:t/>
            </a:r>
            <a:br>
              <a:rPr lang="el-GR" sz="2000" b="0" dirty="0" smtClean="0">
                <a:solidFill>
                  <a:schemeClr val="tx1"/>
                </a:solidFill>
              </a:rPr>
            </a:br>
            <a:endParaRPr lang="el-GR" sz="2000" b="0" dirty="0">
              <a:solidFill>
                <a:schemeClr val="tx1"/>
              </a:solidFill>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274638"/>
            <a:ext cx="8352928" cy="6250706"/>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lnSpc>
                <a:spcPct val="150000"/>
              </a:lnSpc>
            </a:pPr>
            <a:r>
              <a:rPr lang="el-GR" sz="2200" dirty="0" smtClean="0">
                <a:solidFill>
                  <a:srgbClr val="FF7C80"/>
                </a:solidFill>
                <a:effectLst/>
              </a:rPr>
              <a:t>Σκοπός της γυμναστικής</a:t>
            </a:r>
            <a:br>
              <a:rPr lang="el-GR" sz="2200" dirty="0" smtClean="0">
                <a:solidFill>
                  <a:srgbClr val="FF7C80"/>
                </a:solidFill>
                <a:effectLst/>
              </a:rPr>
            </a:br>
            <a:r>
              <a:rPr lang="el-GR" sz="2200" dirty="0" smtClean="0">
                <a:solidFill>
                  <a:srgbClr val="FF7C80"/>
                </a:solidFill>
                <a:effectLst/>
              </a:rPr>
              <a:t/>
            </a:r>
            <a:br>
              <a:rPr lang="el-GR" sz="2200" dirty="0" smtClean="0">
                <a:solidFill>
                  <a:srgbClr val="FF7C80"/>
                </a:solidFill>
                <a:effectLst/>
              </a:rPr>
            </a:br>
            <a:r>
              <a:rPr lang="el-GR" sz="2200" dirty="0" smtClean="0">
                <a:solidFill>
                  <a:srgbClr val="FF7C80"/>
                </a:solidFill>
                <a:effectLst/>
              </a:rPr>
              <a:t/>
            </a:r>
            <a:br>
              <a:rPr lang="el-GR" sz="2200" dirty="0" smtClean="0">
                <a:solidFill>
                  <a:srgbClr val="FF7C80"/>
                </a:solidFill>
                <a:effectLst/>
              </a:rPr>
            </a:br>
            <a:r>
              <a:rPr lang="el-GR" sz="2200" dirty="0" smtClean="0">
                <a:solidFill>
                  <a:srgbClr val="FF7C80"/>
                </a:solidFill>
                <a:effectLst/>
              </a:rPr>
              <a:t>○ </a:t>
            </a:r>
            <a:r>
              <a:rPr lang="el-GR" sz="2000" b="0" dirty="0" smtClean="0">
                <a:solidFill>
                  <a:schemeClr val="tx1"/>
                </a:solidFill>
                <a:effectLst/>
              </a:rPr>
              <a:t>Κύριος στόχος της γυμναστικής είναι η </a:t>
            </a:r>
            <a:r>
              <a:rPr lang="el-GR" sz="2000" b="0" dirty="0" err="1" smtClean="0">
                <a:solidFill>
                  <a:schemeClr val="tx1"/>
                </a:solidFill>
                <a:effectLst/>
              </a:rPr>
              <a:t>ψυχο</a:t>
            </a:r>
            <a:r>
              <a:rPr lang="el-GR" sz="2000" b="0" dirty="0" smtClean="0">
                <a:solidFill>
                  <a:schemeClr val="tx1"/>
                </a:solidFill>
                <a:effectLst/>
              </a:rPr>
              <a:t>-σωματική και πνευματική ανάπτυξη.</a:t>
            </a:r>
            <a:r>
              <a:rPr lang="el-GR" sz="2000" dirty="0" smtClean="0"/>
              <a:t/>
            </a:r>
            <a:br>
              <a:rPr lang="el-GR" sz="2000" dirty="0" smtClean="0"/>
            </a:br>
            <a:r>
              <a:rPr lang="el-GR" sz="2000" dirty="0" smtClean="0"/>
              <a:t/>
            </a:r>
            <a:br>
              <a:rPr lang="el-GR" sz="2000" dirty="0" smtClean="0"/>
            </a:br>
            <a:r>
              <a:rPr lang="el-GR" sz="2000" dirty="0" smtClean="0">
                <a:solidFill>
                  <a:srgbClr val="FF7C80"/>
                </a:solidFill>
                <a:effectLst/>
              </a:rPr>
              <a:t> ○ </a:t>
            </a:r>
            <a:r>
              <a:rPr lang="el-GR" sz="2000" b="0" dirty="0" smtClean="0">
                <a:solidFill>
                  <a:schemeClr val="tx1"/>
                </a:solidFill>
                <a:effectLst/>
              </a:rPr>
              <a:t>Η διατήρηση της υγείας και η καλλιέργεια των ψυχικών ικανοτήτων βελτιώνει την ποιότητα ζωής του ασκούμενου βοηθώντας τον να υιοθετήσει έναν υγιεινό τρόπο ζωής. </a:t>
            </a:r>
            <a:r>
              <a:rPr lang="el-GR" sz="2000" dirty="0" smtClean="0"/>
              <a:t/>
            </a:r>
            <a:br>
              <a:rPr lang="el-GR" sz="2000" dirty="0" smtClean="0"/>
            </a:br>
            <a:r>
              <a:rPr lang="el-GR" sz="2000" dirty="0" smtClean="0"/>
              <a:t/>
            </a:r>
            <a:br>
              <a:rPr lang="el-GR" sz="2000" dirty="0" smtClean="0"/>
            </a:br>
            <a:endParaRPr lang="el-GR"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74638"/>
            <a:ext cx="8568952" cy="6322714"/>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lnSpc>
                <a:spcPct val="150000"/>
              </a:lnSpc>
            </a:pPr>
            <a:r>
              <a:rPr lang="el-GR" sz="2200" dirty="0" smtClean="0">
                <a:solidFill>
                  <a:srgbClr val="FF0000"/>
                </a:solidFill>
                <a:effectLst/>
              </a:rPr>
              <a:t>Με τι ρυθμό χτυπά η καρδιά μας</a:t>
            </a:r>
            <a:r>
              <a:rPr lang="en-US" sz="2200" dirty="0" smtClean="0">
                <a:solidFill>
                  <a:srgbClr val="FF0000"/>
                </a:solidFill>
                <a:effectLst/>
              </a:rPr>
              <a:t>;</a:t>
            </a:r>
            <a:r>
              <a:rPr lang="el-GR" sz="2400" dirty="0" smtClean="0">
                <a:solidFill>
                  <a:srgbClr val="FF0000"/>
                </a:solidFill>
              </a:rPr>
              <a:t/>
            </a:r>
            <a:br>
              <a:rPr lang="el-GR" sz="2400" dirty="0" smtClean="0">
                <a:solidFill>
                  <a:srgbClr val="FF0000"/>
                </a:solidFill>
              </a:rPr>
            </a:br>
            <a:r>
              <a:rPr lang="el-GR" sz="2400" dirty="0" smtClean="0">
                <a:solidFill>
                  <a:srgbClr val="FF0000"/>
                </a:solidFill>
              </a:rPr>
              <a:t/>
            </a:r>
            <a:br>
              <a:rPr lang="el-GR" sz="2400" dirty="0" smtClean="0">
                <a:solidFill>
                  <a:srgbClr val="FF0000"/>
                </a:solidFill>
              </a:rPr>
            </a:br>
            <a:r>
              <a:rPr lang="el-GR" sz="2400" dirty="0" smtClean="0">
                <a:solidFill>
                  <a:srgbClr val="FF0000"/>
                </a:solidFill>
              </a:rPr>
              <a:t/>
            </a:r>
            <a:br>
              <a:rPr lang="el-GR" sz="2400" dirty="0" smtClean="0">
                <a:solidFill>
                  <a:srgbClr val="FF0000"/>
                </a:solidFill>
              </a:rPr>
            </a:br>
            <a:r>
              <a:rPr lang="el-GR" sz="2400" dirty="0" smtClean="0">
                <a:solidFill>
                  <a:srgbClr val="FF0000"/>
                </a:solidFill>
              </a:rPr>
              <a:t/>
            </a:r>
            <a:br>
              <a:rPr lang="el-GR" sz="2400" dirty="0" smtClean="0">
                <a:solidFill>
                  <a:srgbClr val="FF0000"/>
                </a:solidFill>
              </a:rPr>
            </a:br>
            <a:r>
              <a:rPr lang="el-GR" sz="2000" b="0" dirty="0" smtClean="0">
                <a:solidFill>
                  <a:schemeClr val="tx1">
                    <a:lumMod val="85000"/>
                  </a:schemeClr>
                </a:solidFill>
                <a:effectLst/>
              </a:rPr>
              <a:t>H καρδιά κάθε ανθρώπου μπορεί να χτυπά με διαφορετικό ρυθμό. </a:t>
            </a:r>
            <a:br>
              <a:rPr lang="el-GR" sz="2000" b="0" dirty="0" smtClean="0">
                <a:solidFill>
                  <a:schemeClr val="tx1">
                    <a:lumMod val="85000"/>
                  </a:schemeClr>
                </a:solidFill>
                <a:effectLst/>
              </a:rPr>
            </a:br>
            <a:r>
              <a:rPr lang="el-GR" sz="2000" b="0" dirty="0" smtClean="0">
                <a:solidFill>
                  <a:schemeClr val="tx1">
                    <a:lumMod val="85000"/>
                  </a:schemeClr>
                </a:solidFill>
                <a:effectLst/>
              </a:rPr>
              <a:t>60-90 παλμούς/ λεπτό.</a:t>
            </a: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endParaRPr lang="el-GR" sz="2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274638"/>
            <a:ext cx="8424936" cy="6583362"/>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lnSpc>
                <a:spcPct val="150000"/>
              </a:lnSpc>
            </a:pPr>
            <a:r>
              <a:rPr lang="el-GR" sz="2200" dirty="0" smtClean="0">
                <a:solidFill>
                  <a:srgbClr val="FF0000"/>
                </a:solidFill>
                <a:effectLst/>
              </a:rPr>
              <a:t>Από τι εξαρτάται ο ρυθμός της;</a:t>
            </a:r>
            <a:br>
              <a:rPr lang="el-GR" sz="2200" dirty="0" smtClean="0">
                <a:solidFill>
                  <a:srgbClr val="FF0000"/>
                </a:solidFill>
                <a:effectLst/>
              </a:rPr>
            </a:br>
            <a:r>
              <a:rPr lang="el-GR" sz="2200" dirty="0" smtClean="0">
                <a:solidFill>
                  <a:srgbClr val="FF0000"/>
                </a:solidFill>
                <a:effectLst/>
              </a:rPr>
              <a:t/>
            </a:r>
            <a:br>
              <a:rPr lang="el-GR" sz="2200" dirty="0" smtClean="0">
                <a:solidFill>
                  <a:srgbClr val="FF0000"/>
                </a:solidFill>
                <a:effectLst/>
              </a:rPr>
            </a:br>
            <a:r>
              <a:rPr lang="el-GR" sz="2400" dirty="0" smtClean="0"/>
              <a:t> </a:t>
            </a:r>
            <a:r>
              <a:rPr lang="el-GR" sz="2400" b="0" u="sng" dirty="0" smtClean="0">
                <a:solidFill>
                  <a:schemeClr val="accent6">
                    <a:lumMod val="40000"/>
                    <a:lumOff val="60000"/>
                  </a:schemeClr>
                </a:solidFill>
                <a:effectLst/>
              </a:rPr>
              <a:t>Αυτόνομο νευρικό σύστημα </a:t>
            </a:r>
            <a:r>
              <a:rPr lang="el-GR" sz="2400" b="0" dirty="0" smtClean="0">
                <a:solidFill>
                  <a:schemeClr val="accent6">
                    <a:lumMod val="40000"/>
                    <a:lumOff val="60000"/>
                  </a:schemeClr>
                </a:solidFill>
                <a:effectLst/>
              </a:rPr>
              <a:t>→ επηρεάζεται από διάφορες συναισθηματικές αντιδράσεις, τη γενικότερη φυσική κατάσταση, αλλά και από την κατάσταση που βρίσκεται κάποιος τη στιγμή που μετράει τους σφυγμούς του. </a:t>
            </a:r>
            <a:r>
              <a:rPr lang="el-GR" sz="2200" dirty="0" smtClean="0">
                <a:solidFill>
                  <a:srgbClr val="FF0000"/>
                </a:solidFill>
                <a:effectLst/>
              </a:rPr>
              <a:t/>
            </a:r>
            <a:br>
              <a:rPr lang="el-GR" sz="2200" dirty="0" smtClean="0">
                <a:solidFill>
                  <a:srgbClr val="FF0000"/>
                </a:solidFill>
                <a:effectLst/>
              </a:rPr>
            </a:br>
            <a:endParaRPr lang="el-GR" sz="2200" dirty="0">
              <a:solidFill>
                <a:srgbClr val="FF0000"/>
              </a:solidFill>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74638"/>
            <a:ext cx="8496944" cy="6394722"/>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lnSpc>
                <a:spcPct val="150000"/>
              </a:lnSpc>
            </a:pPr>
            <a:r>
              <a:rPr lang="el-GR" sz="2200" dirty="0" smtClean="0">
                <a:solidFill>
                  <a:srgbClr val="FF0000"/>
                </a:solidFill>
                <a:effectLst/>
              </a:rPr>
              <a:t>Μέτρηση καρδιακών σφυγμών</a:t>
            </a:r>
            <a:r>
              <a:rPr lang="el-GR" sz="2000" dirty="0" smtClean="0">
                <a:solidFill>
                  <a:srgbClr val="FF0000"/>
                </a:solidFill>
              </a:rPr>
              <a:t/>
            </a:r>
            <a:br>
              <a:rPr lang="el-GR" sz="2000" dirty="0" smtClean="0">
                <a:solidFill>
                  <a:srgbClr val="FF0000"/>
                </a:solidFill>
              </a:rPr>
            </a:br>
            <a:r>
              <a:rPr lang="el-GR" sz="2000" dirty="0" smtClean="0">
                <a:solidFill>
                  <a:srgbClr val="FF0000"/>
                </a:solidFill>
              </a:rPr>
              <a:t/>
            </a:r>
            <a:br>
              <a:rPr lang="el-GR" sz="2000" dirty="0" smtClean="0">
                <a:solidFill>
                  <a:srgbClr val="FF0000"/>
                </a:solidFill>
              </a:rPr>
            </a:br>
            <a:r>
              <a:rPr lang="el-GR" sz="2000" dirty="0" smtClean="0"/>
              <a:t/>
            </a:r>
            <a:br>
              <a:rPr lang="el-GR" sz="2000" dirty="0" smtClean="0"/>
            </a:br>
            <a:r>
              <a:rPr lang="el-GR" sz="2000" dirty="0" smtClean="0">
                <a:solidFill>
                  <a:srgbClr val="00B050"/>
                </a:solidFill>
              </a:rPr>
              <a:t>√</a:t>
            </a:r>
            <a:r>
              <a:rPr lang="el-GR" sz="2000" dirty="0" smtClean="0"/>
              <a:t> </a:t>
            </a:r>
            <a:r>
              <a:rPr lang="el-GR" sz="2000" b="0" dirty="0" smtClean="0">
                <a:solidFill>
                  <a:schemeClr val="accent2">
                    <a:lumMod val="60000"/>
                    <a:lumOff val="40000"/>
                  </a:schemeClr>
                </a:solidFill>
                <a:effectLst/>
              </a:rPr>
              <a:t>Το μέτρημα των σφυγμών πρέπει πάντα να αρχίζει με «μηδέν-ένα-δύο-</a:t>
            </a:r>
            <a:r>
              <a:rPr lang="el-GR" sz="2000" b="0" dirty="0" err="1" smtClean="0">
                <a:solidFill>
                  <a:schemeClr val="accent2">
                    <a:lumMod val="60000"/>
                    <a:lumOff val="40000"/>
                  </a:schemeClr>
                </a:solidFill>
                <a:effectLst/>
              </a:rPr>
              <a:t>τρί</a:t>
            </a:r>
            <a:r>
              <a:rPr lang="el-GR" sz="2000" b="0" dirty="0" smtClean="0">
                <a:solidFill>
                  <a:schemeClr val="accent2">
                    <a:lumMod val="60000"/>
                    <a:lumOff val="40000"/>
                  </a:schemeClr>
                </a:solidFill>
                <a:effectLst/>
              </a:rPr>
              <a:t>α </a:t>
            </a:r>
            <a:r>
              <a:rPr lang="el-GR" sz="2000" b="0" dirty="0" err="1" smtClean="0">
                <a:solidFill>
                  <a:schemeClr val="accent2">
                    <a:lumMod val="60000"/>
                    <a:lumOff val="40000"/>
                  </a:schemeClr>
                </a:solidFill>
                <a:effectLst/>
              </a:rPr>
              <a:t>κ.λ.π</a:t>
            </a:r>
            <a:r>
              <a:rPr lang="el-GR" sz="2000" b="0" dirty="0" smtClean="0">
                <a:solidFill>
                  <a:schemeClr val="accent2">
                    <a:lumMod val="60000"/>
                    <a:lumOff val="40000"/>
                  </a:schemeClr>
                </a:solidFill>
                <a:effectLst/>
              </a:rPr>
              <a:t>» και όχι από το ένα για να ελαχιστοποιηθεί η πιθανότητα λάθους κατά την μέτρηση. </a:t>
            </a:r>
            <a:br>
              <a:rPr lang="el-GR" sz="2000" b="0" dirty="0" smtClean="0">
                <a:solidFill>
                  <a:schemeClr val="accent2">
                    <a:lumMod val="60000"/>
                    <a:lumOff val="40000"/>
                  </a:schemeClr>
                </a:solidFill>
                <a:effectLst/>
              </a:rPr>
            </a:br>
            <a:r>
              <a:rPr lang="el-GR" sz="2000" b="0" dirty="0" smtClean="0">
                <a:solidFill>
                  <a:schemeClr val="accent2">
                    <a:lumMod val="60000"/>
                    <a:lumOff val="40000"/>
                  </a:schemeClr>
                </a:solidFill>
                <a:effectLst/>
              </a:rPr>
              <a:t/>
            </a:r>
            <a:br>
              <a:rPr lang="el-GR" sz="2000" b="0" dirty="0" smtClean="0">
                <a:solidFill>
                  <a:schemeClr val="accent2">
                    <a:lumMod val="60000"/>
                    <a:lumOff val="40000"/>
                  </a:schemeClr>
                </a:solidFill>
                <a:effectLst/>
              </a:rPr>
            </a:br>
            <a:r>
              <a:rPr lang="el-GR" sz="2000" dirty="0" smtClean="0">
                <a:solidFill>
                  <a:srgbClr val="00B050"/>
                </a:solidFill>
              </a:rPr>
              <a:t> √ </a:t>
            </a:r>
            <a:r>
              <a:rPr lang="el-GR" sz="2000" b="0" dirty="0" smtClean="0">
                <a:solidFill>
                  <a:schemeClr val="accent2">
                    <a:lumMod val="60000"/>
                    <a:lumOff val="40000"/>
                  </a:schemeClr>
                </a:solidFill>
                <a:effectLst/>
              </a:rPr>
              <a:t>Η μέτρηση πρέπει να γίνεται 5” μετά την άσκηση και χωρίς ο ασκούμενος να σταματήσει απότομα την κίνηση.</a:t>
            </a:r>
            <a:br>
              <a:rPr lang="el-GR" sz="2000" b="0" dirty="0" smtClean="0">
                <a:solidFill>
                  <a:schemeClr val="accent2">
                    <a:lumMod val="60000"/>
                    <a:lumOff val="40000"/>
                  </a:schemeClr>
                </a:solidFill>
                <a:effectLst/>
              </a:rPr>
            </a:br>
            <a:r>
              <a:rPr lang="el-GR" sz="2000" b="0" dirty="0" smtClean="0">
                <a:solidFill>
                  <a:schemeClr val="accent2">
                    <a:lumMod val="60000"/>
                    <a:lumOff val="40000"/>
                  </a:schemeClr>
                </a:solidFill>
                <a:effectLst/>
              </a:rPr>
              <a:t/>
            </a:r>
            <a:br>
              <a:rPr lang="el-GR" sz="2000" b="0" dirty="0" smtClean="0">
                <a:solidFill>
                  <a:schemeClr val="accent2">
                    <a:lumMod val="60000"/>
                    <a:lumOff val="40000"/>
                  </a:schemeClr>
                </a:solidFill>
                <a:effectLst/>
              </a:rPr>
            </a:br>
            <a:r>
              <a:rPr lang="el-GR" sz="2000" b="0" dirty="0" smtClean="0">
                <a:solidFill>
                  <a:schemeClr val="accent2">
                    <a:lumMod val="60000"/>
                    <a:lumOff val="40000"/>
                  </a:schemeClr>
                </a:solidFill>
                <a:effectLst/>
              </a:rPr>
              <a:t> </a:t>
            </a:r>
            <a:r>
              <a:rPr lang="el-GR" sz="2000" dirty="0" smtClean="0">
                <a:solidFill>
                  <a:srgbClr val="00B050"/>
                </a:solidFill>
              </a:rPr>
              <a:t>√ </a:t>
            </a:r>
            <a:r>
              <a:rPr lang="el-GR" sz="2000" b="0" dirty="0" smtClean="0">
                <a:solidFill>
                  <a:schemeClr val="accent2">
                    <a:lumMod val="60000"/>
                    <a:lumOff val="40000"/>
                  </a:schemeClr>
                </a:solidFill>
                <a:effectLst/>
              </a:rPr>
              <a:t>Ο ασφαλέστερος και γρηγορότερος τρόπος για την μέτρηση των καρδιακών σφυγμών κατά την άσκηση είναι η μέτρηση στα 6”. </a:t>
            </a:r>
            <a:br>
              <a:rPr lang="el-GR" sz="2000" b="0" dirty="0" smtClean="0">
                <a:solidFill>
                  <a:schemeClr val="accent2">
                    <a:lumMod val="60000"/>
                    <a:lumOff val="40000"/>
                  </a:schemeClr>
                </a:solidFill>
                <a:effectLst/>
              </a:rPr>
            </a:br>
            <a:endParaRPr lang="el-GR" sz="2000" b="0" dirty="0">
              <a:solidFill>
                <a:schemeClr val="accent2">
                  <a:lumMod val="60000"/>
                  <a:lumOff val="40000"/>
                </a:schemeClr>
              </a:solidFill>
              <a:effectLst/>
            </a:endParaRPr>
          </a:p>
        </p:txBody>
      </p:sp>
      <p:pic>
        <p:nvPicPr>
          <p:cNvPr id="6146" name="Picture 2" descr="C:\Users\Ηρω\Desktop\αισθητική\γυμνστική\3.jpg"/>
          <p:cNvPicPr>
            <a:picLocks noChangeAspect="1" noChangeArrowheads="1"/>
          </p:cNvPicPr>
          <p:nvPr/>
        </p:nvPicPr>
        <p:blipFill>
          <a:blip r:embed="rId2" cstate="print"/>
          <a:srcRect/>
          <a:stretch>
            <a:fillRect/>
          </a:stretch>
        </p:blipFill>
        <p:spPr bwMode="auto">
          <a:xfrm>
            <a:off x="6372200" y="260648"/>
            <a:ext cx="1828800" cy="15240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60648"/>
            <a:ext cx="8496944" cy="6250706"/>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r>
              <a:rPr lang="el-GR" sz="2200" dirty="0" smtClean="0">
                <a:solidFill>
                  <a:srgbClr val="FF0000"/>
                </a:solidFill>
                <a:effectLst/>
              </a:rPr>
              <a:t>Μέγιστη καρδιακή συχνότητα</a:t>
            </a:r>
            <a:br>
              <a:rPr lang="el-GR" sz="2200" dirty="0" smtClean="0">
                <a:solidFill>
                  <a:srgbClr val="FF0000"/>
                </a:solidFill>
                <a:effectLst/>
              </a:rPr>
            </a:br>
            <a:r>
              <a:rPr lang="el-GR" sz="2200" dirty="0" smtClean="0">
                <a:solidFill>
                  <a:srgbClr val="FF0000"/>
                </a:solidFill>
                <a:effectLst/>
              </a:rPr>
              <a:t/>
            </a:r>
            <a:br>
              <a:rPr lang="el-GR" sz="2200" dirty="0" smtClean="0">
                <a:solidFill>
                  <a:srgbClr val="FF0000"/>
                </a:solidFill>
                <a:effectLst/>
              </a:rPr>
            </a:br>
            <a:r>
              <a:rPr lang="el-GR" sz="2200" dirty="0" smtClean="0">
                <a:solidFill>
                  <a:srgbClr val="FF0000"/>
                </a:solidFill>
                <a:effectLst/>
              </a:rPr>
              <a:t/>
            </a:r>
            <a:br>
              <a:rPr lang="el-GR" sz="2200" dirty="0" smtClean="0">
                <a:solidFill>
                  <a:srgbClr val="FF0000"/>
                </a:solidFill>
                <a:effectLst/>
              </a:rPr>
            </a:br>
            <a:r>
              <a:rPr lang="el-GR" sz="2200" dirty="0" smtClean="0">
                <a:solidFill>
                  <a:srgbClr val="FF0000"/>
                </a:solidFill>
                <a:effectLst/>
              </a:rPr>
              <a:t/>
            </a:r>
            <a:br>
              <a:rPr lang="el-GR" sz="2200" dirty="0" smtClean="0">
                <a:solidFill>
                  <a:srgbClr val="FF0000"/>
                </a:solidFill>
                <a:effectLst/>
              </a:rPr>
            </a:br>
            <a:r>
              <a:rPr lang="el-GR" sz="2200" dirty="0" smtClean="0">
                <a:solidFill>
                  <a:schemeClr val="tx1"/>
                </a:solidFill>
                <a:effectLst/>
              </a:rPr>
              <a:t>Τύπος</a:t>
            </a:r>
            <a:r>
              <a:rPr lang="en-US" sz="2200" dirty="0" smtClean="0">
                <a:solidFill>
                  <a:schemeClr val="tx1"/>
                </a:solidFill>
                <a:effectLst/>
              </a:rPr>
              <a:t>:</a:t>
            </a:r>
            <a:r>
              <a:rPr lang="el-GR" sz="2200" dirty="0" smtClean="0">
                <a:solidFill>
                  <a:schemeClr val="tx1"/>
                </a:solidFill>
                <a:effectLst/>
              </a:rPr>
              <a:t> 220- ηλικία του ατόμου</a:t>
            </a:r>
            <a:br>
              <a:rPr lang="el-GR" sz="2200" dirty="0" smtClean="0">
                <a:solidFill>
                  <a:schemeClr val="tx1"/>
                </a:solidFill>
                <a:effectLst/>
              </a:rPr>
            </a:br>
            <a:r>
              <a:rPr lang="el-GR" sz="2200" dirty="0" smtClean="0">
                <a:solidFill>
                  <a:schemeClr val="tx1"/>
                </a:solidFill>
                <a:effectLst/>
              </a:rPr>
              <a:t/>
            </a:r>
            <a:br>
              <a:rPr lang="el-GR" sz="2200" dirty="0" smtClean="0">
                <a:solidFill>
                  <a:schemeClr val="tx1"/>
                </a:solidFill>
                <a:effectLst/>
              </a:rPr>
            </a:br>
            <a:r>
              <a:rPr lang="el-GR" sz="2200" dirty="0" smtClean="0">
                <a:solidFill>
                  <a:schemeClr val="tx1"/>
                </a:solidFill>
                <a:effectLst/>
              </a:rPr>
              <a:t/>
            </a:r>
            <a:br>
              <a:rPr lang="el-GR" sz="2200" dirty="0" smtClean="0">
                <a:solidFill>
                  <a:schemeClr val="tx1"/>
                </a:solidFill>
                <a:effectLst/>
              </a:rPr>
            </a:br>
            <a:r>
              <a:rPr lang="el-GR" sz="2200" dirty="0" smtClean="0">
                <a:solidFill>
                  <a:schemeClr val="tx1"/>
                </a:solidFill>
                <a:effectLst/>
              </a:rPr>
              <a:t/>
            </a:r>
            <a:br>
              <a:rPr lang="el-GR" sz="2200" dirty="0" smtClean="0">
                <a:solidFill>
                  <a:schemeClr val="tx1"/>
                </a:solidFill>
                <a:effectLst/>
              </a:rPr>
            </a:br>
            <a:r>
              <a:rPr lang="el-GR" sz="2200" dirty="0" smtClean="0">
                <a:solidFill>
                  <a:schemeClr val="tx1"/>
                </a:solidFill>
                <a:effectLst/>
              </a:rPr>
              <a:t/>
            </a:r>
            <a:br>
              <a:rPr lang="el-GR" sz="2200" dirty="0" smtClean="0">
                <a:solidFill>
                  <a:schemeClr val="tx1"/>
                </a:solidFill>
                <a:effectLst/>
              </a:rPr>
            </a:br>
            <a:r>
              <a:rPr lang="el-GR" sz="2200" dirty="0" smtClean="0">
                <a:solidFill>
                  <a:schemeClr val="tx1"/>
                </a:solidFill>
                <a:effectLst/>
              </a:rPr>
              <a:t/>
            </a:r>
            <a:br>
              <a:rPr lang="el-GR" sz="2200" dirty="0" smtClean="0">
                <a:solidFill>
                  <a:schemeClr val="tx1"/>
                </a:solidFill>
                <a:effectLst/>
              </a:rPr>
            </a:br>
            <a:r>
              <a:rPr lang="el-GR" sz="2200" dirty="0" smtClean="0">
                <a:solidFill>
                  <a:schemeClr val="tx1"/>
                </a:solidFill>
                <a:effectLst/>
              </a:rPr>
              <a:t/>
            </a:r>
            <a:br>
              <a:rPr lang="el-GR" sz="2200" dirty="0" smtClean="0">
                <a:solidFill>
                  <a:schemeClr val="tx1"/>
                </a:solidFill>
                <a:effectLst/>
              </a:rPr>
            </a:br>
            <a:r>
              <a:rPr lang="el-GR" sz="2200" dirty="0" smtClean="0">
                <a:solidFill>
                  <a:schemeClr val="tx1"/>
                </a:solidFill>
                <a:effectLst/>
              </a:rPr>
              <a:t/>
            </a:r>
            <a:br>
              <a:rPr lang="el-GR" sz="2200" dirty="0" smtClean="0">
                <a:solidFill>
                  <a:schemeClr val="tx1"/>
                </a:solidFill>
                <a:effectLst/>
              </a:rPr>
            </a:br>
            <a:endParaRPr lang="el-GR" sz="2200" dirty="0">
              <a:solidFill>
                <a:schemeClr val="tx1"/>
              </a:solidFill>
              <a:effectLst/>
            </a:endParaRPr>
          </a:p>
        </p:txBody>
      </p:sp>
      <p:pic>
        <p:nvPicPr>
          <p:cNvPr id="5122" name="Picture 2" descr="C:\Users\Ηρω\Desktop\αισθητική\γυμνστική\2.jpg"/>
          <p:cNvPicPr>
            <a:picLocks noChangeAspect="1" noChangeArrowheads="1"/>
          </p:cNvPicPr>
          <p:nvPr/>
        </p:nvPicPr>
        <p:blipFill>
          <a:blip r:embed="rId2" cstate="print"/>
          <a:srcRect/>
          <a:stretch>
            <a:fillRect/>
          </a:stretch>
        </p:blipFill>
        <p:spPr bwMode="auto">
          <a:xfrm>
            <a:off x="5580112" y="3284984"/>
            <a:ext cx="2590800" cy="176212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74638"/>
            <a:ext cx="8424936" cy="6322714"/>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r>
              <a:rPr lang="el-GR" sz="2200" dirty="0" smtClean="0">
                <a:solidFill>
                  <a:srgbClr val="FF7C80"/>
                </a:solidFill>
                <a:effectLst/>
              </a:rPr>
              <a:t>Ιστορία  της γυμναστικής</a:t>
            </a:r>
            <a:br>
              <a:rPr lang="el-GR" sz="2200" dirty="0" smtClean="0">
                <a:solidFill>
                  <a:srgbClr val="FF7C80"/>
                </a:solidFill>
                <a:effectLst/>
              </a:rPr>
            </a:br>
            <a:r>
              <a:rPr lang="el-GR" sz="2200" dirty="0" smtClean="0">
                <a:solidFill>
                  <a:srgbClr val="FF7C80"/>
                </a:solidFill>
                <a:effectLst/>
              </a:rPr>
              <a:t/>
            </a:r>
            <a:br>
              <a:rPr lang="el-GR" sz="2200" dirty="0" smtClean="0">
                <a:solidFill>
                  <a:srgbClr val="FF7C80"/>
                </a:solidFill>
                <a:effectLst/>
              </a:rPr>
            </a:br>
            <a:r>
              <a:rPr lang="el-GR" sz="2200" u="sng" dirty="0" smtClean="0">
                <a:solidFill>
                  <a:schemeClr val="tx1"/>
                </a:solidFill>
                <a:effectLst/>
              </a:rPr>
              <a:t>Η γυμναστική στους αρχαίους χρόνους</a:t>
            </a:r>
            <a:r>
              <a:rPr lang="el-GR" sz="2000" b="0" u="sng" dirty="0" smtClean="0">
                <a:solidFill>
                  <a:schemeClr val="tx1"/>
                </a:solidFill>
                <a:effectLst/>
              </a:rPr>
              <a:t/>
            </a:r>
            <a:br>
              <a:rPr lang="el-GR" sz="2000" b="0" u="sng" dirty="0" smtClean="0">
                <a:solidFill>
                  <a:schemeClr val="tx1"/>
                </a:solidFill>
                <a:effectLst/>
              </a:rPr>
            </a:br>
            <a:r>
              <a:rPr lang="en-US" sz="2000" b="0" u="sng" dirty="0" smtClean="0">
                <a:solidFill>
                  <a:schemeClr val="tx1"/>
                </a:solidFill>
                <a:effectLst/>
              </a:rPr>
              <a:t/>
            </a:r>
            <a:br>
              <a:rPr lang="en-US" sz="2000" b="0" u="sng" dirty="0" smtClean="0">
                <a:solidFill>
                  <a:schemeClr val="tx1"/>
                </a:solidFill>
                <a:effectLst/>
              </a:rPr>
            </a:br>
            <a:r>
              <a:rPr lang="el-GR" sz="2000" b="0" u="sng" dirty="0" smtClean="0">
                <a:solidFill>
                  <a:schemeClr val="tx1"/>
                </a:solidFill>
                <a:effectLst/>
              </a:rPr>
              <a:t/>
            </a:r>
            <a:br>
              <a:rPr lang="el-GR" sz="2000" b="0" u="sng" dirty="0" smtClean="0">
                <a:solidFill>
                  <a:schemeClr val="tx1"/>
                </a:solidFill>
                <a:effectLst/>
              </a:rPr>
            </a:br>
            <a:r>
              <a:rPr lang="el-GR" sz="2000" b="0" dirty="0" smtClean="0">
                <a:solidFill>
                  <a:srgbClr val="FF7C80"/>
                </a:solidFill>
                <a:effectLst/>
              </a:rPr>
              <a:t>→</a:t>
            </a:r>
            <a:r>
              <a:rPr lang="el-GR" sz="2000" b="0" dirty="0" smtClean="0">
                <a:solidFill>
                  <a:schemeClr val="tx1"/>
                </a:solidFill>
                <a:effectLst/>
              </a:rPr>
              <a:t> Για να επιβιώσει ο πρωτόγονος άνθρωπος ήταν ανάγκη να έχει ικανότητες σε φυσικές δραστηριότητες όπως το τρέξιμο,  το άλμα, τις ρίψεις κ.α., διότι για να βρει τροφή έπρεπε να κυνηγήσει ζώα και να τα σκοτώσει με πέτρες η κοντάρια.</a:t>
            </a:r>
            <a:r>
              <a:rPr lang="el-GR" sz="2400" dirty="0" smtClean="0">
                <a:solidFill>
                  <a:schemeClr val="tx1"/>
                </a:solidFill>
              </a:rPr>
              <a:t/>
            </a:r>
            <a:br>
              <a:rPr lang="el-GR" sz="2400" dirty="0" smtClean="0">
                <a:solidFill>
                  <a:schemeClr val="tx1"/>
                </a:solidFill>
              </a:rPr>
            </a:br>
            <a:r>
              <a:rPr lang="el-GR" sz="2000" dirty="0" smtClean="0">
                <a:solidFill>
                  <a:schemeClr val="tx1"/>
                </a:solidFill>
              </a:rPr>
              <a:t/>
            </a:r>
            <a:br>
              <a:rPr lang="el-GR" sz="2000" dirty="0" smtClean="0">
                <a:solidFill>
                  <a:schemeClr val="tx1"/>
                </a:solidFill>
              </a:rPr>
            </a:br>
            <a:r>
              <a:rPr lang="el-GR" sz="2000" b="0" dirty="0" smtClean="0">
                <a:solidFill>
                  <a:schemeClr val="tx1"/>
                </a:solidFill>
                <a:effectLst/>
              </a:rPr>
              <a:t> </a:t>
            </a:r>
            <a:r>
              <a:rPr lang="el-GR" sz="2000" b="0" dirty="0" smtClean="0">
                <a:solidFill>
                  <a:srgbClr val="FF7C80"/>
                </a:solidFill>
                <a:effectLst/>
              </a:rPr>
              <a:t>→ </a:t>
            </a:r>
            <a:r>
              <a:rPr lang="el-GR" sz="2000" b="0" dirty="0" smtClean="0">
                <a:solidFill>
                  <a:schemeClr val="tx1"/>
                </a:solidFill>
                <a:effectLst/>
              </a:rPr>
              <a:t>Από εικονογραφήσεις που βρέθηκαν στην Αίγυπτο και Μεσοποταμία μαθαίνουμε για την ύπαρξη αθλητικών δραστηριοτήτων από το 3000 π.χ.</a:t>
            </a:r>
            <a:br>
              <a:rPr lang="el-GR" sz="2000" b="0" dirty="0" smtClean="0">
                <a:solidFill>
                  <a:schemeClr val="tx1"/>
                </a:solidFill>
                <a:effectLst/>
              </a:rPr>
            </a:br>
            <a:r>
              <a:rPr lang="el-GR" sz="2000" b="0" dirty="0" smtClean="0">
                <a:solidFill>
                  <a:schemeClr val="tx1"/>
                </a:solidFill>
                <a:effectLst/>
              </a:rPr>
              <a:t/>
            </a:r>
            <a:br>
              <a:rPr lang="el-GR" sz="2000" b="0" dirty="0" smtClean="0">
                <a:solidFill>
                  <a:schemeClr val="tx1"/>
                </a:solidFill>
                <a:effectLst/>
              </a:rPr>
            </a:br>
            <a:r>
              <a:rPr lang="el-GR" sz="2000" dirty="0" smtClean="0"/>
              <a:t> </a:t>
            </a:r>
            <a:r>
              <a:rPr lang="el-GR" sz="2000" b="0" dirty="0" smtClean="0">
                <a:solidFill>
                  <a:schemeClr val="tx1"/>
                </a:solidFill>
                <a:effectLst/>
              </a:rPr>
              <a:t>Τέτοιες δραστηριότητες ήταν</a:t>
            </a:r>
            <a:r>
              <a:rPr lang="en-US" sz="2000" b="0" dirty="0" smtClean="0">
                <a:solidFill>
                  <a:schemeClr val="tx1"/>
                </a:solidFill>
                <a:effectLst/>
              </a:rPr>
              <a:t>:</a:t>
            </a:r>
            <a:r>
              <a:rPr lang="el-GR" sz="2000" b="0" dirty="0" smtClean="0">
                <a:solidFill>
                  <a:schemeClr val="tx1"/>
                </a:solidFill>
                <a:effectLst/>
              </a:rPr>
              <a:t> η πάλη, οι ραβδομαχίες, η πυγμαχία, ακροβασίες, η τοξοβολία, η ιππασία, η κωπηλασία και διάφορα αγωνίσματα με μπάλα. </a:t>
            </a:r>
            <a:br>
              <a:rPr lang="el-GR" sz="2000" b="0" dirty="0" smtClean="0">
                <a:solidFill>
                  <a:schemeClr val="tx1"/>
                </a:solidFill>
                <a:effectLst/>
              </a:rPr>
            </a:br>
            <a:r>
              <a:rPr lang="el-GR" sz="2000" b="0" dirty="0" smtClean="0">
                <a:solidFill>
                  <a:schemeClr val="tx1"/>
                </a:solidFill>
                <a:effectLst/>
              </a:rPr>
              <a:t/>
            </a:r>
            <a:br>
              <a:rPr lang="el-GR" sz="2000" b="0" dirty="0" smtClean="0">
                <a:solidFill>
                  <a:schemeClr val="tx1"/>
                </a:solidFill>
                <a:effectLst/>
              </a:rPr>
            </a:br>
            <a:r>
              <a:rPr lang="el-GR" sz="1800" b="0" dirty="0" smtClean="0">
                <a:solidFill>
                  <a:srgbClr val="FF7C80"/>
                </a:solidFill>
                <a:effectLst/>
              </a:rPr>
              <a:t> → </a:t>
            </a:r>
            <a:r>
              <a:rPr lang="el-GR" sz="1800" b="0" dirty="0" smtClean="0">
                <a:solidFill>
                  <a:schemeClr val="tx1"/>
                </a:solidFill>
                <a:effectLst/>
              </a:rPr>
              <a:t>Στη Κίνα (από το 2500 π.χ.) χρησιμοποιούσαν τις γυμναστικές ασκήσεις για θεραπευτικούς σκοπούς και για μακροζωία.</a:t>
            </a:r>
            <a:r>
              <a:rPr lang="el-GR" sz="1800" dirty="0" smtClean="0"/>
              <a:t/>
            </a:r>
            <a:br>
              <a:rPr lang="el-GR" sz="1800" dirty="0" smtClean="0"/>
            </a:br>
            <a:endParaRPr lang="el-GR" sz="2000" dirty="0">
              <a:solidFill>
                <a:schemeClr val="tx1"/>
              </a:solidFill>
              <a:effectLst/>
              <a:latin typeface="+mn-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476672"/>
            <a:ext cx="8568952" cy="5760640"/>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fontScale="90000"/>
            <a:scene3d>
              <a:camera prst="orthographicFront"/>
              <a:lightRig rig="soft" dir="t">
                <a:rot lat="0" lon="0" rev="16800000"/>
              </a:lightRig>
            </a:scene3d>
            <a:sp3d prstMaterial="softEdge">
              <a:bevelT w="38100" h="38100"/>
            </a:sp3d>
          </a:bodyPr>
          <a:lstStyle/>
          <a:p>
            <a:pPr algn="l">
              <a:lnSpc>
                <a:spcPct val="150000"/>
              </a:lnSpc>
            </a:pPr>
            <a:r>
              <a:rPr lang="el-GR" sz="2400" dirty="0" smtClean="0">
                <a:solidFill>
                  <a:srgbClr val="FF7C80"/>
                </a:solidFill>
                <a:effectLst/>
              </a:rPr>
              <a:t>Ιστορία  της γυμναστικής</a:t>
            </a:r>
            <a:br>
              <a:rPr lang="el-GR" sz="2400" dirty="0" smtClean="0">
                <a:solidFill>
                  <a:srgbClr val="FF7C80"/>
                </a:solidFill>
                <a:effectLst/>
              </a:rPr>
            </a:br>
            <a:r>
              <a:rPr lang="el-GR" sz="2400" dirty="0" smtClean="0">
                <a:solidFill>
                  <a:srgbClr val="FF7C80"/>
                </a:solidFill>
                <a:effectLst/>
              </a:rPr>
              <a:t/>
            </a:r>
            <a:br>
              <a:rPr lang="el-GR" sz="2400" dirty="0" smtClean="0">
                <a:solidFill>
                  <a:srgbClr val="FF7C80"/>
                </a:solidFill>
                <a:effectLst/>
              </a:rPr>
            </a:br>
            <a:r>
              <a:rPr lang="el-GR" sz="2400" u="sng" dirty="0" smtClean="0">
                <a:solidFill>
                  <a:srgbClr val="FFFF99"/>
                </a:solidFill>
                <a:effectLst/>
              </a:rPr>
              <a:t>Η γυμναστική στην αρχαία Ελλάδα</a:t>
            </a:r>
            <a:r>
              <a:rPr lang="el-GR" sz="2200" u="sng" dirty="0" smtClean="0">
                <a:solidFill>
                  <a:schemeClr val="tx1"/>
                </a:solidFill>
                <a:effectLst/>
              </a:rPr>
              <a:t/>
            </a:r>
            <a:br>
              <a:rPr lang="el-GR" sz="2200" u="sng" dirty="0" smtClean="0">
                <a:solidFill>
                  <a:schemeClr val="tx1"/>
                </a:solidFill>
                <a:effectLst/>
              </a:rPr>
            </a:br>
            <a:r>
              <a:rPr lang="el-GR" sz="2200" u="sng" dirty="0" smtClean="0">
                <a:solidFill>
                  <a:schemeClr val="tx1"/>
                </a:solidFill>
                <a:effectLst/>
              </a:rPr>
              <a:t/>
            </a:r>
            <a:br>
              <a:rPr lang="el-GR" sz="2200" u="sng" dirty="0" smtClean="0">
                <a:solidFill>
                  <a:schemeClr val="tx1"/>
                </a:solidFill>
                <a:effectLst/>
              </a:rPr>
            </a:br>
            <a:r>
              <a:rPr lang="el-GR" sz="2200" b="0" u="sng" dirty="0" smtClean="0">
                <a:solidFill>
                  <a:schemeClr val="tx1"/>
                </a:solidFill>
                <a:effectLst/>
              </a:rPr>
              <a:t/>
            </a:r>
            <a:br>
              <a:rPr lang="el-GR" sz="2200" b="0" u="sng" dirty="0" smtClean="0">
                <a:solidFill>
                  <a:schemeClr val="tx1"/>
                </a:solidFill>
                <a:effectLst/>
              </a:rPr>
            </a:br>
            <a:r>
              <a:rPr lang="el-GR" sz="2200" b="0" dirty="0" smtClean="0">
                <a:solidFill>
                  <a:schemeClr val="tx1"/>
                </a:solidFill>
                <a:effectLst/>
              </a:rPr>
              <a:t>Ο Σωκράτης έλεγε </a:t>
            </a:r>
            <a:r>
              <a:rPr lang="el-GR" sz="2200" b="0" i="1" dirty="0" smtClean="0">
                <a:solidFill>
                  <a:schemeClr val="tx1"/>
                </a:solidFill>
                <a:effectLst/>
              </a:rPr>
              <a:t>«κανένας πολίτης δεν έχει  δικαίωμα να παραμελήσει τη φυσική αγωγή, διότι είναι καθήκον του να βρίσκεται σε άριστη φυσική κατάσταση, έτοιμος να υπερασπίσει την πατρίδα του σε περίπτωση κινδύνου» </a:t>
            </a:r>
            <a:r>
              <a:rPr lang="el-GR" sz="2200" b="0" dirty="0" smtClean="0">
                <a:solidFill>
                  <a:schemeClr val="tx1"/>
                </a:solidFill>
                <a:effectLst/>
              </a:rPr>
              <a:t>και τόνιζε </a:t>
            </a:r>
            <a:r>
              <a:rPr lang="el-GR" sz="2200" b="0" i="1" dirty="0" smtClean="0">
                <a:solidFill>
                  <a:schemeClr val="tx1"/>
                </a:solidFill>
                <a:effectLst/>
              </a:rPr>
              <a:t>«είναι ντροπή για έναν άνθρωπο να γεράσει χωρίς ποτέ να δει την ομορφιά και τη δύναμη του σώματός του.»</a:t>
            </a: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endParaRPr lang="el-GR" sz="2200" dirty="0">
              <a:effectLst/>
            </a:endParaRPr>
          </a:p>
        </p:txBody>
      </p:sp>
      <p:sp>
        <p:nvSpPr>
          <p:cNvPr id="10242" name="AutoShape 2" descr="data:image/jpeg;base64,/9j/4AAQSkZJRgABAQAAAQABAAD/2wCEAAkGBhQSERMTExIWFRUWGB0aGBUYGB0ZGBoaHRgbFxsYGRUaHSYfHBkjGh8XIDAgJSopLCwtFh4xNTAqNSYrLCkBCQoKDgwOGg8PGiwkHyQqKSwpKi8qLCksKSksKSwpKSwsLCwsLCkpKSkpKSwsKSksKSwsLCwsKSwpLCksKSksLP/AABEIAHgAoAMBIgACEQEDEQH/xAAbAAACAgMBAAAAAAAAAAAAAAAABQQGAQIDB//EADsQAAEDAQUFBgQEBgIDAAAAAAECAxEABBIhMUEFBlFhcRMigZGh8AcyseEUUmLBIzNCctHxgrIWU5L/xAAZAQACAwEAAAAAAAAAAAAAAAAAAwECBAX/xAAiEQADAAICAgIDAQAAAAAAAAAAAQIDESExBBIiQRNRYTL/2gAMAwEAAhEDEQA/APcaKKKACiiigAorE1gmgDJqkfEphcWV8JUtth684EiSElMX41APlTDeP4g2WySlS+0c0bRBP/I5J8a842vty32+VElpk/K2k3cDkFHNXPTlSctzrTNWDFfsqLYtwLRotCgDopJH0pBtDdRhyTduHkBEzmKraNj21mC0pSeQJj/5xBFMrNtXaIH8tLpGcoBP7TrXK9GuZo3+rRIZ3HKCS1a3EE6gKQfNKqY2RrarQlFtCwMAF9+dJggYxjSs71WpBHa2MCZIgK85mIjjXVvf5kfM04DrGI15+tMVZV0Lcp9of2X4j2pghNsshWP/AGtYTzuHA+BFXTYW8rFrReZcCj/Ug4LT/cg4j6VRdj7YRaGypsiP6kqGIOWROVR7fsJsntEqLCxj2jcp6YD6ZVePMaerQu/Hlrjhnq81tXnmzt9bRZoTbGy6iMHmoKiOKkCJ44Y1aNm75WR8At2luYm6o3VDkUqgg10IyTa2mYqxVI7orRDgIBBBB1GI862mmCzNFYmubrwSJUQBxOAqNgdaKKxUgFE0E1Wd79+GbCmCb7yh3GhmZwBUdEz4nSob1yyZl09Im7wb12expl5yCR3UDFauieHM4V5vtLb9v2iohBNns84ZpJB/MrNR5CBUSxbGXaHDabaVLcWfkOGGYEaJE4CrIy3FwAEARH2Fc3P5XOpOliwTC2+yBsjdBpnvFPaL/MsYeCcgedMrQ3jgPTKpZKdJ8/2qI4MdfYrnXdV2x08s1So5Dpy8q3Qo+EzlrH+65XJyBJ4c/OoG0N4GWMCStWVxBE+PrVZVV0Xehpf5A9R19xXB3Z7asVMNk80xl0pM5vA4pAWiyrS3eSCteOBMRHHnVjwk+8+VWr3grpFffZ7G2MFtAQhxN0pAgScJ64U/uchw+9Qds2aWw4AZaUFjUEDPAHnnTEKCheEkEAg9RMVOTlJkcG63MB3Rhy8aT7V2K0+BeZR1CYPHPjTYnCNc8fXyrTsxEHhhEZzh4VWbqSOCtHd9bJBs1qtCI0CiBxi6MIpjZd89pJuphlwfmWkpUet0xPhTATHdz9JH7ftUl1IkwIAOeBrUvKpIXUTT5OB2ltB0yp1tpHBCZPXEzUVzYvaGXnXXTnBWoJPKE0wbTAxkkHTzrZXTlz40u810WlSui+TWpNUvaHxNam7ZmXLQv9Iup8yJ9KR2vaFstODz4ZScC0znjxWcZ0rr5PJiDFHjXX8HO+HxHbYlmzEO2jLDvIQTh3ozV+keNVDZGxDeVaLSrtHlqnHMHUq0nhGAimOydkNsjuJ735iJOemgpgVHjJPLONcK5mby3fEm7HhWPoyhsTnn1z9nKuwRE97H2Maw2TOfv7510vx/qsyXGyWwSJBAPviTSDaW8rLaihEur/Kg4eJ9albxrUtLSST2RXDoTgY0x4TUtmzpbEIAT0A9THGr6mVtkFXcstttMhawy2Se7kYGRkYnoeFNdl7ssMwbt9eq1ddBlTR56BKlCOJwH3pbad52kJF0l0zEJSQL2WKiMMal1VcStIvyMnmgtKkKPzAjxOR84qNsm1AtAXu+3CV9QY+lSwFDMgGBKc48Y4GldiIbtrqMg6grniQQThxiapK3tMH0N2oMg5RHXSl2wrQbrrJPeYcua4pkwf2piFk64dPp6UmD3ZbQIJ7r6PC9GB4EzONGP5Johod5nPkPtWpTrlwrYuGc/THzrsqMM46ZDrxpfDKkZtUKzwOngZx008q7DBKRPDnXJ1wjLGOX1rDBxmZnrrl008qsmtaDX2Sg4FJHT2awCOPL0itW1cTl5edZL3PTyqe1yR0xeBgBgNcKyEmZw6aTp4VqDlh7zrPgNZ50pvZoNyniPHGhvMHlXNYnSu7I5VKIfR1Rx/f3rWY5afQ1i7OMD61gZZDx86Y+hPZpbLNfQtshJBBHjplzxpXu++pbMKHebJQqdCDh6R5UzVh/T79/WlN/srXePyPACP1gkAk86tPyXqyyZnatjSX7OtaUqbxRBmLxBIPLHzqfbLLLK2gIF03QDABAkQOM1pttF5hZAxQQuP7TJ9K6WS1BaULAwUArz0njM1ZvSWg2Y2S4VtIJAvRCsdRhjSrbD6FWizltaVOpXFwSTdOCjOUgVs5ui0tZUtS1SZICiJ8qY2DZrbP8tsJnXM9JzqPaJbZOyWoEHQjrSDe2Udg8B8jgkjhnT2NYyzkwMqRbe2ihaeyQL676TdSkkD/lllVcW1WwRYVjlhnPKZGNZSOJPTnxrkhQuiB044aGtkqjQff/ABSm9Mj6MLH0115iNK0bmY/c+yK3ecBGUfT1qIVhWIiRj4a0fZKGETz/AHwzrC0kSTCR1j60ss7r9rUpFjQkgGFWlf8ALSdUj86umVPNnfDRqb9rcVal8FmGx0R/mt2PxavkTeWY7FCFDDPxONbYc6wlrnhPvA8q3jAweJnyxrC0a9mgUOcY/wCa7MrxjH7Z8fc1xcwkkwNZI+2dRk7VYSqC+gEDK9x1mpma/RV9DULjKaPxPdugGONcW30r+VaVZfKoHSsPEYCcqu3SF6MdqcIvRj7z6VD2tZL7cgm83309QMNdamk8+nH7VhGGueGfgdNZqs1pl9GtntAcbSqVd9OM88FCeOdJdlWwWdb1ndUUJSbzZUf6TjE112eSy8pk4JWSpozIGGKeOdT7TZW3CCtAWYjvTOPOm7UvT6ZGiIreuz5JLrhOV1Bu8PmOE0fjbU5i20Gh+Zw49QJx8qYNBKRdTCeQECOnnXQGNePGqfkldIn1Fq9hX/57zjvEZJB4iKZ2dCW03UApT+VNaJc9zz4e8qAnn9ao6dBo7A8z71ri8fliek1Ht+2GmQSt0SMboMq8efWkn/kL1rcDNjZOOZzInVavlSPOmRguyvC5ZM23tltoXStV7RKRMdeANdN2d3LVbx/HvMWbA4C6t39InEJ56zVm3U+HSLPDj5Dz0z+hOOgOZ5mrkBXVw+KpXJjy+T9QcLBYEMtpbaQEISISkYACpIoArNbjCeQL2468vsLG2XljEkYITjiScqdWbcK2Opm0W25ezQ2kGOUnDxq6bG2EzZWw2wgISM+JPFRzJpgBWXH40StPk135NP8AzwUtj4VWS9ecLzx/WvDySBTGz/D6wImLK3jxlX1NWOKIrQoldIQ8tv7KjtX4aWRxP8JH4dwfK41gR1GShVTdetFicSzbIuKwatA+Uxoo6HXHLnXrUVGt+z23m1NuoStCsClQkf750rJgnIuRmPPU98ooZckfMMcQdD4+VYJ/UPKKzb90bTY5NkPbMiP4C8VJ43Tr9etLmN4GyShwFpwH5XB6TGc6Vxsvj1DOjFq1tMk2+y9siJAUDeQoaEZTyqJadtKZQC40pSsbxRF0nWBEgU2Sm8AUkK5ggjT/AFXZDJj5SBS5b6aLNlMVvyZ7tnJJykwT0EetMmLTtF5N5uwQNCqR/wBiKa2iwoWSVtpV1A0041H/AAjqFX2LQ60RkgqKmuEBvKKfF4d/KSr9n0aN7v7XcSRdZanVUEic4InzqW18NrW5i/boBMlKEnLIjHCmu6e/Bed/C2lAbfglMfKsDPodedXKunGHG1tIw5M2WXplI2d8JrKhV5xS3sZuqgJ8QkSfOrjZLEhpIS2gISNEiBXeitClLoz1dV2wiiKzRVigUUUUAFFFFABRRRQAUUUUAakVC2hsVl8Q60hf9yQT4HOp9FQ0n2Sm10VJfwzscdxLjZ4ocUD40vd+GjiT/BtzyM8Fd4coxGVX2iqfij9DFmtfZ5q/uZtJpJKLS1aCMbq03VK4iTIqNYNpF2+2tBadbPfbUceZH6Zr1EikG8G7AdX+IahNpS2pCFKxSQcQFjWDkdJNZs3izS+K5H4/Je9Wefbdduv2Mt4P9qkJg967eEieEV7AKqO7e4nYvfibS929oiEkC62gHMIRx0k+lW8U7BjcTpi8+RXXACs0UU8zhRRRQAUUUUAFFFFABRRRQAUUUUAFFFFABRRRQAViKKKACKIrNFABRRRQAUUUUAFFFFAH/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3074" name="Picture 2" descr="C:\Users\Ηρω\Desktop\αισθητική\γυμνστική\1.jpg"/>
          <p:cNvPicPr>
            <a:picLocks noChangeAspect="1" noChangeArrowheads="1"/>
          </p:cNvPicPr>
          <p:nvPr/>
        </p:nvPicPr>
        <p:blipFill>
          <a:blip r:embed="rId2" cstate="print"/>
          <a:srcRect/>
          <a:stretch>
            <a:fillRect/>
          </a:stretch>
        </p:blipFill>
        <p:spPr bwMode="auto">
          <a:xfrm>
            <a:off x="6084168" y="620688"/>
            <a:ext cx="2304256" cy="172819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74638"/>
            <a:ext cx="8496944" cy="6322714"/>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lnSpc>
                <a:spcPct val="150000"/>
              </a:lnSpc>
            </a:pPr>
            <a:r>
              <a:rPr lang="el-GR" sz="2200" u="sng" dirty="0" smtClean="0">
                <a:solidFill>
                  <a:srgbClr val="FFFF99"/>
                </a:solidFill>
                <a:effectLst/>
              </a:rPr>
              <a:t>Η γυμναστική στην αρχαία Ελλάδα</a:t>
            </a:r>
            <a:br>
              <a:rPr lang="el-GR" sz="2200" u="sng" dirty="0" smtClean="0">
                <a:solidFill>
                  <a:srgbClr val="FFFF99"/>
                </a:solidFill>
                <a:effectLst/>
              </a:rPr>
            </a:br>
            <a:r>
              <a:rPr lang="el-GR" sz="2200" u="sng" dirty="0" smtClean="0">
                <a:solidFill>
                  <a:srgbClr val="FFFF99"/>
                </a:solidFill>
                <a:effectLst/>
              </a:rPr>
              <a:t/>
            </a:r>
            <a:br>
              <a:rPr lang="el-GR" sz="2200" u="sng" dirty="0" smtClean="0">
                <a:solidFill>
                  <a:srgbClr val="FFFF99"/>
                </a:solidFill>
                <a:effectLst/>
              </a:rPr>
            </a:br>
            <a:r>
              <a:rPr lang="el-GR" sz="2400" dirty="0" smtClean="0"/>
              <a:t> </a:t>
            </a:r>
            <a:r>
              <a:rPr lang="el-GR" sz="2400" dirty="0" smtClean="0">
                <a:solidFill>
                  <a:srgbClr val="00B050"/>
                </a:solidFill>
                <a:effectLst/>
              </a:rPr>
              <a:t>√</a:t>
            </a:r>
            <a:r>
              <a:rPr lang="el-GR" sz="2400" dirty="0" smtClean="0"/>
              <a:t> </a:t>
            </a:r>
            <a:r>
              <a:rPr lang="el-GR" sz="2000" dirty="0" smtClean="0"/>
              <a:t>Ο αθλητισμός στην αρχαία Ελλάδα αποτελούσε σημαντικό μέρος της κοινωνικής ζωής και της αγωγής των νέων. Και αυτό διότι οι αρχαίοι Έλληνες πίστευαν ότι η υγειά του σώματος πρέπει να συμβαδίζει με την πνευματική υγεία. «Νους υγιής εν σώματι υγιή»</a:t>
            </a:r>
            <a:br>
              <a:rPr lang="el-GR" sz="2000" dirty="0" smtClean="0"/>
            </a:br>
            <a:r>
              <a:rPr lang="el-GR" sz="2000" dirty="0" smtClean="0"/>
              <a:t/>
            </a:r>
            <a:br>
              <a:rPr lang="el-GR" sz="2000" dirty="0" smtClean="0"/>
            </a:br>
            <a:r>
              <a:rPr lang="el-GR" sz="2000" dirty="0" smtClean="0"/>
              <a:t> </a:t>
            </a:r>
            <a:r>
              <a:rPr lang="el-GR" sz="2000" dirty="0" smtClean="0">
                <a:solidFill>
                  <a:srgbClr val="00B050"/>
                </a:solidFill>
                <a:effectLst/>
              </a:rPr>
              <a:t>√</a:t>
            </a:r>
            <a:r>
              <a:rPr lang="el-GR" sz="2000" dirty="0" smtClean="0"/>
              <a:t> Κατά τον Αριστοτέλη ο σκοπός της γυμναστικής είναι παιδαγωγικός και αισθητικός. Έλεγε ότι, η γυμναστική δεν πρέπει να περιλαμβάνει ακρότητες που καταστρέφουν την σωματική αρμονία.</a:t>
            </a:r>
            <a:endParaRPr lang="el-GR"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74638"/>
            <a:ext cx="8496944" cy="6583362"/>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r>
              <a:rPr lang="el-GR" sz="2200" u="sng" dirty="0" smtClean="0">
                <a:solidFill>
                  <a:srgbClr val="FFFF99"/>
                </a:solidFill>
                <a:effectLst/>
              </a:rPr>
              <a:t>Η γυμναστική στην αρχαία Ελλάδα </a:t>
            </a:r>
            <a:r>
              <a:rPr lang="el-GR" sz="2000" u="sng" dirty="0" smtClean="0">
                <a:solidFill>
                  <a:srgbClr val="FFFF99"/>
                </a:solidFill>
                <a:effectLst/>
              </a:rPr>
              <a:t/>
            </a:r>
            <a:br>
              <a:rPr lang="el-GR" sz="2000" u="sng" dirty="0" smtClean="0">
                <a:solidFill>
                  <a:srgbClr val="FFFF99"/>
                </a:solidFill>
                <a:effectLst/>
              </a:rPr>
            </a:br>
            <a:r>
              <a:rPr lang="el-GR" sz="2000" u="sng" dirty="0" smtClean="0">
                <a:solidFill>
                  <a:srgbClr val="FFFF99"/>
                </a:solidFill>
                <a:effectLst/>
              </a:rPr>
              <a:t/>
            </a:r>
            <a:br>
              <a:rPr lang="el-GR" sz="2000" u="sng" dirty="0" smtClean="0">
                <a:solidFill>
                  <a:srgbClr val="FFFF99"/>
                </a:solidFill>
                <a:effectLst/>
              </a:rPr>
            </a:br>
            <a:r>
              <a:rPr lang="el-GR" sz="2000" u="sng" dirty="0" smtClean="0">
                <a:solidFill>
                  <a:srgbClr val="FFFF99"/>
                </a:solidFill>
                <a:effectLst/>
              </a:rPr>
              <a:t/>
            </a:r>
            <a:br>
              <a:rPr lang="el-GR" sz="2000" u="sng" dirty="0" smtClean="0">
                <a:solidFill>
                  <a:srgbClr val="FFFF99"/>
                </a:solidFill>
                <a:effectLst/>
              </a:rPr>
            </a:br>
            <a:r>
              <a:rPr lang="el-GR" sz="2000" dirty="0" smtClean="0">
                <a:solidFill>
                  <a:schemeClr val="accent6">
                    <a:lumMod val="75000"/>
                  </a:schemeClr>
                </a:solidFill>
                <a:effectLst/>
              </a:rPr>
              <a:t>●</a:t>
            </a:r>
            <a:r>
              <a:rPr lang="el-GR" sz="2000" dirty="0" smtClean="0">
                <a:solidFill>
                  <a:srgbClr val="FFFF99"/>
                </a:solidFill>
                <a:effectLst/>
              </a:rPr>
              <a:t> </a:t>
            </a:r>
            <a:r>
              <a:rPr lang="el-GR" sz="2000" b="0" dirty="0" smtClean="0">
                <a:solidFill>
                  <a:schemeClr val="tx1"/>
                </a:solidFill>
                <a:effectLst/>
              </a:rPr>
              <a:t>Οι αρχαίοι Έλληνες γυμνάζονταν γυμνοί από την παιδική τους ηλικία έως και την μέση ηλικία σε δημόσιες παλαίστρες.</a:t>
            </a:r>
            <a:r>
              <a:rPr lang="el-GR" sz="2000" dirty="0" smtClean="0"/>
              <a:t/>
            </a:r>
            <a:br>
              <a:rPr lang="el-GR" sz="2000" dirty="0" smtClean="0"/>
            </a:br>
            <a:r>
              <a:rPr lang="el-GR" sz="2000" dirty="0" smtClean="0"/>
              <a:t/>
            </a:r>
            <a:br>
              <a:rPr lang="el-GR" sz="2000" dirty="0" smtClean="0"/>
            </a:br>
            <a:r>
              <a:rPr lang="el-GR" sz="2000" dirty="0" smtClean="0">
                <a:solidFill>
                  <a:schemeClr val="accent6">
                    <a:lumMod val="75000"/>
                  </a:schemeClr>
                </a:solidFill>
                <a:effectLst/>
              </a:rPr>
              <a:t> ● </a:t>
            </a:r>
            <a:r>
              <a:rPr lang="el-GR" sz="2000" b="0" dirty="0" smtClean="0">
                <a:solidFill>
                  <a:schemeClr val="tx1"/>
                </a:solidFill>
                <a:effectLst/>
              </a:rPr>
              <a:t>Ο δάσκαλος της σωματικής αγωγής ήταν ο «παιδοτρίβης» που σημαίνει γυμναστής.</a:t>
            </a:r>
            <a:br>
              <a:rPr lang="el-GR" sz="2000" b="0" dirty="0" smtClean="0">
                <a:solidFill>
                  <a:schemeClr val="tx1"/>
                </a:solidFill>
                <a:effectLst/>
              </a:rPr>
            </a:br>
            <a:r>
              <a:rPr lang="el-GR" sz="2000" dirty="0" smtClean="0"/>
              <a:t/>
            </a:r>
            <a:br>
              <a:rPr lang="el-GR" sz="2000" dirty="0" smtClean="0"/>
            </a:br>
            <a:r>
              <a:rPr lang="el-GR" sz="2000" dirty="0" smtClean="0"/>
              <a:t> </a:t>
            </a:r>
            <a:r>
              <a:rPr lang="el-GR" sz="2000" dirty="0" smtClean="0">
                <a:solidFill>
                  <a:schemeClr val="accent6">
                    <a:lumMod val="75000"/>
                  </a:schemeClr>
                </a:solidFill>
                <a:effectLst/>
              </a:rPr>
              <a:t>● </a:t>
            </a:r>
            <a:r>
              <a:rPr lang="el-GR" sz="2000" b="0" dirty="0" smtClean="0">
                <a:solidFill>
                  <a:schemeClr val="tx1"/>
                </a:solidFill>
                <a:effectLst/>
              </a:rPr>
              <a:t>Οι πρώτοι αθλητικοί αγώνες στον Ελλαδικό χώρο, ήταν τα ταυροκαθάψια στην Μινωική Κρήτη. </a:t>
            </a:r>
            <a:br>
              <a:rPr lang="el-GR" sz="2000" b="0" dirty="0" smtClean="0">
                <a:solidFill>
                  <a:schemeClr val="tx1"/>
                </a:solidFill>
                <a:effectLst/>
              </a:rPr>
            </a:b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endParaRPr lang="el-GR" sz="2000" dirty="0"/>
          </a:p>
        </p:txBody>
      </p:sp>
      <p:pic>
        <p:nvPicPr>
          <p:cNvPr id="1026" name="Picture 2" descr="C:\Users\Ηρω\Desktop\αισθητική\γυμνστική\images.jpg"/>
          <p:cNvPicPr>
            <a:picLocks noChangeAspect="1" noChangeArrowheads="1"/>
          </p:cNvPicPr>
          <p:nvPr/>
        </p:nvPicPr>
        <p:blipFill>
          <a:blip r:embed="rId2" cstate="print"/>
          <a:srcRect/>
          <a:stretch>
            <a:fillRect/>
          </a:stretch>
        </p:blipFill>
        <p:spPr bwMode="auto">
          <a:xfrm>
            <a:off x="2051720" y="4365104"/>
            <a:ext cx="4824536" cy="249289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332656"/>
            <a:ext cx="8229600" cy="6525344"/>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lnSpc>
                <a:spcPct val="150000"/>
              </a:lnSpc>
            </a:pPr>
            <a:r>
              <a:rPr lang="el-GR" sz="2200" u="sng" dirty="0" smtClean="0">
                <a:solidFill>
                  <a:srgbClr val="FFFF99"/>
                </a:solidFill>
                <a:effectLst/>
              </a:rPr>
              <a:t>Η γυμναστική στην αρχαία Ελλάδα </a:t>
            </a:r>
            <a:br>
              <a:rPr lang="el-GR" sz="2200" u="sng" dirty="0" smtClean="0">
                <a:solidFill>
                  <a:srgbClr val="FFFF99"/>
                </a:solidFill>
                <a:effectLst/>
              </a:rPr>
            </a:br>
            <a:r>
              <a:rPr lang="el-GR" sz="2200" u="sng" dirty="0" smtClean="0">
                <a:solidFill>
                  <a:srgbClr val="FFFF99"/>
                </a:solidFill>
                <a:effectLst/>
              </a:rPr>
              <a:t/>
            </a:r>
            <a:br>
              <a:rPr lang="el-GR" sz="2200" u="sng" dirty="0" smtClean="0">
                <a:solidFill>
                  <a:srgbClr val="FFFF99"/>
                </a:solidFill>
                <a:effectLst/>
              </a:rPr>
            </a:br>
            <a:r>
              <a:rPr lang="el-GR" sz="2200" b="0" dirty="0" smtClean="0"/>
              <a:t> </a:t>
            </a:r>
            <a:r>
              <a:rPr lang="el-GR" sz="2200" b="0" dirty="0" smtClean="0">
                <a:solidFill>
                  <a:srgbClr val="0070C0"/>
                </a:solidFill>
                <a:effectLst/>
              </a:rPr>
              <a:t>○</a:t>
            </a:r>
            <a:r>
              <a:rPr lang="el-GR" sz="2200" b="0" dirty="0" smtClean="0"/>
              <a:t> </a:t>
            </a:r>
            <a:r>
              <a:rPr lang="el-GR" sz="2000" b="0" dirty="0" smtClean="0">
                <a:solidFill>
                  <a:schemeClr val="tx1"/>
                </a:solidFill>
              </a:rPr>
              <a:t>Μυκηναϊκή εποχή (16ος ως 11ος αιώνας </a:t>
            </a:r>
            <a:r>
              <a:rPr lang="el-GR" sz="2000" b="0" dirty="0" err="1" smtClean="0">
                <a:solidFill>
                  <a:schemeClr val="tx1"/>
                </a:solidFill>
              </a:rPr>
              <a:t>π.Χ.</a:t>
            </a:r>
            <a:r>
              <a:rPr lang="el-GR" sz="2000" b="0" dirty="0" smtClean="0">
                <a:solidFill>
                  <a:schemeClr val="tx1"/>
                </a:solidFill>
              </a:rPr>
              <a:t>) → αγώνες </a:t>
            </a:r>
            <a:r>
              <a:rPr lang="el-GR" sz="2000" b="0" dirty="0" smtClean="0">
                <a:solidFill>
                  <a:schemeClr val="tx1"/>
                </a:solidFill>
                <a:effectLst/>
              </a:rPr>
              <a:t>προς τιμήν των θεών σε θρησκευτικές εορτές , αλλά των νεκρών.  </a:t>
            </a:r>
            <a:r>
              <a:rPr lang="el-GR" sz="2200" b="0" dirty="0" smtClean="0">
                <a:effectLst/>
              </a:rPr>
              <a:t/>
            </a:r>
            <a:br>
              <a:rPr lang="el-GR" sz="2200" b="0" dirty="0" smtClean="0">
                <a:effectLst/>
              </a:rPr>
            </a:br>
            <a:r>
              <a:rPr lang="el-GR" sz="2200" b="0" dirty="0" smtClean="0">
                <a:effectLst/>
              </a:rPr>
              <a:t/>
            </a:r>
            <a:br>
              <a:rPr lang="el-GR" sz="2200" b="0" dirty="0" smtClean="0">
                <a:effectLst/>
              </a:rPr>
            </a:br>
            <a:r>
              <a:rPr lang="el-GR" sz="2200" b="0" dirty="0" smtClean="0">
                <a:effectLst/>
              </a:rPr>
              <a:t> </a:t>
            </a:r>
            <a:r>
              <a:rPr lang="el-GR" sz="2200" b="0" dirty="0" smtClean="0">
                <a:solidFill>
                  <a:srgbClr val="0070C0"/>
                </a:solidFill>
                <a:effectLst/>
              </a:rPr>
              <a:t>○ </a:t>
            </a:r>
            <a:r>
              <a:rPr lang="el-GR" sz="2000" b="0" dirty="0" smtClean="0">
                <a:solidFill>
                  <a:schemeClr val="tx1"/>
                </a:solidFill>
                <a:effectLst/>
              </a:rPr>
              <a:t>Μετά την Μυκηναϊκή εποχή γίνονταν πανελλήνιοι αγώνες, όπως τα «Ολύμπια» στην Ολυμπία, τα «Πύθια» στους Δελφούς, τα «Ίσθμια» στον Ισθμό της Κορίνθου και τα «</a:t>
            </a:r>
            <a:r>
              <a:rPr lang="el-GR" sz="2000" b="0" dirty="0" err="1" smtClean="0">
                <a:solidFill>
                  <a:schemeClr val="tx1"/>
                </a:solidFill>
                <a:effectLst/>
              </a:rPr>
              <a:t>Νέμεα</a:t>
            </a:r>
            <a:r>
              <a:rPr lang="el-GR" sz="2000" b="0" dirty="0" smtClean="0">
                <a:solidFill>
                  <a:schemeClr val="tx1"/>
                </a:solidFill>
                <a:effectLst/>
              </a:rPr>
              <a:t>» στη Νεμέα.</a:t>
            </a:r>
            <a:r>
              <a:rPr lang="en-US" sz="2000" b="0" dirty="0" smtClean="0">
                <a:solidFill>
                  <a:schemeClr val="tx1"/>
                </a:solidFill>
                <a:effectLst/>
              </a:rPr>
              <a:t/>
            </a:r>
            <a:br>
              <a:rPr lang="en-US" sz="2000" b="0" dirty="0" smtClean="0">
                <a:solidFill>
                  <a:schemeClr val="tx1"/>
                </a:solidFill>
                <a:effectLst/>
              </a:rPr>
            </a:br>
            <a:r>
              <a:rPr lang="el-GR" sz="2200" b="0" dirty="0" smtClean="0">
                <a:effectLst/>
              </a:rPr>
              <a:t/>
            </a:r>
            <a:br>
              <a:rPr lang="el-GR" sz="2200" b="0" dirty="0" smtClean="0">
                <a:effectLst/>
              </a:rPr>
            </a:br>
            <a:r>
              <a:rPr lang="en-US" sz="2200" b="0" dirty="0" smtClean="0">
                <a:effectLst/>
              </a:rPr>
              <a:t/>
            </a:r>
            <a:br>
              <a:rPr lang="en-US" sz="2200" b="0" dirty="0" smtClean="0">
                <a:effectLst/>
              </a:rPr>
            </a:br>
            <a:r>
              <a:rPr lang="en-US" sz="2200" b="0" dirty="0" smtClean="0">
                <a:effectLst/>
              </a:rPr>
              <a:t/>
            </a:r>
            <a:br>
              <a:rPr lang="en-US" sz="2200" b="0" dirty="0" smtClean="0">
                <a:effectLst/>
              </a:rPr>
            </a:br>
            <a:endParaRPr lang="el-GR" sz="2200" b="0" dirty="0">
              <a:effectLst/>
            </a:endParaRPr>
          </a:p>
        </p:txBody>
      </p:sp>
      <p:pic>
        <p:nvPicPr>
          <p:cNvPr id="4098" name="Picture 2" descr="C:\Users\Ηρω\Desktop\αισθητική\γυμνστική\κατάλογος.jpg"/>
          <p:cNvPicPr>
            <a:picLocks noChangeAspect="1" noChangeArrowheads="1"/>
          </p:cNvPicPr>
          <p:nvPr/>
        </p:nvPicPr>
        <p:blipFill>
          <a:blip r:embed="rId2" cstate="print"/>
          <a:srcRect/>
          <a:stretch>
            <a:fillRect/>
          </a:stretch>
        </p:blipFill>
        <p:spPr bwMode="auto">
          <a:xfrm>
            <a:off x="2483768" y="5013176"/>
            <a:ext cx="4176464" cy="184482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274638"/>
            <a:ext cx="8424936" cy="6250706"/>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lnSpc>
                <a:spcPct val="150000"/>
              </a:lnSpc>
            </a:pPr>
            <a:r>
              <a:rPr lang="el-GR" sz="2200" u="sng" dirty="0" smtClean="0">
                <a:solidFill>
                  <a:srgbClr val="FFFF99"/>
                </a:solidFill>
                <a:effectLst/>
              </a:rPr>
              <a:t>Η γυμναστική στην αρχαία Ελλάδα </a:t>
            </a:r>
            <a:br>
              <a:rPr lang="el-GR" sz="2200" u="sng" dirty="0" smtClean="0">
                <a:solidFill>
                  <a:srgbClr val="FFFF99"/>
                </a:solidFill>
                <a:effectLst/>
              </a:rPr>
            </a:br>
            <a:r>
              <a:rPr lang="el-GR" sz="2000" u="sng" dirty="0" smtClean="0">
                <a:solidFill>
                  <a:srgbClr val="FFFF99"/>
                </a:solidFill>
                <a:effectLst/>
              </a:rPr>
              <a:t/>
            </a:r>
            <a:br>
              <a:rPr lang="el-GR" sz="2000" u="sng" dirty="0" smtClean="0">
                <a:solidFill>
                  <a:srgbClr val="FFFF99"/>
                </a:solidFill>
                <a:effectLst/>
              </a:rPr>
            </a:br>
            <a:r>
              <a:rPr lang="el-GR" sz="2000" b="0" dirty="0" smtClean="0">
                <a:solidFill>
                  <a:schemeClr val="tx1"/>
                </a:solidFill>
                <a:effectLst/>
              </a:rPr>
              <a:t>Για πολλά χρόνια, οι Ολυμπιακοί Αγώνες παραμελήθηκαν και ξεχάστηκαν, έως ότου η Πυθία συμβούλεψε τον βασιλιά των Ηλείων </a:t>
            </a:r>
            <a:r>
              <a:rPr lang="el-GR" sz="2000" b="0" dirty="0" err="1" smtClean="0">
                <a:solidFill>
                  <a:schemeClr val="tx1"/>
                </a:solidFill>
                <a:effectLst/>
              </a:rPr>
              <a:t>Ίφιτο</a:t>
            </a:r>
            <a:r>
              <a:rPr lang="el-GR" sz="2000" b="0" dirty="0" smtClean="0">
                <a:solidFill>
                  <a:schemeClr val="tx1"/>
                </a:solidFill>
                <a:effectLst/>
              </a:rPr>
              <a:t>, να αναβιώσει τους αγώνες προκειμένου να σταματήσουν οι εμφύλιοι πόλεμοι και μία μεγάλη επιδημία που είχε χτυπήσει την Πελοπόννησο.</a:t>
            </a:r>
            <a:br>
              <a:rPr lang="el-GR" sz="2000" b="0" dirty="0" smtClean="0">
                <a:solidFill>
                  <a:schemeClr val="tx1"/>
                </a:solidFill>
                <a:effectLst/>
              </a:rPr>
            </a:br>
            <a:r>
              <a:rPr lang="el-GR" sz="2000" b="0" dirty="0" smtClean="0">
                <a:solidFill>
                  <a:schemeClr val="tx1"/>
                </a:solidFill>
                <a:effectLst/>
              </a:rPr>
              <a:t/>
            </a:r>
            <a:br>
              <a:rPr lang="el-GR" sz="2000" b="0" dirty="0" smtClean="0">
                <a:solidFill>
                  <a:schemeClr val="tx1"/>
                </a:solidFill>
                <a:effectLst/>
              </a:rPr>
            </a:br>
            <a:r>
              <a:rPr lang="el-GR" sz="2000" b="0" dirty="0" smtClean="0">
                <a:solidFill>
                  <a:schemeClr val="tx1"/>
                </a:solidFill>
                <a:effectLst/>
              </a:rPr>
              <a:t> Το 884 </a:t>
            </a:r>
            <a:r>
              <a:rPr lang="el-GR" sz="2000" b="0" dirty="0" err="1" smtClean="0">
                <a:solidFill>
                  <a:schemeClr val="tx1"/>
                </a:solidFill>
                <a:effectLst/>
              </a:rPr>
              <a:t>π.Χ.</a:t>
            </a:r>
            <a:r>
              <a:rPr lang="el-GR" sz="2000" b="0" dirty="0" smtClean="0">
                <a:solidFill>
                  <a:schemeClr val="tx1"/>
                </a:solidFill>
                <a:effectLst/>
              </a:rPr>
              <a:t> υπογράφτηκε για πρώτη φορά από τους </a:t>
            </a:r>
            <a:r>
              <a:rPr lang="el-GR" sz="2000" b="0" dirty="0" err="1" smtClean="0">
                <a:solidFill>
                  <a:schemeClr val="tx1"/>
                </a:solidFill>
                <a:effectLst/>
              </a:rPr>
              <a:t>Πελοποννήσιους</a:t>
            </a:r>
            <a:r>
              <a:rPr lang="el-GR" sz="2000" b="0" dirty="0" smtClean="0">
                <a:solidFill>
                  <a:schemeClr val="tx1"/>
                </a:solidFill>
                <a:effectLst/>
              </a:rPr>
              <a:t> ηγεμόνες: </a:t>
            </a:r>
            <a:r>
              <a:rPr lang="el-GR" sz="2000" b="0" dirty="0" err="1" smtClean="0">
                <a:solidFill>
                  <a:schemeClr val="tx1"/>
                </a:solidFill>
                <a:effectLst/>
              </a:rPr>
              <a:t>Ίφιτο</a:t>
            </a:r>
            <a:r>
              <a:rPr lang="el-GR" sz="2000" b="0" dirty="0" smtClean="0">
                <a:solidFill>
                  <a:schemeClr val="tx1"/>
                </a:solidFill>
                <a:effectLst/>
              </a:rPr>
              <a:t>, Κλεισθένη και Λυκούργο η περίφημη εκεχειρία («ιερά του Διός»), δηλαδή η ειρήνη σε όλη την Ελλάδα κατά την διάρκεια των ολυμπιακών αγώνων.</a:t>
            </a:r>
            <a:endParaRPr lang="el-GR" sz="2000" b="0" dirty="0">
              <a:solidFill>
                <a:schemeClr val="tx1"/>
              </a:solidFill>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74638"/>
            <a:ext cx="8496944" cy="6583362"/>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lnSpc>
                <a:spcPct val="150000"/>
              </a:lnSpc>
            </a:pPr>
            <a:r>
              <a:rPr lang="el-GR" sz="2200" u="sng" dirty="0" smtClean="0">
                <a:solidFill>
                  <a:srgbClr val="FFFF99"/>
                </a:solidFill>
                <a:effectLst/>
              </a:rPr>
              <a:t>Η γυμναστική στην αρχαία Ελλάδα </a:t>
            </a:r>
            <a:br>
              <a:rPr lang="el-GR" sz="2200" u="sng" dirty="0" smtClean="0">
                <a:solidFill>
                  <a:srgbClr val="FFFF99"/>
                </a:solidFill>
                <a:effectLst/>
              </a:rPr>
            </a:br>
            <a:r>
              <a:rPr lang="el-GR" sz="2000" u="sng" dirty="0" smtClean="0">
                <a:solidFill>
                  <a:srgbClr val="FFFF99"/>
                </a:solidFill>
                <a:effectLst/>
              </a:rPr>
              <a:t/>
            </a:r>
            <a:br>
              <a:rPr lang="el-GR" sz="2000" u="sng" dirty="0" smtClean="0">
                <a:solidFill>
                  <a:srgbClr val="FFFF99"/>
                </a:solidFill>
                <a:effectLst/>
              </a:rPr>
            </a:br>
            <a:r>
              <a:rPr lang="el-GR" sz="2000" b="0" dirty="0" smtClean="0">
                <a:solidFill>
                  <a:schemeClr val="tx1"/>
                </a:solidFill>
                <a:effectLst/>
              </a:rPr>
              <a:t>Τα πρώτα αγωνίσματα στην Ολυμπία</a:t>
            </a:r>
            <a:r>
              <a:rPr lang="en-US" sz="2000" b="0" dirty="0" smtClean="0">
                <a:solidFill>
                  <a:schemeClr val="tx1"/>
                </a:solidFill>
                <a:effectLst/>
              </a:rPr>
              <a:t>:</a:t>
            </a:r>
            <a:r>
              <a:rPr lang="el-GR" sz="2000" b="0" dirty="0" smtClean="0">
                <a:solidFill>
                  <a:schemeClr val="tx1"/>
                </a:solidFill>
                <a:effectLst/>
              </a:rPr>
              <a:t> ο δρόμος, η πάλη και η πυγμαχία.</a:t>
            </a:r>
            <a:r>
              <a:rPr lang="en-US" sz="2000" b="0" dirty="0" smtClean="0">
                <a:solidFill>
                  <a:schemeClr val="tx1"/>
                </a:solidFill>
                <a:effectLst/>
              </a:rPr>
              <a:t/>
            </a:r>
            <a:br>
              <a:rPr lang="en-US" sz="2000" b="0" dirty="0" smtClean="0">
                <a:solidFill>
                  <a:schemeClr val="tx1"/>
                </a:solidFill>
                <a:effectLst/>
              </a:rPr>
            </a:br>
            <a:r>
              <a:rPr lang="en-US" sz="2000" b="0" dirty="0" smtClean="0">
                <a:solidFill>
                  <a:schemeClr val="tx1"/>
                </a:solidFill>
                <a:effectLst/>
              </a:rPr>
              <a:t/>
            </a:r>
            <a:br>
              <a:rPr lang="en-US" sz="2000" b="0" dirty="0" smtClean="0">
                <a:solidFill>
                  <a:schemeClr val="tx1"/>
                </a:solidFill>
                <a:effectLst/>
              </a:rPr>
            </a:br>
            <a:r>
              <a:rPr lang="el-GR" sz="2000" b="0" dirty="0" smtClean="0">
                <a:solidFill>
                  <a:schemeClr val="tx1"/>
                </a:solidFill>
                <a:effectLst/>
              </a:rPr>
              <a:t> Μετά προστέθηκαν: ο δίαυλος (δρόμος 2 σταδίων), ο δόλιχος (δρόμος μεγάλων αποστάσεων), το πένταθλο, η αρματοδρομία, το παγκράτιο (συνδυασμός πάλης και πυγμαχίας) και η σκυταλοδρομία. </a:t>
            </a:r>
            <a:r>
              <a:rPr lang="en-US" sz="2000" b="0" dirty="0" smtClean="0">
                <a:solidFill>
                  <a:schemeClr val="tx1"/>
                </a:solidFill>
                <a:effectLst/>
              </a:rPr>
              <a:t/>
            </a:r>
            <a:br>
              <a:rPr lang="en-US" sz="2000" b="0" dirty="0" smtClean="0">
                <a:solidFill>
                  <a:schemeClr val="tx1"/>
                </a:solidFill>
                <a:effectLst/>
              </a:rPr>
            </a:br>
            <a:r>
              <a:rPr lang="en-US" sz="2000" b="0" dirty="0" smtClean="0">
                <a:solidFill>
                  <a:schemeClr val="tx1"/>
                </a:solidFill>
                <a:effectLst/>
              </a:rPr>
              <a:t/>
            </a:r>
            <a:br>
              <a:rPr lang="en-US" sz="2000" b="0" dirty="0" smtClean="0">
                <a:solidFill>
                  <a:schemeClr val="tx1"/>
                </a:solidFill>
                <a:effectLst/>
              </a:rPr>
            </a:br>
            <a:r>
              <a:rPr lang="el-GR" sz="2000" b="0" dirty="0" smtClean="0">
                <a:solidFill>
                  <a:schemeClr val="tx1"/>
                </a:solidFill>
                <a:effectLst/>
              </a:rPr>
              <a:t>Επίσης, υπήρχε και ο δρόμος των αθλητών που φορούσαν περικεφαλαία και κρατούσαν ασπίδα.</a:t>
            </a:r>
            <a:r>
              <a:rPr lang="en-US" sz="2000" b="0" dirty="0" smtClean="0">
                <a:solidFill>
                  <a:schemeClr val="tx1"/>
                </a:solidFill>
                <a:effectLst/>
              </a:rPr>
              <a:t/>
            </a:r>
            <a:br>
              <a:rPr lang="en-US" sz="2000" b="0" dirty="0" smtClean="0">
                <a:solidFill>
                  <a:schemeClr val="tx1"/>
                </a:solidFill>
                <a:effectLst/>
              </a:rPr>
            </a:br>
            <a:r>
              <a:rPr lang="en-US" sz="2000" b="0" dirty="0" smtClean="0">
                <a:effectLst/>
              </a:rPr>
              <a:t/>
            </a:r>
            <a:br>
              <a:rPr lang="en-US" sz="2000" b="0" dirty="0" smtClean="0">
                <a:effectLst/>
              </a:rPr>
            </a:br>
            <a:r>
              <a:rPr lang="en-US" sz="2000" b="0" dirty="0" smtClean="0">
                <a:effectLst/>
              </a:rPr>
              <a:t/>
            </a:r>
            <a:br>
              <a:rPr lang="en-US" sz="2000" b="0" dirty="0" smtClean="0">
                <a:effectLst/>
              </a:rPr>
            </a:br>
            <a:endParaRPr lang="el-GR" sz="2000" b="0" dirty="0">
              <a:effectLst/>
            </a:endParaRPr>
          </a:p>
        </p:txBody>
      </p:sp>
      <p:pic>
        <p:nvPicPr>
          <p:cNvPr id="2050" name="Picture 2" descr="C:\Users\Ηρω\Desktop\αισθητική\γυμνστική\32.jpg"/>
          <p:cNvPicPr>
            <a:picLocks noChangeAspect="1" noChangeArrowheads="1"/>
          </p:cNvPicPr>
          <p:nvPr/>
        </p:nvPicPr>
        <p:blipFill>
          <a:blip r:embed="rId2" cstate="print"/>
          <a:srcRect/>
          <a:stretch>
            <a:fillRect/>
          </a:stretch>
        </p:blipFill>
        <p:spPr bwMode="auto">
          <a:xfrm>
            <a:off x="3563888" y="4653136"/>
            <a:ext cx="3024336" cy="2204864"/>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74638"/>
            <a:ext cx="8496944" cy="6250706"/>
          </a:xfrm>
          <a:ln>
            <a:noFill/>
          </a:ln>
          <a:effectLst>
            <a:outerShdw blurRad="190500" dist="228600" dir="2700000" algn="ctr">
              <a:srgbClr val="000000">
                <a:alpha val="30000"/>
              </a:srgbClr>
            </a:outerShdw>
          </a:effectLst>
          <a:scene3d>
            <a:camera prst="perspectiveFront"/>
            <a:lightRig rig="glow" dir="t">
              <a:rot lat="0" lon="0" rev="4800000"/>
            </a:lightRig>
          </a:scene3d>
          <a:sp3d prstMaterial="matte">
            <a:bevelT w="127000" h="63500"/>
          </a:sp3d>
        </p:spPr>
        <p:txBody>
          <a:bodyPr>
            <a:normAutofit/>
            <a:scene3d>
              <a:camera prst="orthographicFront"/>
              <a:lightRig rig="soft" dir="t">
                <a:rot lat="0" lon="0" rev="16800000"/>
              </a:lightRig>
            </a:scene3d>
            <a:sp3d prstMaterial="softEdge">
              <a:bevelT w="38100" h="38100"/>
            </a:sp3d>
          </a:bodyPr>
          <a:lstStyle/>
          <a:p>
            <a:pPr algn="l">
              <a:lnSpc>
                <a:spcPct val="150000"/>
              </a:lnSpc>
            </a:pPr>
            <a:r>
              <a:rPr lang="el-GR" sz="2200" u="sng" dirty="0" smtClean="0">
                <a:effectLst/>
              </a:rPr>
              <a:t>Ο αθλητισμός στο ρωμαϊκό κράτος</a:t>
            </a:r>
            <a:r>
              <a:rPr lang="el-GR" sz="2400" dirty="0" smtClean="0"/>
              <a:t/>
            </a:r>
            <a:br>
              <a:rPr lang="el-GR" sz="2400" dirty="0" smtClean="0"/>
            </a:br>
            <a:r>
              <a:rPr lang="el-GR" sz="2400" dirty="0" smtClean="0"/>
              <a:t/>
            </a:r>
            <a:br>
              <a:rPr lang="el-GR" sz="2400" dirty="0" smtClean="0"/>
            </a:br>
            <a:r>
              <a:rPr lang="el-GR" sz="2400" dirty="0" smtClean="0"/>
              <a:t> </a:t>
            </a:r>
            <a:r>
              <a:rPr lang="el-GR" sz="2400" dirty="0" smtClean="0">
                <a:solidFill>
                  <a:srgbClr val="FF7C80"/>
                </a:solidFill>
              </a:rPr>
              <a:t>→ </a:t>
            </a:r>
            <a:r>
              <a:rPr lang="el-GR" sz="2000" b="0" dirty="0" smtClean="0">
                <a:solidFill>
                  <a:schemeClr val="tx1"/>
                </a:solidFill>
                <a:effectLst/>
              </a:rPr>
              <a:t>Την εποχή του Ρωμαϊκού κράτους άνθισε η πολιτική «του άρτου και του θεάματος», ήθελε τους πολίτες να τους ενδιαφέρει μόνο οι καλοπέραση και να αρέσκονται στα θεάματα στις αρένες και στον ιππόδρομο. </a:t>
            </a:r>
            <a:br>
              <a:rPr lang="el-GR" sz="2000" b="0" dirty="0" smtClean="0">
                <a:solidFill>
                  <a:schemeClr val="tx1"/>
                </a:solidFill>
                <a:effectLst/>
              </a:rPr>
            </a:br>
            <a:r>
              <a:rPr lang="el-GR" sz="2000" b="0" dirty="0" smtClean="0">
                <a:solidFill>
                  <a:schemeClr val="tx1"/>
                </a:solidFill>
                <a:effectLst/>
              </a:rPr>
              <a:t/>
            </a:r>
            <a:br>
              <a:rPr lang="el-GR" sz="2000" b="0" dirty="0" smtClean="0">
                <a:solidFill>
                  <a:schemeClr val="tx1"/>
                </a:solidFill>
                <a:effectLst/>
              </a:rPr>
            </a:br>
            <a:r>
              <a:rPr lang="el-GR" sz="2000" b="0" dirty="0" smtClean="0">
                <a:solidFill>
                  <a:schemeClr val="tx1"/>
                </a:solidFill>
                <a:effectLst/>
              </a:rPr>
              <a:t>Ρωμαίοι αποστρέφονταν τους ελληνικούς αγώνες και την ενασχόληση με τον αθλητισμό, θεωρούσαν ότι ήταν ασχολία για δούλους και ανθρώπους της κατώτερης τάξης.</a:t>
            </a:r>
            <a:br>
              <a:rPr lang="el-GR" sz="2000" b="0" dirty="0" smtClean="0">
                <a:solidFill>
                  <a:schemeClr val="tx1"/>
                </a:solidFill>
                <a:effectLst/>
              </a:rPr>
            </a:br>
            <a:r>
              <a:rPr lang="el-GR" sz="2000" dirty="0" smtClean="0"/>
              <a:t/>
            </a:r>
            <a:br>
              <a:rPr lang="el-GR" sz="2000" dirty="0" smtClean="0"/>
            </a:br>
            <a:endParaRPr lang="el-GR" sz="2000" b="0" dirty="0">
              <a:solidFill>
                <a:schemeClr val="tx1"/>
              </a:solidFill>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162</TotalTime>
  <Words>79</Words>
  <Application>Microsoft Office PowerPoint</Application>
  <PresentationFormat>Προβολή στην οθόνη (4:3)</PresentationFormat>
  <Paragraphs>24</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Αποκορύφωμα</vt:lpstr>
      <vt:lpstr> Μάθημα φυσικη αγωγη</vt:lpstr>
      <vt:lpstr>Ιστορία  της γυμναστικής  Η γυμναστική στους αρχαίους χρόνους   → Για να επιβιώσει ο πρωτόγονος άνθρωπος ήταν ανάγκη να έχει ικανότητες σε φυσικές δραστηριότητες όπως το τρέξιμο,  το άλμα, τις ρίψεις κ.α., διότι για να βρει τροφή έπρεπε να κυνηγήσει ζώα και να τα σκοτώσει με πέτρες η κοντάρια.   → Από εικονογραφήσεις που βρέθηκαν στην Αίγυπτο και Μεσοποταμία μαθαίνουμε για την ύπαρξη αθλητικών δραστηριοτήτων από το 3000 π.χ.   Τέτοιες δραστηριότητες ήταν: η πάλη, οι ραβδομαχίες, η πυγμαχία, ακροβασίες, η τοξοβολία, η ιππασία, η κωπηλασία και διάφορα αγωνίσματα με μπάλα.    → Στη Κίνα (από το 2500 π.χ.) χρησιμοποιούσαν τις γυμναστικές ασκήσεις για θεραπευτικούς σκοπούς και για μακροζωία. </vt:lpstr>
      <vt:lpstr>Ιστορία  της γυμναστικής  Η γυμναστική στην αρχαία Ελλάδα   Ο Σωκράτης έλεγε «κανένας πολίτης δεν έχει  δικαίωμα να παραμελήσει τη φυσική αγωγή, διότι είναι καθήκον του να βρίσκεται σε άριστη φυσική κατάσταση, έτοιμος να υπερασπίσει την πατρίδα του σε περίπτωση κινδύνου» και τόνιζε «είναι ντροπή για έναν άνθρωπο να γεράσει χωρίς ποτέ να δει την ομορφιά και τη δύναμη του σώματός του.»   </vt:lpstr>
      <vt:lpstr>Η γυμναστική στην αρχαία Ελλάδα   √ Ο αθλητισμός στην αρχαία Ελλάδα αποτελούσε σημαντικό μέρος της κοινωνικής ζωής και της αγωγής των νέων. Και αυτό διότι οι αρχαίοι Έλληνες πίστευαν ότι η υγειά του σώματος πρέπει να συμβαδίζει με την πνευματική υγεία. «Νους υγιής εν σώματι υγιή»   √ Κατά τον Αριστοτέλη ο σκοπός της γυμναστικής είναι παιδαγωγικός και αισθητικός. Έλεγε ότι, η γυμναστική δεν πρέπει να περιλαμβάνει ακρότητες που καταστρέφουν την σωματική αρμονία.</vt:lpstr>
      <vt:lpstr>Η γυμναστική στην αρχαία Ελλάδα    ● Οι αρχαίοι Έλληνες γυμνάζονταν γυμνοί από την παιδική τους ηλικία έως και την μέση ηλικία σε δημόσιες παλαίστρες.   ● Ο δάσκαλος της σωματικής αγωγής ήταν ο «παιδοτρίβης» που σημαίνει γυμναστής.   ● Οι πρώτοι αθλητικοί αγώνες στον Ελλαδικό χώρο, ήταν τα ταυροκαθάψια στην Μινωική Κρήτη.        </vt:lpstr>
      <vt:lpstr>Η γυμναστική στην αρχαία Ελλάδα    ○ Μυκηναϊκή εποχή (16ος ως 11ος αιώνας π.Χ.) → αγώνες προς τιμήν των θεών σε θρησκευτικές εορτές , αλλά των νεκρών.     ○ Μετά την Μυκηναϊκή εποχή γίνονταν πανελλήνιοι αγώνες, όπως τα «Ολύμπια» στην Ολυμπία, τα «Πύθια» στους Δελφούς, τα «Ίσθμια» στον Ισθμό της Κορίνθου και τα «Νέμεα» στη Νεμέα.    </vt:lpstr>
      <vt:lpstr>Η γυμναστική στην αρχαία Ελλάδα   Για πολλά χρόνια, οι Ολυμπιακοί Αγώνες παραμελήθηκαν και ξεχάστηκαν, έως ότου η Πυθία συμβούλεψε τον βασιλιά των Ηλείων Ίφιτο, να αναβιώσει τους αγώνες προκειμένου να σταματήσουν οι εμφύλιοι πόλεμοι και μία μεγάλη επιδημία που είχε χτυπήσει την Πελοπόννησο.   Το 884 π.Χ. υπογράφτηκε για πρώτη φορά από τους Πελοποννήσιους ηγεμόνες: Ίφιτο, Κλεισθένη και Λυκούργο η περίφημη εκεχειρία («ιερά του Διός»), δηλαδή η ειρήνη σε όλη την Ελλάδα κατά την διάρκεια των ολυμπιακών αγώνων.</vt:lpstr>
      <vt:lpstr>Η γυμναστική στην αρχαία Ελλάδα   Τα πρώτα αγωνίσματα στην Ολυμπία: ο δρόμος, η πάλη και η πυγμαχία.   Μετά προστέθηκαν: ο δίαυλος (δρόμος 2 σταδίων), ο δόλιχος (δρόμος μεγάλων αποστάσεων), το πένταθλο, η αρματοδρομία, το παγκράτιο (συνδυασμός πάλης και πυγμαχίας) και η σκυταλοδρομία.   Επίσης, υπήρχε και ο δρόμος των αθλητών που φορούσαν περικεφαλαία και κρατούσαν ασπίδα.   </vt:lpstr>
      <vt:lpstr>Ο αθλητισμός στο ρωμαϊκό κράτος   → Την εποχή του Ρωμαϊκού κράτους άνθισε η πολιτική «του άρτου και του θεάματος», ήθελε τους πολίτες να τους ενδιαφέρει μόνο οι καλοπέραση και να αρέσκονται στα θεάματα στις αρένες και στον ιππόδρομο.   Ρωμαίοι αποστρέφονταν τους ελληνικούς αγώνες και την ενασχόληση με τον αθλητισμό, θεωρούσαν ότι ήταν ασχολία για δούλους και ανθρώπους της κατώτερης τάξης.  </vt:lpstr>
      <vt:lpstr>Ο αθλητισμός στο βυζάντιο     →  Οι Βυζαντινοί είχαν ιδιαίτερη προτίμηση στις αρματοδρομίες, ενώ δεν απέρριπταν τους ελληνικούς αγώνες. Οι θεατές προσπαθούσαν να επηρεάσουν με κάθε τρόπο τους αγώνες, με βρισιές , με χειρονομίες, ενώ πολλές φορές κατέβαιναν στο στάδιο παρεμποδίζοντας αθλητές.   </vt:lpstr>
      <vt:lpstr>Η νέα εποχή για τη φυσική αγωγή   ▪ Από το 14ο αιώνα βρίσκουμε συγγράμματα  που αναφέρονται στην ισόρροπη πνευματική και σωματική εκπαίδευση των νέων.   ▪ Η αρχαία Ελλάδα ‘’ξαναζεί’’ στην Ευρώπη. Αποκτά ολοένα και περισσότερους υποστηρικτές, ενώ εμφανίζονται τα πρώτα βιβλία που τονίζουν τη σπουδαιότητα των ασκήσεων και των παιχνιδιών στην ανάπτυξη των νέων.   ▪ 17ος αιώνα → πρώτες προσπάθειες για αναβίωση του αρχαίου ελληνικού πνεύματος και των ολυμπιακών αγώνων.     ▪ Επιτυγχάνεται το 1896 με τους πρώτους αγώνες να γίνονται στην Αθήνα.</vt:lpstr>
      <vt:lpstr>Η σύγχρονη ιστορία της φυσικής αγωγής   Αρχίζει από το τέλος του 19ου αιώνα με την εξάπλωση της γυμναστικής και την εισαγωγή της στα σχολεία. Δημιουργήθηκε σχολή γυμναστικής για την εκπαίδευση γυμναστών και το διορισμό τους στα σχολεία. (Η οργάνωση της φυσικής αγωγής στην πρωτοβάθμια και δευτεροβάθμια εκπαίδευση στη σημερινή της μορφή έγινε με σχετικό νόμο πριν από περίπου 25 χρόνια).  </vt:lpstr>
      <vt:lpstr>Σκοπός της γυμναστικής   ○ Κύριος στόχος της γυμναστικής είναι η ψυχο-σωματική και πνευματική ανάπτυξη.   ○ Η διατήρηση της υγείας και η καλλιέργεια των ψυχικών ικανοτήτων βελτιώνει την ποιότητα ζωής του ασκούμενου βοηθώντας τον να υιοθετήσει έναν υγιεινό τρόπο ζωής.   </vt:lpstr>
      <vt:lpstr>Με τι ρυθμό χτυπά η καρδιά μας;    H καρδιά κάθε ανθρώπου μπορεί να χτυπά με διαφορετικό ρυθμό.  60-90 παλμούς/ λεπτό.   </vt:lpstr>
      <vt:lpstr>Από τι εξαρτάται ο ρυθμός της;   Αυτόνομο νευρικό σύστημα → επηρεάζεται από διάφορες συναισθηματικές αντιδράσεις, τη γενικότερη φυσική κατάσταση, αλλά και από την κατάσταση που βρίσκεται κάποιος τη στιγμή που μετράει τους σφυγμούς του.  </vt:lpstr>
      <vt:lpstr>Μέτρηση καρδιακών σφυγμών   √ Το μέτρημα των σφυγμών πρέπει πάντα να αρχίζει με «μηδέν-ένα-δύο-τρία κ.λ.π» και όχι από το ένα για να ελαχιστοποιηθεί η πιθανότητα λάθους κατά την μέτρηση.    √ Η μέτρηση πρέπει να γίνεται 5” μετά την άσκηση και χωρίς ο ασκούμενος να σταματήσει απότομα την κίνηση.   √ Ο ασφαλέστερος και γρηγορότερος τρόπος για την μέτρηση των καρδιακών σφυγμών κατά την άσκηση είναι η μέτρηση στα 6”.  </vt:lpstr>
      <vt:lpstr>Μέγιστη καρδιακή συχνότητα    Τύπος: 220- ηλικία του ατόμου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ΙΕΚ ΚΟΡΕΛΚΟ   ΓΥΜΝΑΣΤΙΚΗ</dc:title>
  <dc:creator>Ηρω</dc:creator>
  <cp:lastModifiedBy>Ηρω</cp:lastModifiedBy>
  <cp:revision>68</cp:revision>
  <dcterms:created xsi:type="dcterms:W3CDTF">2013-10-30T18:21:06Z</dcterms:created>
  <dcterms:modified xsi:type="dcterms:W3CDTF">2020-06-03T13:55:53Z</dcterms:modified>
</cp:coreProperties>
</file>