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8" r:id="rId3"/>
    <p:sldId id="287" r:id="rId4"/>
    <p:sldId id="288" r:id="rId5"/>
    <p:sldId id="270" r:id="rId6"/>
    <p:sldId id="285" r:id="rId7"/>
    <p:sldId id="272" r:id="rId8"/>
    <p:sldId id="283" r:id="rId9"/>
    <p:sldId id="281" r:id="rId10"/>
    <p:sldId id="275" r:id="rId11"/>
  </p:sldIdLst>
  <p:sldSz cx="12192000" cy="6858000"/>
  <p:notesSz cx="6761163" cy="9942513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 userDrawn="1">
          <p15:clr>
            <a:srgbClr val="A4A3A4"/>
          </p15:clr>
        </p15:guide>
        <p15:guide id="2" pos="213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7" autoAdjust="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-2490" y="-78"/>
      </p:cViewPr>
      <p:guideLst>
        <p:guide orient="horz" pos="3132"/>
        <p:guide pos="213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F7CC89-12A3-4735-8FF3-BF9B94B12E9E}" type="datetimeFigureOut">
              <a:rPr lang="el-GR" smtClean="0"/>
              <a:t>10/11/2020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111C6D-7BC7-4295-A7A5-835A7C50DA2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96081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6565E4-5387-4014-B67F-8AB5AF2190F8}" type="datetimeFigureOut">
              <a:rPr lang="el-GR" smtClean="0"/>
              <a:pPr/>
              <a:t>10/11/2020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4C1AB-4393-4A06-8121-A838E3E0A200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22401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4C1AB-4393-4A06-8121-A838E3E0A200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6745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FEFCF-6F5D-4F5A-BC17-44F0E7691F82}" type="datetimeFigureOut">
              <a:rPr lang="el-GR" smtClean="0"/>
              <a:pPr/>
              <a:t>10/11/2020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1F60F-CCBB-4391-8348-60B416D3CF5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4853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FEFCF-6F5D-4F5A-BC17-44F0E7691F82}" type="datetimeFigureOut">
              <a:rPr lang="el-GR" smtClean="0"/>
              <a:pPr/>
              <a:t>10/11/2020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1F60F-CCBB-4391-8348-60B416D3CF5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04666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FEFCF-6F5D-4F5A-BC17-44F0E7691F82}" type="datetimeFigureOut">
              <a:rPr lang="el-GR" smtClean="0"/>
              <a:pPr/>
              <a:t>10/11/2020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1F60F-CCBB-4391-8348-60B416D3CF5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30661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FEFCF-6F5D-4F5A-BC17-44F0E7691F82}" type="datetimeFigureOut">
              <a:rPr lang="el-GR" smtClean="0"/>
              <a:pPr/>
              <a:t>10/11/2020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1F60F-CCBB-4391-8348-60B416D3CF5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9375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FEFCF-6F5D-4F5A-BC17-44F0E7691F82}" type="datetimeFigureOut">
              <a:rPr lang="el-GR" smtClean="0"/>
              <a:pPr/>
              <a:t>10/11/2020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1F60F-CCBB-4391-8348-60B416D3CF5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9275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FEFCF-6F5D-4F5A-BC17-44F0E7691F82}" type="datetimeFigureOut">
              <a:rPr lang="el-GR" smtClean="0"/>
              <a:pPr/>
              <a:t>10/11/2020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1F60F-CCBB-4391-8348-60B416D3CF5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75726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FEFCF-6F5D-4F5A-BC17-44F0E7691F82}" type="datetimeFigureOut">
              <a:rPr lang="el-GR" smtClean="0"/>
              <a:pPr/>
              <a:t>10/11/2020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1F60F-CCBB-4391-8348-60B416D3CF5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68079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FEFCF-6F5D-4F5A-BC17-44F0E7691F82}" type="datetimeFigureOut">
              <a:rPr lang="el-GR" smtClean="0"/>
              <a:pPr/>
              <a:t>10/11/2020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1F60F-CCBB-4391-8348-60B416D3CF5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621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FEFCF-6F5D-4F5A-BC17-44F0E7691F82}" type="datetimeFigureOut">
              <a:rPr lang="el-GR" smtClean="0"/>
              <a:pPr/>
              <a:t>10/11/2020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1F60F-CCBB-4391-8348-60B416D3CF5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8048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FEFCF-6F5D-4F5A-BC17-44F0E7691F82}" type="datetimeFigureOut">
              <a:rPr lang="el-GR" smtClean="0"/>
              <a:pPr/>
              <a:t>10/11/2020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1F60F-CCBB-4391-8348-60B416D3CF5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0099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FEFCF-6F5D-4F5A-BC17-44F0E7691F82}" type="datetimeFigureOut">
              <a:rPr lang="el-GR" smtClean="0"/>
              <a:pPr/>
              <a:t>10/11/2020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E1F60F-CCBB-4391-8348-60B416D3CF5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3021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FFEFCF-6F5D-4F5A-BC17-44F0E7691F82}" type="datetimeFigureOut">
              <a:rPr lang="el-GR" smtClean="0"/>
              <a:pPr/>
              <a:t>10/11/2020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E1F60F-CCBB-4391-8348-60B416D3CF5C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89916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36171" y="2584891"/>
            <a:ext cx="9906000" cy="3471526"/>
          </a:xfrm>
        </p:spPr>
        <p:txBody>
          <a:bodyPr>
            <a:normAutofit fontScale="92500"/>
          </a:bodyPr>
          <a:lstStyle/>
          <a:p>
            <a:pPr algn="l"/>
            <a:endParaRPr lang="el-GR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3900" b="1" dirty="0" smtClean="0">
                <a:latin typeface="Times New Roman" pitchFamily="18" charset="0"/>
                <a:cs typeface="Times New Roman" pitchFamily="18" charset="0"/>
              </a:rPr>
              <a:t>ΘΕΜΑ</a:t>
            </a:r>
            <a:r>
              <a:rPr lang="en-US" sz="3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3900" b="1" dirty="0" smtClean="0">
                <a:latin typeface="Times New Roman" pitchFamily="18" charset="0"/>
                <a:cs typeface="Times New Roman" pitchFamily="18" charset="0"/>
              </a:rPr>
              <a:t>: Πίνακες διπλής εισόδου στη Στατιστική</a:t>
            </a:r>
          </a:p>
          <a:p>
            <a:pPr algn="l"/>
            <a:endParaRPr lang="el-GR" sz="39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el-GR" sz="4000" dirty="0" smtClean="0">
                <a:latin typeface="Times New Roman" pitchFamily="18" charset="0"/>
                <a:cs typeface="Times New Roman" pitchFamily="18" charset="0"/>
              </a:rPr>
              <a:t>Δημήτριος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4000" dirty="0" err="1">
                <a:latin typeface="Times New Roman" pitchFamily="18" charset="0"/>
                <a:cs typeface="Times New Roman" pitchFamily="18" charset="0"/>
              </a:rPr>
              <a:t>Μποζοβίτης</a:t>
            </a:r>
            <a:r>
              <a:rPr lang="el-GR" sz="4000" dirty="0">
                <a:latin typeface="Times New Roman" pitchFamily="18" charset="0"/>
                <a:cs typeface="Times New Roman" pitchFamily="18" charset="0"/>
              </a:rPr>
              <a:t>, Δεκέμβριος </a:t>
            </a:r>
            <a:r>
              <a:rPr lang="el-GR" sz="4000" dirty="0" smtClean="0">
                <a:latin typeface="Times New Roman" pitchFamily="18" charset="0"/>
                <a:cs typeface="Times New Roman" pitchFamily="18" charset="0"/>
              </a:rPr>
              <a:t>2016</a:t>
            </a:r>
          </a:p>
          <a:p>
            <a:pPr algn="r"/>
            <a:endParaRPr lang="el-GR" sz="4000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		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Πίνακας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7874812"/>
              </p:ext>
            </p:extLst>
          </p:nvPr>
        </p:nvGraphicFramePr>
        <p:xfrm>
          <a:off x="7993645" y="5179424"/>
          <a:ext cx="2848357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12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70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Π.Ε. 03</a:t>
                      </a:r>
                    </a:p>
                    <a:p>
                      <a:r>
                        <a:rPr lang="el-GR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Π.Ε. 18.19</a:t>
                      </a:r>
                      <a:endParaRPr lang="el-GR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Μαθηματικός</a:t>
                      </a:r>
                    </a:p>
                    <a:p>
                      <a:r>
                        <a:rPr lang="el-GR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Στατιστικός</a:t>
                      </a:r>
                      <a:endParaRPr lang="el-GR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160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5729242" y="3703023"/>
            <a:ext cx="485902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Μια μελέτη γίνεται πάντα με αριθμούς,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γιατί στους αριθμούς βρίσκεται η αλήθεια</a:t>
            </a:r>
          </a:p>
        </p:txBody>
      </p:sp>
      <p:sp>
        <p:nvSpPr>
          <p:cNvPr id="6" name="5 - TextBox"/>
          <p:cNvSpPr txBox="1"/>
          <p:nvPr/>
        </p:nvSpPr>
        <p:spPr>
          <a:xfrm>
            <a:off x="1638677" y="990600"/>
            <a:ext cx="789462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4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Ευχαριστώ για την προσοχή σας</a:t>
            </a:r>
            <a:endParaRPr lang="en-US" sz="4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l-GR" sz="28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l-GR" sz="2800" dirty="0" smtClean="0">
                <a:latin typeface="Times New Roman" pitchFamily="18" charset="0"/>
                <a:cs typeface="Times New Roman" pitchFamily="18" charset="0"/>
              </a:rPr>
              <a:t>Δημήτριος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800" dirty="0" err="1" smtClean="0">
                <a:latin typeface="Times New Roman" pitchFamily="18" charset="0"/>
                <a:cs typeface="Times New Roman" pitchFamily="18" charset="0"/>
              </a:rPr>
              <a:t>Μποζοβίτης</a:t>
            </a:r>
            <a:endParaRPr lang="el-G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28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1021599" y="1392564"/>
            <a:ext cx="8027398" cy="74929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2000" b="1" i="1" dirty="0" smtClean="0">
                <a:latin typeface="Times New Roman" pitchFamily="18" charset="0"/>
                <a:cs typeface="Times New Roman" pitchFamily="18" charset="0"/>
              </a:rPr>
              <a:t>Παράδειγμα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: Ο μόνιμος πληθυσμός της Ελλάδας από το 1920 έως το 2011</a:t>
            </a:r>
          </a:p>
          <a:p>
            <a:pPr>
              <a:buNone/>
            </a:pP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				Εξέλιξη του πληθυσμού 1920-2011</a:t>
            </a:r>
          </a:p>
        </p:txBody>
      </p:sp>
      <p:sp>
        <p:nvSpPr>
          <p:cNvPr id="5" name="4 - TextBox"/>
          <p:cNvSpPr txBox="1"/>
          <p:nvPr/>
        </p:nvSpPr>
        <p:spPr>
          <a:xfrm>
            <a:off x="1030194" y="187065"/>
            <a:ext cx="92271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3200" i="1" dirty="0">
                <a:latin typeface="Times New Roman" pitchFamily="18" charset="0"/>
                <a:cs typeface="Times New Roman" pitchFamily="18" charset="0"/>
              </a:rPr>
              <a:t>Στα προηγούμενα ασχοληθήκαμε με</a:t>
            </a:r>
            <a:br>
              <a:rPr lang="el-GR" sz="3200" i="1" dirty="0">
                <a:latin typeface="Times New Roman" pitchFamily="18" charset="0"/>
                <a:cs typeface="Times New Roman" pitchFamily="18" charset="0"/>
              </a:rPr>
            </a:br>
            <a:r>
              <a:rPr lang="el-GR" sz="3200" i="1" dirty="0">
                <a:latin typeface="Times New Roman" pitchFamily="18" charset="0"/>
                <a:cs typeface="Times New Roman" pitchFamily="18" charset="0"/>
              </a:rPr>
              <a:t>Πίνακες απλής εισόδου</a:t>
            </a:r>
            <a:r>
              <a:rPr lang="el-GR" sz="3200" dirty="0">
                <a:latin typeface="Times New Roman" pitchFamily="18" charset="0"/>
                <a:cs typeface="Times New Roman" pitchFamily="18" charset="0"/>
              </a:rPr>
              <a:t> …</a:t>
            </a:r>
            <a:endParaRPr lang="el-GR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6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869167"/>
              </p:ext>
            </p:extLst>
          </p:nvPr>
        </p:nvGraphicFramePr>
        <p:xfrm>
          <a:off x="4078194" y="2200897"/>
          <a:ext cx="2603500" cy="42655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46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988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7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Χρονιά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Πληθυσμός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1920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631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5.016.886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latin typeface="Times New Roman"/>
                          <a:ea typeface="Calibri"/>
                          <a:cs typeface="Times New Roman"/>
                        </a:rPr>
                        <a:t>1928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631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6.204.684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latin typeface="Times New Roman"/>
                          <a:ea typeface="Calibri"/>
                          <a:cs typeface="Times New Roman"/>
                        </a:rPr>
                        <a:t>1940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631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7.344.860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7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latin typeface="Times New Roman"/>
                          <a:ea typeface="Calibri"/>
                          <a:cs typeface="Times New Roman"/>
                        </a:rPr>
                        <a:t>1951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631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7.637.801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7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latin typeface="Times New Roman"/>
                          <a:ea typeface="Calibri"/>
                          <a:cs typeface="Times New Roman"/>
                        </a:rPr>
                        <a:t>1961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631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8.388.553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7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latin typeface="Times New Roman"/>
                          <a:ea typeface="Calibri"/>
                          <a:cs typeface="Times New Roman"/>
                        </a:rPr>
                        <a:t>1971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631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8.768.500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7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1981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631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9.739.500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7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1991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631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10.269.907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7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2001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631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10.934.097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77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latin typeface="Times New Roman"/>
                          <a:ea typeface="Calibri"/>
                          <a:cs typeface="Times New Roman"/>
                        </a:rPr>
                        <a:t>2011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1631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10.816.286</a:t>
                      </a:r>
                      <a:endParaRPr lang="el-GR" sz="18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" name="7 - TextBox"/>
          <p:cNvSpPr txBox="1"/>
          <p:nvPr/>
        </p:nvSpPr>
        <p:spPr>
          <a:xfrm>
            <a:off x="8237070" y="2028265"/>
            <a:ext cx="354325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Οι πίνακες αυτοί αφορούν την παρουσίαση και περιγραφή ενός φαινομένου από την άποψη </a:t>
            </a:r>
            <a:r>
              <a:rPr lang="el-GR" sz="2000" b="1" i="1" dirty="0" smtClean="0">
                <a:latin typeface="Times New Roman" pitchFamily="18" charset="0"/>
                <a:cs typeface="Times New Roman" pitchFamily="18" charset="0"/>
              </a:rPr>
              <a:t>μόνο ενός χαρακτηριστικού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2000" b="1" i="1" dirty="0" smtClean="0">
                <a:latin typeface="Times New Roman" pitchFamily="18" charset="0"/>
                <a:cs typeface="Times New Roman" pitchFamily="18" charset="0"/>
              </a:rPr>
              <a:t>μεταβλητής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9" name="8 - TextBox"/>
          <p:cNvSpPr txBox="1"/>
          <p:nvPr/>
        </p:nvSpPr>
        <p:spPr>
          <a:xfrm>
            <a:off x="1030194" y="6277536"/>
            <a:ext cx="3097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Πηγή: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Ε.Σ.Υ.Ε.,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ΕλΣτατ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8237070" y="4219046"/>
            <a:ext cx="354325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Οι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πίνακες </a:t>
            </a:r>
            <a:r>
              <a:rPr lang="el-GR" sz="2000" b="1" i="1" dirty="0" smtClean="0">
                <a:latin typeface="Times New Roman" pitchFamily="18" charset="0"/>
                <a:cs typeface="Times New Roman" pitchFamily="18" charset="0"/>
              </a:rPr>
              <a:t>διπλής εισόδου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που </a:t>
            </a: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θα εξετάσουμε αμέσως μετά θα είναι </a:t>
            </a:r>
            <a:r>
              <a:rPr lang="el-GR" sz="2000" b="1" dirty="0">
                <a:latin typeface="Times New Roman" pitchFamily="18" charset="0"/>
                <a:cs typeface="Times New Roman" pitchFamily="18" charset="0"/>
              </a:rPr>
              <a:t>λίγο πιο σύνθετοι </a:t>
            </a: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από αυτούς.</a:t>
            </a:r>
          </a:p>
        </p:txBody>
      </p:sp>
    </p:spTree>
    <p:extLst>
      <p:ext uri="{BB962C8B-B14F-4D97-AF65-F5344CB8AC3E}">
        <p14:creationId xmlns:p14="http://schemas.microsoft.com/office/powerpoint/2010/main" val="2451014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6146"/>
          </a:xfrm>
        </p:spPr>
        <p:txBody>
          <a:bodyPr>
            <a:noAutofit/>
          </a:bodyPr>
          <a:lstStyle/>
          <a:p>
            <a:pPr algn="ctr"/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Εκπαιδευτικοί στόχοι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32919" y="1477592"/>
            <a:ext cx="10846051" cy="4597283"/>
          </a:xfrm>
        </p:spPr>
        <p:txBody>
          <a:bodyPr>
            <a:noAutofit/>
          </a:bodyPr>
          <a:lstStyle/>
          <a:p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επίπεδο γνώσεων:</a:t>
            </a:r>
          </a:p>
          <a:p>
            <a:pPr>
              <a:buNone/>
            </a:pPr>
            <a:r>
              <a:rPr lang="el-G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>
              <a:buNone/>
            </a:pPr>
            <a:r>
              <a:rPr lang="el-G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Να </a:t>
            </a: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αναγνωρίζετε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να </a:t>
            </a: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κατανοείτε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έναν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πίνακα διπλής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εισόδου</a:t>
            </a:r>
          </a:p>
          <a:p>
            <a:endParaRPr lang="el-G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επίπεδο δεξιοτήτων/ικανοτήτων:</a:t>
            </a:r>
          </a:p>
          <a:p>
            <a:pPr>
              <a:buNone/>
            </a:pPr>
            <a:r>
              <a:rPr lang="el-GR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>
              <a:buNone/>
            </a:pPr>
            <a:r>
              <a:rPr lang="el-G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Να </a:t>
            </a: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συντάσσετε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και να </a:t>
            </a: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αντλείτε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πληροφορίες από έναν πίνακα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διπλής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εισόδου</a:t>
            </a:r>
          </a:p>
          <a:p>
            <a:pPr marL="0" indent="0">
              <a:buNone/>
            </a:pPr>
            <a:endParaRPr lang="el-G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Σε επίπεδο στάσεων: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None/>
            </a:pPr>
            <a:endParaRPr lang="el-GR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el-G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Να </a:t>
            </a:r>
            <a:r>
              <a:rPr lang="el-G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εξοικειωθείτε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στη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χρήση πινάκων διπλής 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εισόδου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57119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i="1" dirty="0">
                <a:latin typeface="Times New Roman" pitchFamily="18" charset="0"/>
                <a:cs typeface="Times New Roman" pitchFamily="18" charset="0"/>
              </a:rPr>
              <a:t>Πίνακες διπλής εισόδου</a:t>
            </a:r>
            <a:endParaRPr lang="el-GR" dirty="0"/>
          </a:p>
        </p:txBody>
      </p:sp>
      <p:sp>
        <p:nvSpPr>
          <p:cNvPr id="4" name="6 - Ορθογώνιο"/>
          <p:cNvSpPr/>
          <p:nvPr/>
        </p:nvSpPr>
        <p:spPr>
          <a:xfrm>
            <a:off x="3094890" y="2605087"/>
            <a:ext cx="764251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b="1" i="1" dirty="0" smtClean="0">
                <a:latin typeface="Times New Roman" pitchFamily="18" charset="0"/>
                <a:cs typeface="Times New Roman" pitchFamily="18" charset="0"/>
              </a:rPr>
              <a:t>Οι </a:t>
            </a:r>
            <a:r>
              <a:rPr lang="el-GR" sz="3200" b="1" i="1" dirty="0">
                <a:latin typeface="Times New Roman" pitchFamily="18" charset="0"/>
                <a:cs typeface="Times New Roman" pitchFamily="18" charset="0"/>
              </a:rPr>
              <a:t>πίνακες </a:t>
            </a:r>
            <a:r>
              <a:rPr lang="el-GR" sz="3200" b="1" i="1" u="sng" dirty="0" smtClean="0">
                <a:latin typeface="Times New Roman" pitchFamily="18" charset="0"/>
                <a:cs typeface="Times New Roman" pitchFamily="18" charset="0"/>
              </a:rPr>
              <a:t>διπλής εισόδου</a:t>
            </a:r>
            <a:r>
              <a:rPr lang="el-GR" sz="32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sz="3200" b="1" dirty="0" smtClean="0">
                <a:latin typeface="Times New Roman" pitchFamily="18" charset="0"/>
                <a:cs typeface="Times New Roman" pitchFamily="18" charset="0"/>
              </a:rPr>
              <a:t>ή συνάφειας) </a:t>
            </a:r>
          </a:p>
          <a:p>
            <a:pPr algn="ctr"/>
            <a:r>
              <a:rPr lang="el-GR" sz="3200" b="1" i="1" dirty="0" smtClean="0">
                <a:latin typeface="Times New Roman" pitchFamily="18" charset="0"/>
                <a:cs typeface="Times New Roman" pitchFamily="18" charset="0"/>
              </a:rPr>
              <a:t>μας </a:t>
            </a:r>
            <a:r>
              <a:rPr lang="el-GR" sz="3200" b="1" i="1" dirty="0">
                <a:latin typeface="Times New Roman" pitchFamily="18" charset="0"/>
                <a:cs typeface="Times New Roman" pitchFamily="18" charset="0"/>
              </a:rPr>
              <a:t>δίνουν πληροφορίες </a:t>
            </a:r>
            <a:r>
              <a:rPr lang="el-GR" sz="3200" b="1" i="1" dirty="0" smtClean="0">
                <a:latin typeface="Times New Roman" pitchFamily="18" charset="0"/>
                <a:cs typeface="Times New Roman" pitchFamily="18" charset="0"/>
              </a:rPr>
              <a:t>για </a:t>
            </a:r>
            <a:r>
              <a:rPr lang="el-GR" sz="3200" b="1" i="1" dirty="0">
                <a:latin typeface="Times New Roman" pitchFamily="18" charset="0"/>
                <a:cs typeface="Times New Roman" pitchFamily="18" charset="0"/>
              </a:rPr>
              <a:t>ένα πληθυσμό </a:t>
            </a:r>
            <a:endParaRPr lang="el-GR" sz="32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l-GR" sz="3200" b="1" i="1" dirty="0" smtClean="0">
                <a:latin typeface="Times New Roman" pitchFamily="18" charset="0"/>
                <a:cs typeface="Times New Roman" pitchFamily="18" charset="0"/>
              </a:rPr>
              <a:t>από </a:t>
            </a:r>
            <a:r>
              <a:rPr lang="el-GR" sz="3200" b="1" i="1" dirty="0">
                <a:latin typeface="Times New Roman" pitchFamily="18" charset="0"/>
                <a:cs typeface="Times New Roman" pitchFamily="18" charset="0"/>
              </a:rPr>
              <a:t>την άποψη </a:t>
            </a:r>
            <a:r>
              <a:rPr lang="el-GR" sz="3200" b="1" i="1" u="sng" dirty="0">
                <a:latin typeface="Times New Roman" pitchFamily="18" charset="0"/>
                <a:cs typeface="Times New Roman" pitchFamily="18" charset="0"/>
              </a:rPr>
              <a:t>δύο μεταβλητών</a:t>
            </a:r>
            <a:r>
              <a:rPr lang="el-GR" sz="32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el-GR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61513" y="2257520"/>
            <a:ext cx="30667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ΟΡΙΣΜΟΣ</a:t>
            </a:r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1859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>
          <a:xfrm>
            <a:off x="1015253" y="1747"/>
            <a:ext cx="9137276" cy="638175"/>
          </a:xfrm>
        </p:spPr>
        <p:txBody>
          <a:bodyPr>
            <a:noAutofit/>
          </a:bodyPr>
          <a:lstStyle/>
          <a:p>
            <a:pPr algn="ctr"/>
            <a:r>
              <a:rPr lang="el-GR" b="1" i="1" dirty="0">
                <a:latin typeface="Times New Roman" pitchFamily="18" charset="0"/>
                <a:cs typeface="Times New Roman" pitchFamily="18" charset="0"/>
              </a:rPr>
              <a:t>Πίνακες διπλής εισόδου</a:t>
            </a:r>
          </a:p>
        </p:txBody>
      </p:sp>
      <p:sp>
        <p:nvSpPr>
          <p:cNvPr id="7" name="6 - Ορθογώνιο"/>
          <p:cNvSpPr/>
          <p:nvPr/>
        </p:nvSpPr>
        <p:spPr>
          <a:xfrm>
            <a:off x="1015253" y="550960"/>
            <a:ext cx="105993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l-GR" sz="8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000" b="1" i="1" dirty="0" smtClean="0">
                <a:latin typeface="Times New Roman" pitchFamily="18" charset="0"/>
                <a:cs typeface="Times New Roman" pitchFamily="18" charset="0"/>
              </a:rPr>
              <a:t>Παράδειγμα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l-GR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7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8317677"/>
              </p:ext>
            </p:extLst>
          </p:nvPr>
        </p:nvGraphicFramePr>
        <p:xfrm>
          <a:off x="2655982" y="1361946"/>
          <a:ext cx="5588002" cy="4646667"/>
        </p:xfrm>
        <a:graphic>
          <a:graphicData uri="http://schemas.openxmlformats.org/drawingml/2006/table">
            <a:tbl>
              <a:tblPr/>
              <a:tblGrid>
                <a:gridCol w="16108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6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6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2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7896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000" i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Μόνιμος Πληθυσμός κατά </a:t>
                      </a:r>
                      <a:r>
                        <a:rPr lang="el-GR" sz="2000" b="1" i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φύλο</a:t>
                      </a:r>
                      <a:r>
                        <a:rPr lang="el-GR" sz="2000" i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και </a:t>
                      </a:r>
                      <a:r>
                        <a:rPr lang="el-GR" sz="2000" b="1" i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ομάδες ηλικιών</a:t>
                      </a:r>
                      <a:endParaRPr lang="el-GR" sz="2000" b="1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896"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l-GR" sz="2000" i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Απογραφή Πληθυσμού - Κατοικιών, 2011</a:t>
                      </a:r>
                      <a:endParaRPr lang="el-GR" sz="2000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2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l-GR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l-GR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l-GR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l-GR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905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Φύλο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Ομάδες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ηλικιών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Άρρενες 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Θήλεις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Σύνολο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7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0 - 9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537.220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512.619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1.049.839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7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10 - 19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552.173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520.532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1.072.705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7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20 - 29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696.744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654.124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1.350.868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7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30 - 39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827.542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807.762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1.635.304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7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40 - 49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781.112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799.983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1.581.095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7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50 - 59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677.018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714.836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1.391.854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7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60 - 69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543.421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590.624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1.134.045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7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70 - 79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456.247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560.995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1.017.242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7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80 +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231.746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351.588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583.334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7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Σύνολο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5.303.223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5.513.063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10.816.286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9" name="8 - TextBox"/>
          <p:cNvSpPr txBox="1"/>
          <p:nvPr/>
        </p:nvSpPr>
        <p:spPr>
          <a:xfrm>
            <a:off x="1015253" y="6322794"/>
            <a:ext cx="7315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Πηγή: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ΕλΣτατ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ΕΛΛΑΣ με αριθμούς, Οκτώβριος - Δεκέμβριος 2015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Ορθογώνιο 1"/>
          <p:cNvSpPr/>
          <p:nvPr/>
        </p:nvSpPr>
        <p:spPr>
          <a:xfrm>
            <a:off x="2852376" y="3940509"/>
            <a:ext cx="1223159" cy="285008"/>
          </a:xfrm>
          <a:prstGeom prst="rect">
            <a:avLst/>
          </a:prstGeom>
          <a:solidFill>
            <a:srgbClr val="0070C0">
              <a:alpha val="2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3" name="Ορθογώνιο 2"/>
          <p:cNvSpPr/>
          <p:nvPr/>
        </p:nvSpPr>
        <p:spPr>
          <a:xfrm>
            <a:off x="5753795" y="3619666"/>
            <a:ext cx="960120" cy="320844"/>
          </a:xfrm>
          <a:prstGeom prst="rect">
            <a:avLst/>
          </a:prstGeom>
          <a:solidFill>
            <a:srgbClr val="FF0000">
              <a:alpha val="3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4" name="Βέλος προς τα επάνω 3"/>
          <p:cNvSpPr/>
          <p:nvPr/>
        </p:nvSpPr>
        <p:spPr>
          <a:xfrm>
            <a:off x="6016929" y="2910836"/>
            <a:ext cx="307671" cy="637954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Αριστερό βέλος 4"/>
          <p:cNvSpPr/>
          <p:nvPr/>
        </p:nvSpPr>
        <p:spPr>
          <a:xfrm>
            <a:off x="3832364" y="3623030"/>
            <a:ext cx="1877788" cy="327483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Οδοντωτό δεξιό βέλος 9"/>
          <p:cNvSpPr/>
          <p:nvPr/>
        </p:nvSpPr>
        <p:spPr>
          <a:xfrm>
            <a:off x="4138797" y="3896375"/>
            <a:ext cx="3020618" cy="375381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10 - TextBox"/>
          <p:cNvSpPr txBox="1"/>
          <p:nvPr/>
        </p:nvSpPr>
        <p:spPr>
          <a:xfrm>
            <a:off x="8788400" y="2235200"/>
            <a:ext cx="2984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Ερώτηση 1</a:t>
            </a:r>
            <a:r>
              <a:rPr lang="el-GR" b="1" baseline="30000" dirty="0" smtClean="0">
                <a:latin typeface="Times New Roman" pitchFamily="18" charset="0"/>
                <a:cs typeface="Times New Roman" pitchFamily="18" charset="0"/>
              </a:rPr>
              <a:t>η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: Σε ποιους κατοίκους αναφέρεται ο αριθμός 654.124;</a:t>
            </a:r>
            <a:endParaRPr lang="el-G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- TextBox"/>
          <p:cNvSpPr txBox="1"/>
          <p:nvPr/>
        </p:nvSpPr>
        <p:spPr>
          <a:xfrm>
            <a:off x="8793480" y="3939540"/>
            <a:ext cx="27889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Ερώτηση 2</a:t>
            </a:r>
            <a:r>
              <a:rPr lang="el-GR" b="1" baseline="30000" dirty="0" smtClean="0">
                <a:latin typeface="Times New Roman" pitchFamily="18" charset="0"/>
                <a:cs typeface="Times New Roman" pitchFamily="18" charset="0"/>
              </a:rPr>
              <a:t>η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: Πόσοι κάτοικοι ανήκουν στην  ηλικιακή ομάδα των 30 – 39 ετών;</a:t>
            </a:r>
            <a:endParaRPr lang="el-G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991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0" grpId="0" animBg="1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- Τίτλος"/>
          <p:cNvSpPr>
            <a:spLocks noGrp="1"/>
          </p:cNvSpPr>
          <p:nvPr>
            <p:ph type="title"/>
          </p:nvPr>
        </p:nvSpPr>
        <p:spPr>
          <a:xfrm>
            <a:off x="1015253" y="1747"/>
            <a:ext cx="9137276" cy="638175"/>
          </a:xfrm>
        </p:spPr>
        <p:txBody>
          <a:bodyPr>
            <a:noAutofit/>
          </a:bodyPr>
          <a:lstStyle/>
          <a:p>
            <a:pPr algn="ctr"/>
            <a:r>
              <a:rPr lang="el-GR" b="1" i="1" dirty="0">
                <a:latin typeface="Times New Roman" pitchFamily="18" charset="0"/>
                <a:cs typeface="Times New Roman" pitchFamily="18" charset="0"/>
              </a:rPr>
              <a:t>Πίνακες διπλής εισόδου</a:t>
            </a:r>
          </a:p>
        </p:txBody>
      </p:sp>
      <p:graphicFrame>
        <p:nvGraphicFramePr>
          <p:cNvPr id="8" name="7 - Πίνακας"/>
          <p:cNvGraphicFramePr>
            <a:graphicFrameLocks noGrp="1"/>
          </p:cNvGraphicFramePr>
          <p:nvPr>
            <p:extLst/>
          </p:nvPr>
        </p:nvGraphicFramePr>
        <p:xfrm>
          <a:off x="2655982" y="1361946"/>
          <a:ext cx="5588002" cy="4646667"/>
        </p:xfrm>
        <a:graphic>
          <a:graphicData uri="http://schemas.openxmlformats.org/drawingml/2006/table">
            <a:tbl>
              <a:tblPr/>
              <a:tblGrid>
                <a:gridCol w="16108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6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6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2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7896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2000" i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Μόνιμος Πληθυσμός κατά </a:t>
                      </a:r>
                      <a:r>
                        <a:rPr lang="el-GR" sz="2000" b="1" i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φύλο</a:t>
                      </a:r>
                      <a:r>
                        <a:rPr lang="el-GR" sz="2000" i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και </a:t>
                      </a:r>
                      <a:r>
                        <a:rPr lang="el-GR" sz="2000" b="1" i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ομάδες ηλικιών</a:t>
                      </a:r>
                      <a:endParaRPr lang="el-GR" sz="2000" b="1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896"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l-GR" sz="2000" i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Απογραφή Πληθυσμού - Κατοικιών, 2011</a:t>
                      </a:r>
                      <a:endParaRPr lang="el-GR" sz="2000" i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02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l-GR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l-GR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l-GR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l-GR" sz="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9056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Φύλο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Ομάδες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ηλικιών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Άρρενες 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Θήλεις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Σύνολο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7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0 - 9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537.220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512.619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1.049.839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7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10 - 19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552.173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520.532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1.072.705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7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20 - 29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696.744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654.124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1.350.868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7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30 - 39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827.542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807.762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1.635.304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7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40 - 49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781.112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799.983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1.581.095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97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50 - 59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677.018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714.836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1.391.854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97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60 - 69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543.421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590.624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1.134.045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97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70 - 79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456.247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560.995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1.017.242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97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80 +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231.746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351.588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583.334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9789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Σύνολο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5.303.223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5.513.063</a:t>
                      </a:r>
                      <a:endParaRPr lang="el-GR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10.816.286</a:t>
                      </a:r>
                      <a:endParaRPr lang="el-GR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9" name="8 - TextBox"/>
          <p:cNvSpPr txBox="1"/>
          <p:nvPr/>
        </p:nvSpPr>
        <p:spPr>
          <a:xfrm>
            <a:off x="1015253" y="6322794"/>
            <a:ext cx="7315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Πηγή: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err="1" smtClean="0">
                <a:latin typeface="Times New Roman" pitchFamily="18" charset="0"/>
                <a:cs typeface="Times New Roman" pitchFamily="18" charset="0"/>
              </a:rPr>
              <a:t>ΕλΣτατ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, ΕΛΛΑΣ με αριθμούς, Οκτώβριος - Δεκέμβριος 2015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Έλλειψη 10"/>
          <p:cNvSpPr/>
          <p:nvPr/>
        </p:nvSpPr>
        <p:spPr>
          <a:xfrm>
            <a:off x="4416344" y="2362650"/>
            <a:ext cx="998806" cy="520504"/>
          </a:xfrm>
          <a:prstGeom prst="ellipse">
            <a:avLst/>
          </a:prstGeom>
          <a:solidFill>
            <a:schemeClr val="accent1">
              <a:alpha val="3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Έλλειψη 11"/>
          <p:cNvSpPr/>
          <p:nvPr/>
        </p:nvSpPr>
        <p:spPr>
          <a:xfrm>
            <a:off x="2869789" y="4161420"/>
            <a:ext cx="1128409" cy="447473"/>
          </a:xfrm>
          <a:prstGeom prst="ellipse">
            <a:avLst/>
          </a:prstGeom>
          <a:solidFill>
            <a:schemeClr val="accent1">
              <a:alpha val="3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Δεξιό βέλος 12"/>
          <p:cNvSpPr/>
          <p:nvPr/>
        </p:nvSpPr>
        <p:spPr>
          <a:xfrm>
            <a:off x="4017649" y="4208922"/>
            <a:ext cx="630352" cy="3501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Βέλος προς τα κάτω 13"/>
          <p:cNvSpPr/>
          <p:nvPr/>
        </p:nvSpPr>
        <p:spPr>
          <a:xfrm>
            <a:off x="4780702" y="2953393"/>
            <a:ext cx="330740" cy="1333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Έλλειψη 14"/>
          <p:cNvSpPr/>
          <p:nvPr/>
        </p:nvSpPr>
        <p:spPr>
          <a:xfrm>
            <a:off x="5618683" y="2339910"/>
            <a:ext cx="998806" cy="578869"/>
          </a:xfrm>
          <a:prstGeom prst="ellipse">
            <a:avLst/>
          </a:prstGeom>
          <a:solidFill>
            <a:srgbClr val="FF0000">
              <a:alpha val="2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Βέλος προς τα κάτω 15"/>
          <p:cNvSpPr/>
          <p:nvPr/>
        </p:nvSpPr>
        <p:spPr>
          <a:xfrm>
            <a:off x="5955605" y="3016054"/>
            <a:ext cx="428017" cy="268663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16 - TextBox"/>
          <p:cNvSpPr txBox="1"/>
          <p:nvPr/>
        </p:nvSpPr>
        <p:spPr>
          <a:xfrm>
            <a:off x="9098280" y="1981200"/>
            <a:ext cx="25298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Ερώτηση 3</a:t>
            </a:r>
            <a:r>
              <a:rPr lang="el-GR" b="1" baseline="30000" dirty="0" smtClean="0">
                <a:latin typeface="Times New Roman" pitchFamily="18" charset="0"/>
                <a:cs typeface="Times New Roman" pitchFamily="18" charset="0"/>
              </a:rPr>
              <a:t>η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: Πόσοι από τους μόνιμους κάτοικους είναι </a:t>
            </a: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άνδρες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 στην ηλικιακή ομάδα των </a:t>
            </a: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40 – 49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ετών;</a:t>
            </a:r>
            <a:endParaRPr lang="el-G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17 - TextBox"/>
          <p:cNvSpPr txBox="1"/>
          <p:nvPr/>
        </p:nvSpPr>
        <p:spPr>
          <a:xfrm>
            <a:off x="9098280" y="3916680"/>
            <a:ext cx="25298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Ερώτηση 4</a:t>
            </a:r>
            <a:r>
              <a:rPr lang="el-GR" b="1" baseline="30000" dirty="0" smtClean="0">
                <a:latin typeface="Times New Roman" pitchFamily="18" charset="0"/>
                <a:cs typeface="Times New Roman" pitchFamily="18" charset="0"/>
              </a:rPr>
              <a:t>η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: Από πόσες </a:t>
            </a:r>
            <a:r>
              <a:rPr lang="el-GR" sz="2000" b="1" dirty="0" smtClean="0">
                <a:latin typeface="Times New Roman" pitchFamily="18" charset="0"/>
                <a:cs typeface="Times New Roman" pitchFamily="18" charset="0"/>
              </a:rPr>
              <a:t>γυναίκες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αποτελείται ο μόνιμος πληθυσμός της Ελλάδας, σύμφωνα με την τελευταία απογραφή του 2011;</a:t>
            </a:r>
            <a:endParaRPr lang="el-G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19 - Ορθογώνιο"/>
          <p:cNvSpPr/>
          <p:nvPr/>
        </p:nvSpPr>
        <p:spPr>
          <a:xfrm>
            <a:off x="1015253" y="550960"/>
            <a:ext cx="105993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l-GR" sz="8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l-GR" sz="2000" b="1" i="1" dirty="0" smtClean="0">
                <a:latin typeface="Times New Roman" pitchFamily="18" charset="0"/>
                <a:cs typeface="Times New Roman" pitchFamily="18" charset="0"/>
              </a:rPr>
              <a:t>Παράδειγμα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l-G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939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1021976" y="217208"/>
            <a:ext cx="9874624" cy="849592"/>
          </a:xfrm>
        </p:spPr>
        <p:txBody>
          <a:bodyPr>
            <a:noAutofit/>
          </a:bodyPr>
          <a:lstStyle/>
          <a:p>
            <a:pPr algn="ctr"/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Δραστηριότητα</a:t>
            </a:r>
            <a:r>
              <a:rPr lang="el-GR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l-GR" sz="3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l-GR" sz="2800" i="1" dirty="0" smtClean="0">
                <a:latin typeface="Times New Roman" pitchFamily="18" charset="0"/>
                <a:cs typeface="Times New Roman" pitchFamily="18" charset="0"/>
              </a:rPr>
              <a:t>(χρονική διάρκεια 4΄)</a:t>
            </a:r>
            <a:endParaRPr lang="el-GR" sz="2800" i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75013" y="1152229"/>
            <a:ext cx="10854047" cy="1697849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l-GR" sz="2400" b="1" i="1" dirty="0" smtClean="0">
                <a:latin typeface="Times New Roman" pitchFamily="18" charset="0"/>
                <a:cs typeface="Times New Roman" pitchFamily="18" charset="0"/>
              </a:rPr>
              <a:t>Συνεργασθείτε εντός της ομάδας σας και επεξεργαστείτε το παρακάτω πρόβλημα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buNone/>
            </a:pPr>
            <a:endParaRPr lang="en-US" sz="1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Σε μια παραλία οι γυναίκες με </a:t>
            </a:r>
            <a:r>
              <a:rPr lang="el-G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υποδήματα</a:t>
            </a:r>
            <a:r>
              <a:rPr lang="el-GR" sz="2400" dirty="0"/>
              <a:t>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είναι τόσες, όσοι είναι οι ξυπόλυτοι άνδρες.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Ποιοι είναι περισσότεροι στην παραλία: οι γυναίκες ή οι </a:t>
            </a:r>
            <a:r>
              <a:rPr lang="el-GR" sz="2400" dirty="0">
                <a:latin typeface="Times New Roman" pitchFamily="18" charset="0"/>
                <a:cs typeface="Times New Roman" pitchFamily="18" charset="0"/>
              </a:rPr>
              <a:t>ανεξαρτήτως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φύλου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sz="2400" dirty="0" smtClean="0">
                <a:latin typeface="Times New Roman" pitchFamily="18" charset="0"/>
                <a:cs typeface="Times New Roman" pitchFamily="18" charset="0"/>
              </a:rPr>
              <a:t>ξυπόλητοι λουόμενοι;</a:t>
            </a:r>
            <a:endParaRPr lang="el-GR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6 - Θέση περιεχομένου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3115624"/>
              </p:ext>
            </p:extLst>
          </p:nvPr>
        </p:nvGraphicFramePr>
        <p:xfrm>
          <a:off x="5477781" y="2720847"/>
          <a:ext cx="3796847" cy="3040845"/>
        </p:xfrm>
        <a:graphic>
          <a:graphicData uri="http://schemas.openxmlformats.org/drawingml/2006/table">
            <a:tbl>
              <a:tblPr/>
              <a:tblGrid>
                <a:gridCol w="16150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77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39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36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l-GR" sz="1100" dirty="0">
                        <a:latin typeface="Calibri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361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361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2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2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75013" y="3051959"/>
            <a:ext cx="40138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b="1" i="1" dirty="0">
                <a:latin typeface="Times New Roman" pitchFamily="18" charset="0"/>
                <a:cs typeface="Times New Roman" pitchFamily="18" charset="0"/>
              </a:rPr>
              <a:t>Βοήθεια: 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παρατηρήστε ότι οι πληροφορίες που σας δίνονται αφορούν </a:t>
            </a:r>
            <a:r>
              <a:rPr lang="el-GR" b="1" i="1" dirty="0">
                <a:latin typeface="Times New Roman" pitchFamily="18" charset="0"/>
                <a:cs typeface="Times New Roman" pitchFamily="18" charset="0"/>
              </a:rPr>
              <a:t>δύο</a:t>
            </a:r>
            <a:r>
              <a:rPr lang="el-GR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χαρακτηριστικά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i="1" dirty="0" smtClean="0">
                <a:latin typeface="Times New Roman" pitchFamily="18" charset="0"/>
                <a:cs typeface="Times New Roman" pitchFamily="18" charset="0"/>
              </a:rPr>
              <a:t>το φύλο και το αν είναι ή όχι ξυπόλυτοι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) και επομένως ένας πίνακας </a:t>
            </a:r>
            <a:r>
              <a:rPr lang="el-GR" b="1" i="1" dirty="0" smtClean="0">
                <a:latin typeface="Times New Roman" pitchFamily="18" charset="0"/>
                <a:cs typeface="Times New Roman" pitchFamily="18" charset="0"/>
              </a:rPr>
              <a:t>διπλής εισόδου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θα βοηθήσει …</a:t>
            </a:r>
            <a:endParaRPr lang="el-G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4672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Πετύχαμε τους στόχους μας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;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88768" y="2051255"/>
            <a:ext cx="11281559" cy="234261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Μπορείτε 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να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αναγνωρίζετε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να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κατανοείτε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πίνακα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διπλής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εισόδου;</a:t>
            </a:r>
          </a:p>
          <a:p>
            <a:pPr>
              <a:lnSpc>
                <a:spcPct val="15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Μπορείτε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να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συντάσσετε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να διαβάζετε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πίνακα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διπλής εισόδου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;</a:t>
            </a:r>
          </a:p>
          <a:p>
            <a:pPr>
              <a:lnSpc>
                <a:spcPct val="150000"/>
              </a:lnSpc>
            </a:pP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Νιώθετε 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εξοικειωμένοι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στη χρήση πινάκων </a:t>
            </a:r>
            <a:r>
              <a:rPr lang="el-G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διπλής εισόδου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;</a:t>
            </a:r>
            <a:endParaRPr lang="el-GR" dirty="0"/>
          </a:p>
        </p:txBody>
      </p:sp>
      <p:sp>
        <p:nvSpPr>
          <p:cNvPr id="4" name="3 - TextBox"/>
          <p:cNvSpPr txBox="1"/>
          <p:nvPr/>
        </p:nvSpPr>
        <p:spPr>
          <a:xfrm>
            <a:off x="1330858" y="5080000"/>
            <a:ext cx="9406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Σας παροτρύνω να ασχοληθείτε και ατομικά με το εκπαιδευτικό υλικό για </a:t>
            </a:r>
            <a:r>
              <a:rPr lang="el-GR" sz="2000" dirty="0" err="1" smtClean="0">
                <a:latin typeface="Times New Roman" pitchFamily="18" charset="0"/>
                <a:cs typeface="Times New Roman" pitchFamily="18" charset="0"/>
              </a:rPr>
              <a:t>αναστοχασμό</a:t>
            </a:r>
            <a:endParaRPr lang="el-GR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119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2136618" y="0"/>
            <a:ext cx="7432895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l-GR" sz="40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Σύνδεση με την επόμενη ενότητα</a:t>
            </a:r>
            <a:endParaRPr lang="el-GR" sz="4000" b="1" i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988180" y="688582"/>
            <a:ext cx="100496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000" b="1" i="1" dirty="0" smtClean="0">
                <a:latin typeface="Times New Roman" pitchFamily="18" charset="0"/>
                <a:cs typeface="Times New Roman" pitchFamily="18" charset="0"/>
              </a:rPr>
              <a:t>Παράδειγμα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Ο παρακάτω πίνακας διπλής εισόδου δίνει τα ύψη και τις διαμέτρους των δέντρων ενός άλσους.</a:t>
            </a:r>
            <a:endParaRPr lang="el-GR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14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3609077"/>
              </p:ext>
            </p:extLst>
          </p:nvPr>
        </p:nvGraphicFramePr>
        <p:xfrm>
          <a:off x="1224391" y="1790972"/>
          <a:ext cx="7314768" cy="3906583"/>
        </p:xfrm>
        <a:graphic>
          <a:graphicData uri="http://schemas.openxmlformats.org/drawingml/2006/table">
            <a:tbl>
              <a:tblPr/>
              <a:tblGrid>
                <a:gridCol w="10675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25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9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94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94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94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941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941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4831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4831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5941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5941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5941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5941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5941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93453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24363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latin typeface="Times New Roman"/>
                          <a:ea typeface="Calibri"/>
                          <a:cs typeface="Times New Roman"/>
                        </a:rPr>
                        <a:t>Διάμετρος σε cm</a:t>
                      </a: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Times New Roman"/>
                          <a:ea typeface="Calibri"/>
                          <a:cs typeface="Times New Roman"/>
                        </a:rPr>
                        <a:t>Ύψος σε m</a:t>
                      </a: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Times New Roman"/>
                          <a:ea typeface="Calibri"/>
                          <a:cs typeface="Times New Roman"/>
                        </a:rPr>
                        <a:t>ΣΥΝΟΛΟ</a:t>
                      </a: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3636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Times New Roman"/>
                          <a:ea typeface="Calibri"/>
                          <a:cs typeface="Times New Roman"/>
                        </a:rPr>
                        <a:t>23</a:t>
                      </a: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3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Times New Roman"/>
                          <a:ea typeface="Calibri"/>
                          <a:cs typeface="Times New Roman"/>
                        </a:rPr>
                        <a:t>14-17</a:t>
                      </a: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3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Times New Roman"/>
                          <a:ea typeface="Calibri"/>
                          <a:cs typeface="Times New Roman"/>
                        </a:rPr>
                        <a:t>18-21</a:t>
                      </a: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47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363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Times New Roman"/>
                          <a:ea typeface="Calibri"/>
                          <a:cs typeface="Times New Roman"/>
                        </a:rPr>
                        <a:t>22-25</a:t>
                      </a: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98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88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Times New Roman"/>
                          <a:ea typeface="Calibri"/>
                          <a:cs typeface="Times New Roman"/>
                        </a:rPr>
                        <a:t>26-29</a:t>
                      </a: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43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134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8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Times New Roman"/>
                          <a:ea typeface="Calibri"/>
                          <a:cs typeface="Times New Roman"/>
                        </a:rPr>
                        <a:t>30-33</a:t>
                      </a: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29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114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8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Times New Roman"/>
                          <a:ea typeface="Calibri"/>
                          <a:cs typeface="Times New Roman"/>
                        </a:rPr>
                        <a:t>34-37</a:t>
                      </a: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17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33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98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8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Times New Roman"/>
                          <a:ea typeface="Calibri"/>
                          <a:cs typeface="Times New Roman"/>
                        </a:rPr>
                        <a:t>38-41</a:t>
                      </a: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53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88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Times New Roman"/>
                          <a:ea typeface="Calibri"/>
                          <a:cs typeface="Times New Roman"/>
                        </a:rPr>
                        <a:t>42-45</a:t>
                      </a: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32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88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Times New Roman"/>
                          <a:ea typeface="Calibri"/>
                          <a:cs typeface="Times New Roman"/>
                        </a:rPr>
                        <a:t>46-49</a:t>
                      </a: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88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Times New Roman"/>
                          <a:ea typeface="Calibri"/>
                          <a:cs typeface="Times New Roman"/>
                        </a:rPr>
                        <a:t>50-53</a:t>
                      </a: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883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Times New Roman"/>
                          <a:ea typeface="Calibri"/>
                          <a:cs typeface="Times New Roman"/>
                        </a:rPr>
                        <a:t>54-57</a:t>
                      </a: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254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 dirty="0">
                          <a:latin typeface="Times New Roman"/>
                          <a:ea typeface="Calibri"/>
                          <a:cs typeface="Times New Roman"/>
                        </a:rPr>
                        <a:t>58 και </a:t>
                      </a:r>
                      <a:r>
                        <a:rPr lang="el-GR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άνω</a:t>
                      </a: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l-GR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947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b="1">
                          <a:latin typeface="Times New Roman"/>
                          <a:ea typeface="Calibri"/>
                          <a:cs typeface="Times New Roman"/>
                        </a:rPr>
                        <a:t>ΣΥΝΟΛΟ</a:t>
                      </a:r>
                      <a:endParaRPr lang="el-GR" sz="14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16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41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57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86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108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124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91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55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l-GR" sz="1400" dirty="0">
                          <a:latin typeface="Times New Roman"/>
                          <a:ea typeface="Calibri"/>
                          <a:cs typeface="Times New Roman"/>
                        </a:rPr>
                        <a:t>624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17" name="16 - TextBox"/>
          <p:cNvSpPr txBox="1"/>
          <p:nvPr/>
        </p:nvSpPr>
        <p:spPr>
          <a:xfrm>
            <a:off x="1020483" y="6287995"/>
            <a:ext cx="56216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Πηγή: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Δασικά Χρονικά, </a:t>
            </a:r>
            <a:r>
              <a:rPr lang="el-GR" smtClean="0">
                <a:latin typeface="Times New Roman" pitchFamily="18" charset="0"/>
                <a:cs typeface="Times New Roman" pitchFamily="18" charset="0"/>
              </a:rPr>
              <a:t>τεύχος 7,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Δεκέμβριος 1988</a:t>
            </a:r>
          </a:p>
        </p:txBody>
      </p:sp>
      <p:sp>
        <p:nvSpPr>
          <p:cNvPr id="8" name="7 - TextBox"/>
          <p:cNvSpPr txBox="1"/>
          <p:nvPr/>
        </p:nvSpPr>
        <p:spPr>
          <a:xfrm>
            <a:off x="8712199" y="1929341"/>
            <a:ext cx="330562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i="1" dirty="0">
                <a:latin typeface="Times New Roman" pitchFamily="18" charset="0"/>
                <a:cs typeface="Times New Roman" pitchFamily="18" charset="0"/>
              </a:rPr>
              <a:t>Παρατηρήστε: </a:t>
            </a:r>
            <a:endParaRPr lang="el-GR" sz="2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Υπάρχει </a:t>
            </a:r>
            <a:r>
              <a:rPr lang="el-GR" sz="2000" b="1" i="1" dirty="0" smtClean="0">
                <a:latin typeface="Times New Roman" pitchFamily="18" charset="0"/>
                <a:cs typeface="Times New Roman" pitchFamily="18" charset="0"/>
              </a:rPr>
              <a:t>συσχέτιση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 μεταξύ της διαμέτρου ενός δέντρου και του ύψους του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l-GR" sz="2000" i="1" dirty="0" smtClean="0">
                <a:latin typeface="Times New Roman" pitchFamily="18" charset="0"/>
                <a:cs typeface="Times New Roman" pitchFamily="18" charset="0"/>
              </a:rPr>
              <a:t>συνάφεια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l-GR" sz="2000" dirty="0"/>
          </a:p>
        </p:txBody>
      </p:sp>
      <p:sp>
        <p:nvSpPr>
          <p:cNvPr id="10" name="9 - TextBox"/>
          <p:cNvSpPr txBox="1"/>
          <p:nvPr/>
        </p:nvSpPr>
        <p:spPr>
          <a:xfrm>
            <a:off x="8692627" y="3861608"/>
            <a:ext cx="315180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Αυτές οι παρατηρήσεις αφορούν τις </a:t>
            </a:r>
            <a:r>
              <a:rPr lang="el-GR" sz="2000" b="1" i="1" dirty="0" smtClean="0">
                <a:latin typeface="Times New Roman" pitchFamily="18" charset="0"/>
                <a:cs typeface="Times New Roman" pitchFamily="18" charset="0"/>
              </a:rPr>
              <a:t>συσχετισμένες μεταβλητές 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και θα μας απασχολήσουν σε μια επόμενη ενότητα.</a:t>
            </a:r>
          </a:p>
        </p:txBody>
      </p:sp>
    </p:spTree>
    <p:extLst>
      <p:ext uri="{BB962C8B-B14F-4D97-AF65-F5344CB8AC3E}">
        <p14:creationId xmlns:p14="http://schemas.microsoft.com/office/powerpoint/2010/main" val="401507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1572</TotalTime>
  <Words>719</Words>
  <Application>Microsoft Office PowerPoint</Application>
  <PresentationFormat>Ευρεία οθόνη</PresentationFormat>
  <Paragraphs>312</Paragraphs>
  <Slides>10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Tahoma</vt:lpstr>
      <vt:lpstr>Times New Roman</vt:lpstr>
      <vt:lpstr>Θέμα του Office</vt:lpstr>
      <vt:lpstr>Παρουσίαση του PowerPoint</vt:lpstr>
      <vt:lpstr>Παρουσίαση του PowerPoint</vt:lpstr>
      <vt:lpstr>Εκπαιδευτικοί στόχοι :</vt:lpstr>
      <vt:lpstr>Πίνακες διπλής εισόδου</vt:lpstr>
      <vt:lpstr>Πίνακες διπλής εισόδου</vt:lpstr>
      <vt:lpstr>Πίνακες διπλής εισόδου</vt:lpstr>
      <vt:lpstr>Δραστηριότητα  (χρονική διάρκεια 4΄)</vt:lpstr>
      <vt:lpstr>Πετύχαμε τους στόχους μας;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Εμπορικό Ισοζύγιο τροφίμων</dc:title>
  <dc:creator>Δημήτρης</dc:creator>
  <cp:lastModifiedBy>User</cp:lastModifiedBy>
  <cp:revision>167</cp:revision>
  <cp:lastPrinted>2016-12-10T17:18:19Z</cp:lastPrinted>
  <dcterms:created xsi:type="dcterms:W3CDTF">2016-01-16T15:46:15Z</dcterms:created>
  <dcterms:modified xsi:type="dcterms:W3CDTF">2020-11-10T17:25:50Z</dcterms:modified>
</cp:coreProperties>
</file>