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87" r:id="rId4"/>
    <p:sldId id="288" r:id="rId5"/>
    <p:sldId id="289" r:id="rId6"/>
    <p:sldId id="290" r:id="rId7"/>
    <p:sldId id="292" r:id="rId8"/>
    <p:sldId id="291"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7" d="100"/>
          <a:sy n="87" d="100"/>
        </p:scale>
        <p:origin x="114"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2EB802-7F66-48E9-92BB-E0C6708BAF6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7E0A110-402E-49BE-B4E3-683BA7B553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F6F1885-1435-489C-991C-99788D8273D9}"/>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5" name="Θέση υποσέλιδου 4">
            <a:extLst>
              <a:ext uri="{FF2B5EF4-FFF2-40B4-BE49-F238E27FC236}">
                <a16:creationId xmlns:a16="http://schemas.microsoft.com/office/drawing/2014/main" id="{5F9F4F92-4DC8-4300-877E-D428A548BDD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3BE80E3-910F-45C3-8273-036DC21C4DD1}"/>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194900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3497D9-3D86-490F-8AFA-ADC9034F78E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66DF530-83BD-42A8-94B2-282ADE84AA5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60B5671-F9DA-42CA-887B-23D1AAF45A40}"/>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5" name="Θέση υποσέλιδου 4">
            <a:extLst>
              <a:ext uri="{FF2B5EF4-FFF2-40B4-BE49-F238E27FC236}">
                <a16:creationId xmlns:a16="http://schemas.microsoft.com/office/drawing/2014/main" id="{82524BD3-AD2D-4A48-9E54-4FDA0F06F4F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A5A5D4C-4752-4EFF-88A2-A36765869B3A}"/>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185034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C52E1B2-B059-479C-8B90-A112982F56D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A80B969-E107-4426-BC86-093D32EA876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ACC986-6F74-47AA-B738-40605A37373F}"/>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5" name="Θέση υποσέλιδου 4">
            <a:extLst>
              <a:ext uri="{FF2B5EF4-FFF2-40B4-BE49-F238E27FC236}">
                <a16:creationId xmlns:a16="http://schemas.microsoft.com/office/drawing/2014/main" id="{EEF0ADB2-310C-46BD-850D-9FBE5E315B4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593504E-CBBE-4A68-8D3F-653155880502}"/>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3926345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FF20E9-2EC8-4C0E-82B9-8C87FFAE59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BDCDD61-00CE-4B90-A4E4-1AEDA923DBA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5B634A7-4A72-482E-856C-CB1501891A7E}"/>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5" name="Θέση υποσέλιδου 4">
            <a:extLst>
              <a:ext uri="{FF2B5EF4-FFF2-40B4-BE49-F238E27FC236}">
                <a16:creationId xmlns:a16="http://schemas.microsoft.com/office/drawing/2014/main" id="{025D323D-2F9D-4700-8A31-09BA129A486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186C6EA-69C9-4B0E-A7A0-14F6F3FB1C6C}"/>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3464934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4A1776-279D-4BF2-A779-0C656CE03AA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31CDFB3-C16F-45E8-8F1B-71A902E1BA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DFD1DF6-62BA-49E2-8752-3F98103A5DCC}"/>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5" name="Θέση υποσέλιδου 4">
            <a:extLst>
              <a:ext uri="{FF2B5EF4-FFF2-40B4-BE49-F238E27FC236}">
                <a16:creationId xmlns:a16="http://schemas.microsoft.com/office/drawing/2014/main" id="{99693B7D-B733-4333-8E5F-487FF8EB71C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0911125-A04C-4B30-ADF9-B5450B294D9E}"/>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2965780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91AE19-EC1E-4CEE-B7F7-62CFBA3B333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51844AA-865A-4B75-B141-FEAFE792FCA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6CA9D4E-B913-40A0-84F2-97C513C84AC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16D52BD-ABBA-4BBB-AE39-FA8672752B2A}"/>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6" name="Θέση υποσέλιδου 5">
            <a:extLst>
              <a:ext uri="{FF2B5EF4-FFF2-40B4-BE49-F238E27FC236}">
                <a16:creationId xmlns:a16="http://schemas.microsoft.com/office/drawing/2014/main" id="{7972CA00-739A-4CA9-AB5F-4C6D6FD5E4B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E26EAF4-9837-4A80-8EB5-FF7074B4BFA1}"/>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1823783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18B75F-FEBC-4906-A3FA-E9E8F12D3C4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B218309-E288-4754-9748-1DFA2C02AC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38B0CD7-E896-42BE-9047-4D075FED5B8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C726C78-B4F8-4542-AACE-74FA272012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62AD526-7EBB-4682-94A6-03B53DC9C92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727AC08-9F34-4190-90F6-60DB23E99D3E}"/>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8" name="Θέση υποσέλιδου 7">
            <a:extLst>
              <a:ext uri="{FF2B5EF4-FFF2-40B4-BE49-F238E27FC236}">
                <a16:creationId xmlns:a16="http://schemas.microsoft.com/office/drawing/2014/main" id="{99512C86-BE9F-4A7D-8327-7C7A72B79D2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7C43720-412A-46F1-BE9C-41053B39A89E}"/>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2242317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BA2DA5-E3C9-4BB4-9AF8-275C1962DAD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B0F97C8-C458-4E1C-9C59-EE0E4D1BD29B}"/>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4" name="Θέση υποσέλιδου 3">
            <a:extLst>
              <a:ext uri="{FF2B5EF4-FFF2-40B4-BE49-F238E27FC236}">
                <a16:creationId xmlns:a16="http://schemas.microsoft.com/office/drawing/2014/main" id="{109B79E4-3032-4C31-B8B2-115E5269F3D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B582E3C-81F7-48F9-993E-8937348D9E83}"/>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2810634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96C4ADC-9BEF-47FC-98F8-2186219290CB}"/>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3" name="Θέση υποσέλιδου 2">
            <a:extLst>
              <a:ext uri="{FF2B5EF4-FFF2-40B4-BE49-F238E27FC236}">
                <a16:creationId xmlns:a16="http://schemas.microsoft.com/office/drawing/2014/main" id="{77DE991A-5C0F-4DF1-A562-AC306345835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510897A-4B12-4A37-BC62-F1C1C147169C}"/>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242996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92FFFF-5591-41B9-87CE-3C1FE43C965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31C710D-EC39-4BC5-BED6-85F72B2434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76B833E-1E95-454A-9695-BBDD3D6F9E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0759077-7B30-4AC3-AFD8-750570E88431}"/>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6" name="Θέση υποσέλιδου 5">
            <a:extLst>
              <a:ext uri="{FF2B5EF4-FFF2-40B4-BE49-F238E27FC236}">
                <a16:creationId xmlns:a16="http://schemas.microsoft.com/office/drawing/2014/main" id="{AFC36E8F-1AA4-4F24-B8F7-C95E8FFCB2D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49F6E1A-3364-47DB-A29D-68293C1BBE2C}"/>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232482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B62296-CC45-42B8-96B7-5C93B7FC138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75359981-0B42-4DCE-9889-99A829B516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BB08350-1084-4C62-AD02-E229BB3CC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8E30823-B935-409F-87D4-3AD2688472C9}"/>
              </a:ext>
            </a:extLst>
          </p:cNvPr>
          <p:cNvSpPr>
            <a:spLocks noGrp="1"/>
          </p:cNvSpPr>
          <p:nvPr>
            <p:ph type="dt" sz="half" idx="10"/>
          </p:nvPr>
        </p:nvSpPr>
        <p:spPr/>
        <p:txBody>
          <a:bodyPr/>
          <a:lstStyle/>
          <a:p>
            <a:fld id="{A9E63ACE-BA71-46F1-AEA3-60049C6783F3}" type="datetimeFigureOut">
              <a:rPr lang="el-GR" smtClean="0"/>
              <a:t>6/4/2020</a:t>
            </a:fld>
            <a:endParaRPr lang="el-GR"/>
          </a:p>
        </p:txBody>
      </p:sp>
      <p:sp>
        <p:nvSpPr>
          <p:cNvPr id="6" name="Θέση υποσέλιδου 5">
            <a:extLst>
              <a:ext uri="{FF2B5EF4-FFF2-40B4-BE49-F238E27FC236}">
                <a16:creationId xmlns:a16="http://schemas.microsoft.com/office/drawing/2014/main" id="{5D11CB54-F872-4FC8-A02B-37F626B1FE4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4F85F9A-73F2-41C6-8C8A-BD9B3FFE0991}"/>
              </a:ext>
            </a:extLst>
          </p:cNvPr>
          <p:cNvSpPr>
            <a:spLocks noGrp="1"/>
          </p:cNvSpPr>
          <p:nvPr>
            <p:ph type="sldNum" sz="quarter" idx="12"/>
          </p:nvPr>
        </p:nvSpPr>
        <p:spPr/>
        <p:txBody>
          <a:bodyPr/>
          <a:lstStyle/>
          <a:p>
            <a:fld id="{7EA1DDD0-E4BD-4407-B2BD-06177F97082B}" type="slidenum">
              <a:rPr lang="el-GR" smtClean="0"/>
              <a:t>‹#›</a:t>
            </a:fld>
            <a:endParaRPr lang="el-GR"/>
          </a:p>
        </p:txBody>
      </p:sp>
    </p:spTree>
    <p:extLst>
      <p:ext uri="{BB962C8B-B14F-4D97-AF65-F5344CB8AC3E}">
        <p14:creationId xmlns:p14="http://schemas.microsoft.com/office/powerpoint/2010/main" val="147601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2BCF2BB-FA72-4A76-AAD1-726A54028C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CD5D654-7773-489A-945A-675390ACA8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561C53C-9899-47E9-9337-5F87B0AC50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E63ACE-BA71-46F1-AEA3-60049C6783F3}" type="datetimeFigureOut">
              <a:rPr lang="el-GR" smtClean="0"/>
              <a:t>6/4/2020</a:t>
            </a:fld>
            <a:endParaRPr lang="el-GR"/>
          </a:p>
        </p:txBody>
      </p:sp>
      <p:sp>
        <p:nvSpPr>
          <p:cNvPr id="5" name="Θέση υποσέλιδου 4">
            <a:extLst>
              <a:ext uri="{FF2B5EF4-FFF2-40B4-BE49-F238E27FC236}">
                <a16:creationId xmlns:a16="http://schemas.microsoft.com/office/drawing/2014/main" id="{010AD5A7-363F-4377-8B98-9191781A3B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BC2E00A-6568-4300-B375-5E781C80E7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A1DDD0-E4BD-4407-B2BD-06177F97082B}" type="slidenum">
              <a:rPr lang="el-GR" smtClean="0"/>
              <a:t>‹#›</a:t>
            </a:fld>
            <a:endParaRPr lang="el-GR"/>
          </a:p>
        </p:txBody>
      </p:sp>
    </p:spTree>
    <p:extLst>
      <p:ext uri="{BB962C8B-B14F-4D97-AF65-F5344CB8AC3E}">
        <p14:creationId xmlns:p14="http://schemas.microsoft.com/office/powerpoint/2010/main" val="1707239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0C7FCA-A515-41BF-8A86-5FDF270CFDAB}"/>
              </a:ext>
            </a:extLst>
          </p:cNvPr>
          <p:cNvSpPr>
            <a:spLocks noGrp="1"/>
          </p:cNvSpPr>
          <p:nvPr>
            <p:ph type="ctrTitle"/>
          </p:nvPr>
        </p:nvSpPr>
        <p:spPr/>
        <p:txBody>
          <a:bodyPr/>
          <a:lstStyle/>
          <a:p>
            <a:endParaRPr lang="el-GR"/>
          </a:p>
        </p:txBody>
      </p:sp>
      <p:sp>
        <p:nvSpPr>
          <p:cNvPr id="3" name="Υπότιτλος 2">
            <a:extLst>
              <a:ext uri="{FF2B5EF4-FFF2-40B4-BE49-F238E27FC236}">
                <a16:creationId xmlns:a16="http://schemas.microsoft.com/office/drawing/2014/main" id="{62B89387-6ADD-4356-8963-87334690AB4E}"/>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4136968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8 1/2</a:t>
            </a:r>
          </a:p>
        </p:txBody>
      </p:sp>
      <p:sp>
        <p:nvSpPr>
          <p:cNvPr id="3" name="Content Placeholder 2"/>
          <p:cNvSpPr>
            <a:spLocks noGrp="1"/>
          </p:cNvSpPr>
          <p:nvPr>
            <p:ph idx="1"/>
          </p:nvPr>
        </p:nvSpPr>
        <p:spPr/>
        <p:txBody>
          <a:bodyPr>
            <a:normAutofit/>
          </a:bodyPr>
          <a:lstStyle/>
          <a:p>
            <a:r>
              <a:rPr lang="el-GR" dirty="0"/>
              <a:t>Στο Οκτώμισι (Otto e mezzo, 1963) ο Φελίνι μάς λέει ότι η ζωή είναι μια γιορτή που πρέπει να τη ζήσουμε</a:t>
            </a:r>
          </a:p>
          <a:p>
            <a:r>
              <a:rPr lang="el-GR" dirty="0"/>
              <a:t>Στο σύμπαν της Γλυκιάς ζωής που ο σκηνοθέτης σκιαγραφεί με φαντασία και ευρηματικές εικόνες, κυριαρχεί η οδυνηρή ματαιότητα της κοσμικής, μεγάλης ζωής, των ηδονών και της πλουσιοπάροχης επίδειξης των αστών</a:t>
            </a:r>
          </a:p>
        </p:txBody>
      </p:sp>
    </p:spTree>
    <p:extLst>
      <p:ext uri="{BB962C8B-B14F-4D97-AF65-F5344CB8AC3E}">
        <p14:creationId xmlns:p14="http://schemas.microsoft.com/office/powerpoint/2010/main" val="1896719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Φελίνι κοιτάζει τον κόσμο των απολαύσεων και της νυχτερινής κοσμικής ζωής με κάποια συμπάθεια, αλλά και με ανάμικτα συναισθήματα</a:t>
            </a:r>
          </a:p>
        </p:txBody>
      </p:sp>
    </p:spTree>
    <p:extLst>
      <p:ext uri="{BB962C8B-B14F-4D97-AF65-F5344CB8AC3E}">
        <p14:creationId xmlns:p14="http://schemas.microsoft.com/office/powerpoint/2010/main" val="2455696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ΒΙΣΚΟΝΤΙ</a:t>
            </a:r>
          </a:p>
        </p:txBody>
      </p:sp>
      <p:sp>
        <p:nvSpPr>
          <p:cNvPr id="3" name="Content Placeholder 2"/>
          <p:cNvSpPr>
            <a:spLocks noGrp="1"/>
          </p:cNvSpPr>
          <p:nvPr>
            <p:ph idx="1"/>
          </p:nvPr>
        </p:nvSpPr>
        <p:spPr/>
        <p:txBody>
          <a:bodyPr>
            <a:normAutofit/>
          </a:bodyPr>
          <a:lstStyle/>
          <a:p>
            <a:r>
              <a:rPr lang="el-GR" dirty="0"/>
              <a:t>O Bισκόντι υπήρξε επικός, λυρικός, μυθιστορηματικός σκηνοθέτης </a:t>
            </a:r>
          </a:p>
          <a:p>
            <a:r>
              <a:rPr lang="el-GR" dirty="0"/>
              <a:t>Tο κινηματογραφικό έργο του σχετίζεται με τον λυρικό ρεαλισμό, το κοινωνικό σινεμά, τη μπαρόκ αισθητική και το ρομαντισμό, μα τελικά ξεπερνάει όλες αυτές τις κατευθύνσεις συνθέτοντάς τις</a:t>
            </a:r>
          </a:p>
          <a:p>
            <a:r>
              <a:rPr lang="el-GR" dirty="0"/>
              <a:t>Tο σινεμά του συνενώνει τον αισθησιασμό με τη σκέψη και την ιδέα</a:t>
            </a:r>
          </a:p>
        </p:txBody>
      </p:sp>
    </p:spTree>
    <p:extLst>
      <p:ext uri="{BB962C8B-B14F-4D97-AF65-F5344CB8AC3E}">
        <p14:creationId xmlns:p14="http://schemas.microsoft.com/office/powerpoint/2010/main" val="867905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Ορισμένοι ονόμασαν τον Bισκόντι ποιητή της παρακμής</a:t>
            </a:r>
          </a:p>
          <a:p>
            <a:r>
              <a:rPr lang="el-GR" dirty="0"/>
              <a:t>O Bισκόντι δεν ενστερνίστηκε και δεν υποστήριξε την κάθοδο προς την παρακμή</a:t>
            </a:r>
          </a:p>
          <a:p>
            <a:r>
              <a:rPr lang="el-GR" dirty="0"/>
              <a:t>Αποδέχτηκε την αναπόφευκτη φθορά του παλιού κόσμου και της αριστοκρατικής κουλτούρας</a:t>
            </a:r>
          </a:p>
        </p:txBody>
      </p:sp>
    </p:spTree>
    <p:extLst>
      <p:ext uri="{BB962C8B-B14F-4D97-AF65-F5344CB8AC3E}">
        <p14:creationId xmlns:p14="http://schemas.microsoft.com/office/powerpoint/2010/main" val="900300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Στο Σένσο, τον Γατόπαρδο, τον Λούντβιχ και το Θάνατο στη Bενετία μας γοητεύει με τις μεγαλοπρεπείς τοιχογραφίες της αριστοκρατικής τάξης που χάνεται</a:t>
            </a:r>
          </a:p>
        </p:txBody>
      </p:sp>
    </p:spTree>
    <p:extLst>
      <p:ext uri="{BB962C8B-B14F-4D97-AF65-F5344CB8AC3E}">
        <p14:creationId xmlns:p14="http://schemas.microsoft.com/office/powerpoint/2010/main" val="609523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O Bισκόντι ουσιαστικά ανήκε, περισσότερο, σ’ έναν κόσμο που έσβηνε</a:t>
            </a:r>
          </a:p>
          <a:p>
            <a:r>
              <a:rPr lang="el-GR" dirty="0"/>
              <a:t>H επέμβαση της κινηματογραφικής δημιουργίας του είχε έναν τραγικά αναχρονιστικό χαρακτήρα, λόγω της συναισθηματικής πρόσδεσής του στο μεγαλείο του παρελθόντος που χανόταν</a:t>
            </a:r>
          </a:p>
        </p:txBody>
      </p:sp>
    </p:spTree>
    <p:extLst>
      <p:ext uri="{BB962C8B-B14F-4D97-AF65-F5344CB8AC3E}">
        <p14:creationId xmlns:p14="http://schemas.microsoft.com/office/powerpoint/2010/main" val="1868015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Ήταν ένας αριστοκράτης στην καταγωγή, άνθρωπος της κουλτούρας που ξεχνιόταν, λάτρης της κλασικής τέχνης. Έβλεπε με συμπάθεια κι ελπίδα τον νέο δημοκρατικό κόσμο που ανέτειλε, μα τρόμαζε από τις καταστροφές που είναι και το τίμημα της προόδου</a:t>
            </a:r>
          </a:p>
        </p:txBody>
      </p:sp>
    </p:spTree>
    <p:extLst>
      <p:ext uri="{BB962C8B-B14F-4D97-AF65-F5344CB8AC3E}">
        <p14:creationId xmlns:p14="http://schemas.microsoft.com/office/powerpoint/2010/main" val="3345661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ΠΙΕΡ ΠΑΟΛΟ ΠΑΖΟΛΙΝΙ</a:t>
            </a:r>
          </a:p>
        </p:txBody>
      </p:sp>
      <p:sp>
        <p:nvSpPr>
          <p:cNvPr id="3" name="Content Placeholder 2"/>
          <p:cNvSpPr>
            <a:spLocks noGrp="1"/>
          </p:cNvSpPr>
          <p:nvPr>
            <p:ph idx="1"/>
          </p:nvPr>
        </p:nvSpPr>
        <p:spPr/>
        <p:txBody>
          <a:bodyPr/>
          <a:lstStyle/>
          <a:p>
            <a:r>
              <a:rPr lang="el-GR" dirty="0"/>
              <a:t>Μια μελέτη που θα αφορά στον Pier Paolo Pasolini επικεντρώνεται στον ιταλικό κινηματογράφο, αναγκαστικά όμως επεκτείνεται στην ιταλική κοινωνία και στα πολιτικά δρώμενα  σε αυτή</a:t>
            </a:r>
          </a:p>
        </p:txBody>
      </p:sp>
    </p:spTree>
    <p:extLst>
      <p:ext uri="{BB962C8B-B14F-4D97-AF65-F5344CB8AC3E}">
        <p14:creationId xmlns:p14="http://schemas.microsoft.com/office/powerpoint/2010/main" val="2577688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Και αυτό γιατί ο Παζολίνι ήταν κινηματογραφιστής, πρωτίστως όμως ήταν το άτομο που συνδύαζε τον ποιητή, το δημιουργό του κινηματογράφου και τον πολιτικά συνειδητοποιημένο καλλιτέχνη που ήταν δραστήριος ακτιβιστής στον ιταλικό αριστερό χώρο</a:t>
            </a:r>
          </a:p>
        </p:txBody>
      </p:sp>
    </p:spTree>
    <p:extLst>
      <p:ext uri="{BB962C8B-B14F-4D97-AF65-F5344CB8AC3E}">
        <p14:creationId xmlns:p14="http://schemas.microsoft.com/office/powerpoint/2010/main" val="3550226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Ξεκίνησε το 1961 την καριέρα του ως σκηνοθέτης, έχοντας γράψει έξι σενάρια για ταινίες που έκαναν άλλοι</a:t>
            </a:r>
          </a:p>
          <a:p>
            <a:r>
              <a:rPr lang="el-GR" dirty="0"/>
              <a:t>Την πρώτη του ταινία, την «Accattone», μπορεί να την κατατάξει κανείς στον ιταλικό νεορεαλισμό, το ίδιο ισχύει για τη «Mamma Roma», τη δεύτερη ταινία του, ένα χρόνο μετά</a:t>
            </a:r>
          </a:p>
        </p:txBody>
      </p:sp>
    </p:spTree>
    <p:extLst>
      <p:ext uri="{BB962C8B-B14F-4D97-AF65-F5344CB8AC3E}">
        <p14:creationId xmlns:p14="http://schemas.microsoft.com/office/powerpoint/2010/main" val="1791248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ΦΕΝΤΕΡΙΚΟ ΦΕΛΙΝΙ</a:t>
            </a:r>
          </a:p>
        </p:txBody>
      </p:sp>
      <p:sp>
        <p:nvSpPr>
          <p:cNvPr id="3" name="Content Placeholder 2"/>
          <p:cNvSpPr>
            <a:spLocks noGrp="1"/>
          </p:cNvSpPr>
          <p:nvPr>
            <p:ph idx="1"/>
          </p:nvPr>
        </p:nvSpPr>
        <p:spPr/>
        <p:txBody>
          <a:bodyPr/>
          <a:lstStyle/>
          <a:p>
            <a:r>
              <a:rPr lang="el-GR" dirty="0"/>
              <a:t>Ο Φεντερίκο Φελίνι υπήρξε ένας μεγάλος ποιητής του ιταλικού κινηματογράφου, ένας δημιουργός εκπληκτικών, σαγηνευτικών και φαντασμαγορικών εικόνων</a:t>
            </a:r>
          </a:p>
        </p:txBody>
      </p:sp>
    </p:spTree>
    <p:extLst>
      <p:ext uri="{BB962C8B-B14F-4D97-AF65-F5344CB8AC3E}">
        <p14:creationId xmlns:p14="http://schemas.microsoft.com/office/powerpoint/2010/main" val="3970669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Στις δύο πρώτες ταινίες του Pasolini βλέπουμε το ποιητικό αίτιο μέσα στον κινηματογραφικό λόγο να θέλει να μεταφράσει το πραγματικό, να δώσει δηλαδή μια ελεύθερη απόδοση της πραγματικότητας, έτσι όπως ο σκηνοθέτης τη βλέπει</a:t>
            </a:r>
          </a:p>
        </p:txBody>
      </p:sp>
    </p:spTree>
    <p:extLst>
      <p:ext uri="{BB962C8B-B14F-4D97-AF65-F5344CB8AC3E}">
        <p14:creationId xmlns:p14="http://schemas.microsoft.com/office/powerpoint/2010/main" val="251497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1964 με την ταινία «Το κατά Ματθαίον ευαγγέλιο»  βουτάει πλέον στα βαθιά νερά του ποιητικού κινηματογράφου, κάνοντας μικρές διακοπές στην πορεία του, με στόχο την εξερεύνηση της ποίησης</a:t>
            </a:r>
          </a:p>
        </p:txBody>
      </p:sp>
    </p:spTree>
    <p:extLst>
      <p:ext uri="{BB962C8B-B14F-4D97-AF65-F5344CB8AC3E}">
        <p14:creationId xmlns:p14="http://schemas.microsoft.com/office/powerpoint/2010/main" val="584478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Τίποτε δεν είναι προφανές. Αυτό που δείχνει η ταινία είναι μια παράφραση της πραγματικότητας</a:t>
            </a:r>
          </a:p>
          <a:p>
            <a:r>
              <a:rPr lang="el-GR" dirty="0"/>
              <a:t>Πίσω από τις εικόνες υπάρχει αυτό που θέλει να πει ο δημιουργός</a:t>
            </a:r>
          </a:p>
          <a:p>
            <a:endParaRPr lang="el-GR" dirty="0"/>
          </a:p>
        </p:txBody>
      </p:sp>
    </p:spTree>
    <p:extLst>
      <p:ext uri="{BB962C8B-B14F-4D97-AF65-F5344CB8AC3E}">
        <p14:creationId xmlns:p14="http://schemas.microsoft.com/office/powerpoint/2010/main" val="1676813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Pasolini φτιάχνει ένα παιχνίδι και καλεί το θεατή να συμμετάσχει σε αυτό. Δεν του παρουσιάζει αμέσως αυτό που θέλει να πει, αλλά του δίνει στοιχεία, αυτά τα κλειδιά με τα οποία θα ανακαλύψει έναν άλλο κόσμο, όχι αναγκαστικά αυτόν που έχει δομήσει ο σκηνοθέτης, αλλά αυτόν που δημιουργείται, με τη σύμπραξη του έργου του δημιουργού με τον ψυχικό κόσμο του θεατή</a:t>
            </a:r>
          </a:p>
        </p:txBody>
      </p:sp>
    </p:spTree>
    <p:extLst>
      <p:ext uri="{BB962C8B-B14F-4D97-AF65-F5344CB8AC3E}">
        <p14:creationId xmlns:p14="http://schemas.microsoft.com/office/powerpoint/2010/main" val="4240793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Ο θεατής γίνεται αναγνώστης του φιλμικού κειμένου και, συγχρόνως, ερευνητής</a:t>
            </a:r>
          </a:p>
          <a:p>
            <a:r>
              <a:rPr lang="el-GR" dirty="0"/>
              <a:t>Δεν έχουμε, λοιπόν, ένα </a:t>
            </a:r>
            <a:r>
              <a:rPr lang="el-GR" dirty="0" err="1"/>
              <a:t>φιλμικό</a:t>
            </a:r>
            <a:r>
              <a:rPr lang="el-GR" dirty="0"/>
              <a:t> κείμενο, το ίδιο για όλους, αλλά πολλά που ισοδυναμούν τουλάχιστον με τους θεατές της ταινίας ή που ξεπερνούν τον αριθμό των θεατών, με την έννοια ότι μπορεί κάποιος να δημιουργήσει παραπάνω από μία δικιά του αφήγηση, με βάση την ταινία που έχει δει</a:t>
            </a:r>
          </a:p>
        </p:txBody>
      </p:sp>
    </p:spTree>
    <p:extLst>
      <p:ext uri="{BB962C8B-B14F-4D97-AF65-F5344CB8AC3E}">
        <p14:creationId xmlns:p14="http://schemas.microsoft.com/office/powerpoint/2010/main" val="316409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Όπως όλοι οι ποιητές του κινηματογράφου, ο Pasolini  δε θέλει το θεατή παθητικό, αλλά ενεργητικό υποκείμενο, ενταγμένο σε αυτό τον κόσμο που ονομάζουμε κινηματογράφο</a:t>
            </a:r>
          </a:p>
          <a:p>
            <a:r>
              <a:rPr lang="el-GR" dirty="0"/>
              <a:t>Με άλλο λόγια, ο κινηματογράφος δεν είναι μια απλή θέαση της ταινίας, είναι ένα κάλεσμα για δημιουργία, όπως συμβαίνει με ένα καλό ποίημα, ένα μυθιστόρημα ή ένα έργο τέχνης</a:t>
            </a:r>
          </a:p>
        </p:txBody>
      </p:sp>
    </p:spTree>
    <p:extLst>
      <p:ext uri="{BB962C8B-B14F-4D97-AF65-F5344CB8AC3E}">
        <p14:creationId xmlns:p14="http://schemas.microsoft.com/office/powerpoint/2010/main" val="501771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ΟΙΔΙΠΟΥΣ ΤΥΡΑΝΝΟΣ</a:t>
            </a:r>
          </a:p>
        </p:txBody>
      </p:sp>
      <p:sp>
        <p:nvSpPr>
          <p:cNvPr id="3" name="Content Placeholder 2"/>
          <p:cNvSpPr>
            <a:spLocks noGrp="1"/>
          </p:cNvSpPr>
          <p:nvPr>
            <p:ph idx="1"/>
          </p:nvPr>
        </p:nvSpPr>
        <p:spPr/>
        <p:txBody>
          <a:bodyPr/>
          <a:lstStyle/>
          <a:p>
            <a:r>
              <a:rPr lang="el-GR" dirty="0"/>
              <a:t>Ο «Οιδίπους Τύραννος» («Edipo re») γυρίστηκε ένα χρόνο πριν να ξεσπάσει η  εξέγερση το Μάη του 1968</a:t>
            </a:r>
          </a:p>
          <a:p>
            <a:r>
              <a:rPr lang="el-GR" dirty="0"/>
              <a:t>Η αφήγηση είναι μπλεγμένη. Ξεκινά από τη σύγχρονή μας εποχή για να καταλήξει πάλι σε αυτή, αφού έχει περάσει από την αρχαία ελληνική ιστορία</a:t>
            </a:r>
          </a:p>
          <a:p>
            <a:r>
              <a:rPr lang="el-GR" dirty="0"/>
              <a:t>Ραχοκοκαλιά της είναι ο μύθος του Οιδίποδα</a:t>
            </a:r>
          </a:p>
        </p:txBody>
      </p:sp>
    </p:spTree>
    <p:extLst>
      <p:ext uri="{BB962C8B-B14F-4D97-AF65-F5344CB8AC3E}">
        <p14:creationId xmlns:p14="http://schemas.microsoft.com/office/powerpoint/2010/main" val="3909733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Η αφήγηση του μύθου παραποιείται ελαφρώς στο κείμενο της ταινίας</a:t>
            </a:r>
          </a:p>
          <a:p>
            <a:r>
              <a:rPr lang="el-GR" dirty="0"/>
              <a:t>Αυτό που ενδιαφέρει τον Pasolini είναι οι αλλαγές στον Οιδίποδα, όταν μαθαίνει τη μοίρα του, από το μαντείο των Δελφών, και όταν κατακτά την εξουσία, αφού έχει σκοτώσει, χωρίς να το ξέρει, τον πατέρα του</a:t>
            </a:r>
          </a:p>
          <a:p>
            <a:r>
              <a:rPr lang="el-GR" dirty="0"/>
              <a:t>Δείχνει με ακρίβεια τον αυταρχισμό που μετατρέπει τον άνθρωπο σε ένα άλογο ζώο</a:t>
            </a:r>
          </a:p>
        </p:txBody>
      </p:sp>
    </p:spTree>
    <p:extLst>
      <p:ext uri="{BB962C8B-B14F-4D97-AF65-F5344CB8AC3E}">
        <p14:creationId xmlns:p14="http://schemas.microsoft.com/office/powerpoint/2010/main" val="32087471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ΜΗΔΕΙΑ</a:t>
            </a:r>
          </a:p>
        </p:txBody>
      </p:sp>
      <p:sp>
        <p:nvSpPr>
          <p:cNvPr id="3" name="Content Placeholder 2"/>
          <p:cNvSpPr>
            <a:spLocks noGrp="1"/>
          </p:cNvSpPr>
          <p:nvPr>
            <p:ph idx="1"/>
          </p:nvPr>
        </p:nvSpPr>
        <p:spPr/>
        <p:txBody>
          <a:bodyPr>
            <a:normAutofit/>
          </a:bodyPr>
          <a:lstStyle/>
          <a:p>
            <a:r>
              <a:rPr lang="el-GR" dirty="0"/>
              <a:t>Στη «Μήδεια» («Medea»), το 1969 θα μας δώσει μια κινηματογραφική απόδοση του μύθου της Μήδειας</a:t>
            </a:r>
          </a:p>
          <a:p>
            <a:r>
              <a:rPr lang="el-GR" dirty="0"/>
              <a:t>Η αφήγηση της ταινίας δε διαφέρει πολύ από αυτή του ελληνικού μύθου</a:t>
            </a:r>
          </a:p>
          <a:p>
            <a:r>
              <a:rPr lang="el-GR" dirty="0"/>
              <a:t>Ο Pasolini ενδιαφέρεται για αυτά που γίνονται στη νέα πατρίδα της Μήδειας. Δύο είναι τα κύρια χαρακτηριστικά της: είναι ξένη και έχει κάτι το μαγικό στη συμπεριφορά της</a:t>
            </a:r>
          </a:p>
        </p:txBody>
      </p:sp>
    </p:spTree>
    <p:extLst>
      <p:ext uri="{BB962C8B-B14F-4D97-AF65-F5344CB8AC3E}">
        <p14:creationId xmlns:p14="http://schemas.microsoft.com/office/powerpoint/2010/main" val="3890868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Πρέπει να απομακρυνθεί σαν ξένο στοιχείο που είναι</a:t>
            </a:r>
          </a:p>
          <a:p>
            <a:r>
              <a:rPr lang="el-GR" dirty="0"/>
              <a:t>Η καταπίεση της γυναίκας, η βία που εξασκείται πάνω της, η αλλοτρίωση από τον πραγματικό εαυτό της, αποτυπώνονται στο παζολινικό έργο καλύτερα από αλλού</a:t>
            </a:r>
          </a:p>
        </p:txBody>
      </p:sp>
    </p:spTree>
    <p:extLst>
      <p:ext uri="{BB962C8B-B14F-4D97-AF65-F5344CB8AC3E}">
        <p14:creationId xmlns:p14="http://schemas.microsoft.com/office/powerpoint/2010/main" val="500476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Ήταν επίσης ο σημαντικότερος από τους , οραματιστές σκηνοθέτες, τους προερχόμενους από τις χώρες του καθολικισμού, (άλλος ένας ήταν ο Κισλόφσκι)</a:t>
            </a:r>
          </a:p>
          <a:p>
            <a:r>
              <a:rPr lang="el-GR" dirty="0"/>
              <a:t>Η νοσταλγία, η οραματική ενατένιση, η φαντασία και ο έρωτας αποτελούν βασικές παραμέτρους του έργου του</a:t>
            </a:r>
          </a:p>
        </p:txBody>
      </p:sp>
    </p:spTree>
    <p:extLst>
      <p:ext uri="{BB962C8B-B14F-4D97-AF65-F5344CB8AC3E}">
        <p14:creationId xmlns:p14="http://schemas.microsoft.com/office/powerpoint/2010/main" val="2544674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καταστροφή της δικής της οικογένειας, όσο και αυτής του βασιλιά, ισοδυναμεί με την καταστροφή της κοινωνίας στην οποία ο άνθρωπος δεν είναι το κέντρο του ενδιαφέροντος, αλλά μια απλή ψηφίδα που συνυπολογίζεται με άλλες για να δημιουργηθεί ένα κοινωνικό σύνολο</a:t>
            </a:r>
          </a:p>
        </p:txBody>
      </p:sp>
    </p:spTree>
    <p:extLst>
      <p:ext uri="{BB962C8B-B14F-4D97-AF65-F5344CB8AC3E}">
        <p14:creationId xmlns:p14="http://schemas.microsoft.com/office/powerpoint/2010/main" val="37461374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Αυτή η ποιητική δομή του λόγου κάνει το φιλμικό έργο του Pasolini μοναδικό στο χώρο του κινηματογράφου και ξεχωριστό ανάμεσα στα ποιητικά έργα, για τον τρόπο που χειρίζεται τους αρχέγονους μύθους</a:t>
            </a:r>
          </a:p>
        </p:txBody>
      </p:sp>
    </p:spTree>
    <p:extLst>
      <p:ext uri="{BB962C8B-B14F-4D97-AF65-F5344CB8AC3E}">
        <p14:creationId xmlns:p14="http://schemas.microsoft.com/office/powerpoint/2010/main" val="1002882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έρωτας στο φελινικό σινεμά φωτίζεται από τη μελαγχολική αναπόληση και τις νοσταλγικές ονειροπολήσεις που κυνηγούν πάντα το ιδανικό και το ασύλληπτο ή αυτό που έχει για πάντα χαθεί</a:t>
            </a:r>
          </a:p>
        </p:txBody>
      </p:sp>
    </p:spTree>
    <p:extLst>
      <p:ext uri="{BB962C8B-B14F-4D97-AF65-F5344CB8AC3E}">
        <p14:creationId xmlns:p14="http://schemas.microsoft.com/office/powerpoint/2010/main" val="1758205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Στο φελινικό έργο επανέρχονται ασταμάτητα ορισμένοι σταθεροί τύποι γυναικείων προσώπων</a:t>
            </a:r>
          </a:p>
          <a:p>
            <a:r>
              <a:rPr lang="el-GR" dirty="0"/>
              <a:t>Ο ερωτισμός του Φελίνι εμπνέεται από τελείως δικά του γυναικεία πρότυπα: είναι οι μητρικές φιγούρες με το στοργικό και συγκαταβατικό ύφος, μέσα στο οποίο οι άντρες βρίσκουν καταφύγιο και προστασία</a:t>
            </a:r>
          </a:p>
        </p:txBody>
      </p:sp>
    </p:spTree>
    <p:extLst>
      <p:ext uri="{BB962C8B-B14F-4D97-AF65-F5344CB8AC3E}">
        <p14:creationId xmlns:p14="http://schemas.microsoft.com/office/powerpoint/2010/main" val="112148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Οι γυναίκες με την παραδοσιακή ιταλική λαϊκή ομορφιά, γυναίκες εργατικές του  πατριαρχικού κόσμου</a:t>
            </a:r>
          </a:p>
          <a:p>
            <a:r>
              <a:rPr lang="el-GR" dirty="0"/>
              <a:t>Οι ασύστολα και ακόρεστα φιλήδονες, οι πόρνες, τα θηλυκά των καμπαρέ και των μιούζικ χολ</a:t>
            </a:r>
          </a:p>
          <a:p>
            <a:r>
              <a:rPr lang="el-GR" dirty="0"/>
              <a:t>Η κάμερα προβάλλει τους ιδιότυπους φελινικούς προσωπικούς πόθους και μύθους στα πρότυπα του θηλυκού γένους που σκιαγραφεί</a:t>
            </a:r>
          </a:p>
        </p:txBody>
      </p:sp>
    </p:spTree>
    <p:extLst>
      <p:ext uri="{BB962C8B-B14F-4D97-AF65-F5344CB8AC3E}">
        <p14:creationId xmlns:p14="http://schemas.microsoft.com/office/powerpoint/2010/main" val="148431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 STRADA </a:t>
            </a:r>
            <a:endParaRPr lang="el-GR" dirty="0"/>
          </a:p>
        </p:txBody>
      </p:sp>
      <p:sp>
        <p:nvSpPr>
          <p:cNvPr id="3" name="Content Placeholder 2"/>
          <p:cNvSpPr>
            <a:spLocks noGrp="1"/>
          </p:cNvSpPr>
          <p:nvPr>
            <p:ph idx="1"/>
          </p:nvPr>
        </p:nvSpPr>
        <p:spPr/>
        <p:txBody>
          <a:bodyPr>
            <a:normAutofit/>
          </a:bodyPr>
          <a:lstStyle/>
          <a:p>
            <a:r>
              <a:rPr lang="el-GR" dirty="0"/>
              <a:t>Στο La strada (1954) βρίσκουμε μια άκαρπη περιπλάνηση, ενός πλανόδιου τύπου που δουλεύει στο τσίρκο και της βοηθού του</a:t>
            </a:r>
          </a:p>
          <a:p>
            <a:r>
              <a:rPr lang="el-GR" dirty="0"/>
              <a:t>Στο La strada (1954) έχουμε να κάνουμε με εξαθλιωμένους, περιπλανώμενους,  προλετάριους</a:t>
            </a:r>
          </a:p>
          <a:p>
            <a:r>
              <a:rPr lang="el-GR" dirty="0"/>
              <a:t>Πίσω από την ανελέητη εικόνα της δύσκολης και φτωχικής ζωής των σαλτιμπάγκων, κρύβονται  συναίσθημα, αθωότητα και τρυφερότητα</a:t>
            </a:r>
          </a:p>
        </p:txBody>
      </p:sp>
    </p:spTree>
    <p:extLst>
      <p:ext uri="{BB962C8B-B14F-4D97-AF65-F5344CB8AC3E}">
        <p14:creationId xmlns:p14="http://schemas.microsoft.com/office/powerpoint/2010/main" val="4227567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αισθητική έχει ήδη απομακρυνθεί από το νεορεαλισμό και πλησιάζει προς μια πορεία πιο ατομική και υποκειμενική, σχεδόν υπαρξιακή, παρόλο που οι ήρωες είναι πρωτογενείς στην προσέγγιση και έκφραση του εσωτερικού τους κόσμου</a:t>
            </a:r>
          </a:p>
        </p:txBody>
      </p:sp>
    </p:spTree>
    <p:extLst>
      <p:ext uri="{BB962C8B-B14F-4D97-AF65-F5344CB8AC3E}">
        <p14:creationId xmlns:p14="http://schemas.microsoft.com/office/powerpoint/2010/main" val="3600618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αίσθηση των χωρίς νόημα περιπλανήσεων  επικρατεί και στη Γλυκιά ζωή (Dolce </a:t>
            </a:r>
            <a:r>
              <a:rPr lang="en-US" dirty="0"/>
              <a:t>V</a:t>
            </a:r>
            <a:r>
              <a:rPr lang="el-GR" dirty="0" err="1"/>
              <a:t>ita</a:t>
            </a:r>
            <a:r>
              <a:rPr lang="el-GR" dirty="0"/>
              <a:t>, 1960), μα αυτή τη φορά στη Ρώμη, την αγαπημένη πρωτεύουσα του Φελίνι</a:t>
            </a:r>
          </a:p>
          <a:p>
            <a:r>
              <a:rPr lang="el-GR" dirty="0"/>
              <a:t>Ο δημιουργός μάς εισάγει διακριτικά στη γοητεία και τη μελαγχολία της ντόλτσε βίτα και των ανθρώπων που τη ζουν</a:t>
            </a:r>
          </a:p>
        </p:txBody>
      </p:sp>
    </p:spTree>
    <p:extLst>
      <p:ext uri="{BB962C8B-B14F-4D97-AF65-F5344CB8AC3E}">
        <p14:creationId xmlns:p14="http://schemas.microsoft.com/office/powerpoint/2010/main" val="303872437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1288</Words>
  <Application>Microsoft Office PowerPoint</Application>
  <PresentationFormat>Ευρεία οθόνη</PresentationFormat>
  <Paragraphs>61</Paragraphs>
  <Slides>31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31</vt:i4>
      </vt:variant>
    </vt:vector>
  </HeadingPairs>
  <TitlesOfParts>
    <vt:vector size="35" baseType="lpstr">
      <vt:lpstr>Arial</vt:lpstr>
      <vt:lpstr>Calibri</vt:lpstr>
      <vt:lpstr>Calibri Light</vt:lpstr>
      <vt:lpstr>Θέμα του Office</vt:lpstr>
      <vt:lpstr>Παρουσίαση του PowerPoint</vt:lpstr>
      <vt:lpstr>ΦΕΝΤΕΡΙΚΟ ΦΕΛΙΝΙ</vt:lpstr>
      <vt:lpstr>Παρουσίαση του PowerPoint</vt:lpstr>
      <vt:lpstr>Παρουσίαση του PowerPoint</vt:lpstr>
      <vt:lpstr>Παρουσίαση του PowerPoint</vt:lpstr>
      <vt:lpstr>Παρουσίαση του PowerPoint</vt:lpstr>
      <vt:lpstr>LA STRADA </vt:lpstr>
      <vt:lpstr>Παρουσίαση του PowerPoint</vt:lpstr>
      <vt:lpstr>Παρουσίαση του PowerPoint</vt:lpstr>
      <vt:lpstr>8 1/2</vt:lpstr>
      <vt:lpstr>Παρουσίαση του PowerPoint</vt:lpstr>
      <vt:lpstr>ΒΙΣΚΟΝΤΙ</vt:lpstr>
      <vt:lpstr>Παρουσίαση του PowerPoint</vt:lpstr>
      <vt:lpstr>Παρουσίαση του PowerPoint</vt:lpstr>
      <vt:lpstr>Παρουσίαση του PowerPoint</vt:lpstr>
      <vt:lpstr>Παρουσίαση του PowerPoint</vt:lpstr>
      <vt:lpstr>ΠΙΕΡ ΠΑΟΛΟ ΠΑΖΟΛΙΝΙ</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ΟΙΔΙΠΟΥΣ ΤΥΡΑΝΝΟΣ</vt:lpstr>
      <vt:lpstr>Παρουσίαση του PowerPoint</vt:lpstr>
      <vt:lpstr>ΜΗΔΕΙΑ</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Lars</dc:creator>
  <cp:lastModifiedBy>Lars</cp:lastModifiedBy>
  <cp:revision>1</cp:revision>
  <dcterms:created xsi:type="dcterms:W3CDTF">2020-04-06T15:42:03Z</dcterms:created>
  <dcterms:modified xsi:type="dcterms:W3CDTF">2020-04-06T15:45:32Z</dcterms:modified>
</cp:coreProperties>
</file>