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94.png"/><Relationship Id="rId3" Type="http://schemas.openxmlformats.org/officeDocument/2006/relationships/image" Target="../media/image71.png"/><Relationship Id="rId21" Type="http://schemas.openxmlformats.org/officeDocument/2006/relationships/image" Target="../media/image89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jpeg"/><Relationship Id="rId25" Type="http://schemas.openxmlformats.org/officeDocument/2006/relationships/image" Target="../media/image93.png"/><Relationship Id="rId2" Type="http://schemas.openxmlformats.org/officeDocument/2006/relationships/image" Target="../media/image70.jpe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92.jpe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Relationship Id="rId27" Type="http://schemas.openxmlformats.org/officeDocument/2006/relationships/image" Target="../media/image9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jpeg"/><Relationship Id="rId18" Type="http://schemas.openxmlformats.org/officeDocument/2006/relationships/image" Target="../media/image94.png"/><Relationship Id="rId3" Type="http://schemas.openxmlformats.org/officeDocument/2006/relationships/image" Target="../media/image97.png"/><Relationship Id="rId21" Type="http://schemas.openxmlformats.org/officeDocument/2006/relationships/image" Target="../media/image112.png"/><Relationship Id="rId7" Type="http://schemas.openxmlformats.org/officeDocument/2006/relationships/image" Target="../media/image101.jpeg"/><Relationship Id="rId12" Type="http://schemas.openxmlformats.org/officeDocument/2006/relationships/image" Target="../media/image106.png"/><Relationship Id="rId17" Type="http://schemas.openxmlformats.org/officeDocument/2006/relationships/image" Target="../media/image93.png"/><Relationship Id="rId25" Type="http://schemas.openxmlformats.org/officeDocument/2006/relationships/image" Target="../media/image116.png"/><Relationship Id="rId2" Type="http://schemas.openxmlformats.org/officeDocument/2006/relationships/image" Target="../media/image96.png"/><Relationship Id="rId16" Type="http://schemas.openxmlformats.org/officeDocument/2006/relationships/image" Target="../media/image110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24" Type="http://schemas.openxmlformats.org/officeDocument/2006/relationships/image" Target="../media/image11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23" Type="http://schemas.openxmlformats.org/officeDocument/2006/relationships/image" Target="../media/image114.png"/><Relationship Id="rId10" Type="http://schemas.openxmlformats.org/officeDocument/2006/relationships/image" Target="../media/image104.jpeg"/><Relationship Id="rId19" Type="http://schemas.openxmlformats.org/officeDocument/2006/relationships/image" Target="../media/image95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jpe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jpeg"/><Relationship Id="rId2" Type="http://schemas.openxmlformats.org/officeDocument/2006/relationships/image" Target="../media/image70.jpeg"/><Relationship Id="rId16" Type="http://schemas.openxmlformats.org/officeDocument/2006/relationships/image" Target="../media/image1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42.png"/><Relationship Id="rId18" Type="http://schemas.openxmlformats.org/officeDocument/2006/relationships/image" Target="../media/image147.png"/><Relationship Id="rId3" Type="http://schemas.openxmlformats.org/officeDocument/2006/relationships/image" Target="../media/image134.png"/><Relationship Id="rId21" Type="http://schemas.openxmlformats.org/officeDocument/2006/relationships/image" Target="../media/image150.jpeg"/><Relationship Id="rId7" Type="http://schemas.openxmlformats.org/officeDocument/2006/relationships/image" Target="../media/image137.png"/><Relationship Id="rId12" Type="http://schemas.openxmlformats.org/officeDocument/2006/relationships/image" Target="../media/image141.png"/><Relationship Id="rId17" Type="http://schemas.openxmlformats.org/officeDocument/2006/relationships/image" Target="../media/image146.png"/><Relationship Id="rId2" Type="http://schemas.openxmlformats.org/officeDocument/2006/relationships/image" Target="../media/image133.png"/><Relationship Id="rId16" Type="http://schemas.openxmlformats.org/officeDocument/2006/relationships/image" Target="../media/image145.png"/><Relationship Id="rId20" Type="http://schemas.openxmlformats.org/officeDocument/2006/relationships/image" Target="../media/image1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11" Type="http://schemas.openxmlformats.org/officeDocument/2006/relationships/image" Target="../media/image140.png"/><Relationship Id="rId5" Type="http://schemas.openxmlformats.org/officeDocument/2006/relationships/image" Target="../media/image92.jpeg"/><Relationship Id="rId15" Type="http://schemas.openxmlformats.org/officeDocument/2006/relationships/image" Target="../media/image144.jpeg"/><Relationship Id="rId10" Type="http://schemas.openxmlformats.org/officeDocument/2006/relationships/image" Target="../media/image139.png"/><Relationship Id="rId19" Type="http://schemas.openxmlformats.org/officeDocument/2006/relationships/image" Target="../media/image148.jpeg"/><Relationship Id="rId4" Type="http://schemas.openxmlformats.org/officeDocument/2006/relationships/image" Target="../media/image135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jpe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jpe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12" Type="http://schemas.openxmlformats.org/officeDocument/2006/relationships/image" Target="../media/image175.jpe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7" Type="http://schemas.openxmlformats.org/officeDocument/2006/relationships/image" Target="../media/image182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jpeg"/><Relationship Id="rId3" Type="http://schemas.openxmlformats.org/officeDocument/2006/relationships/image" Target="../media/image170.png"/><Relationship Id="rId7" Type="http://schemas.openxmlformats.org/officeDocument/2006/relationships/image" Target="../media/image186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7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89.png"/><Relationship Id="rId7" Type="http://schemas.openxmlformats.org/officeDocument/2006/relationships/image" Target="../media/image192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5" Type="http://schemas.openxmlformats.org/officeDocument/2006/relationships/image" Target="../media/image190.jpeg"/><Relationship Id="rId4" Type="http://schemas.openxmlformats.org/officeDocument/2006/relationships/image" Target="../media/image17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jpe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jpe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jpeg"/><Relationship Id="rId5" Type="http://schemas.openxmlformats.org/officeDocument/2006/relationships/image" Target="../media/image61.png"/><Relationship Id="rId10" Type="http://schemas.openxmlformats.org/officeDocument/2006/relationships/image" Target="../media/image66.jpeg"/><Relationship Id="rId4" Type="http://schemas.openxmlformats.org/officeDocument/2006/relationships/image" Target="../media/image60.png"/><Relationship Id="rId9" Type="http://schemas.openxmlformats.org/officeDocument/2006/relationships/image" Target="../media/image6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029238"/>
            <a:ext cx="8229600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ΦΥΣΙΚΗ</a:t>
            </a:r>
            <a:r>
              <a:rPr spc="-70" dirty="0"/>
              <a:t> </a:t>
            </a:r>
            <a:r>
              <a:rPr spc="-15" dirty="0"/>
              <a:t>ΚΑΤΑΣΤΑΣΗ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2676" y="4811712"/>
            <a:ext cx="2457450" cy="1857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08376" y="588263"/>
            <a:ext cx="2261870" cy="607060"/>
            <a:chOff x="3008376" y="588263"/>
            <a:chExt cx="2261870" cy="607060"/>
          </a:xfrm>
        </p:grpSpPr>
        <p:sp>
          <p:nvSpPr>
            <p:cNvPr id="4" name="object 4"/>
            <p:cNvSpPr/>
            <p:nvPr/>
          </p:nvSpPr>
          <p:spPr>
            <a:xfrm>
              <a:off x="3008376" y="630935"/>
              <a:ext cx="2261616" cy="5638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79064" y="588263"/>
              <a:ext cx="2008632" cy="5516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59176" y="662051"/>
            <a:ext cx="2160905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B6DCD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48615">
              <a:lnSpc>
                <a:spcPct val="100000"/>
              </a:lnSpc>
              <a:spcBef>
                <a:spcPts val="290"/>
              </a:spcBef>
            </a:pPr>
            <a:r>
              <a:rPr sz="2400" b="1" spc="-20" dirty="0">
                <a:latin typeface="Arial"/>
                <a:cs typeface="Arial"/>
              </a:rPr>
              <a:t>Προσόντα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4424" y="1417319"/>
            <a:ext cx="2042160" cy="607060"/>
            <a:chOff x="344424" y="1417319"/>
            <a:chExt cx="2042160" cy="607060"/>
          </a:xfrm>
        </p:grpSpPr>
        <p:sp>
          <p:nvSpPr>
            <p:cNvPr id="8" name="object 8"/>
            <p:cNvSpPr/>
            <p:nvPr/>
          </p:nvSpPr>
          <p:spPr>
            <a:xfrm>
              <a:off x="344424" y="1459991"/>
              <a:ext cx="1975104" cy="5638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664" y="1417319"/>
              <a:ext cx="2026920" cy="5516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5287" y="1490662"/>
              <a:ext cx="1873250" cy="4619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5287" y="1490662"/>
            <a:ext cx="1873250" cy="462280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290"/>
              </a:spcBef>
            </a:pPr>
            <a:r>
              <a:rPr sz="2400" b="1" spc="-40" dirty="0">
                <a:latin typeface="Arial"/>
                <a:cs typeface="Arial"/>
              </a:rPr>
              <a:t>Ανατομικά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51632" y="1417319"/>
            <a:ext cx="2268220" cy="607060"/>
            <a:chOff x="3151632" y="1417319"/>
            <a:chExt cx="2268220" cy="607060"/>
          </a:xfrm>
        </p:grpSpPr>
        <p:sp>
          <p:nvSpPr>
            <p:cNvPr id="13" name="object 13"/>
            <p:cNvSpPr/>
            <p:nvPr/>
          </p:nvSpPr>
          <p:spPr>
            <a:xfrm>
              <a:off x="3151632" y="1459991"/>
              <a:ext cx="2191512" cy="5638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60776" y="1417319"/>
              <a:ext cx="2258568" cy="5516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03575" y="1490662"/>
              <a:ext cx="2089150" cy="46196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203575" y="1490662"/>
            <a:ext cx="2089150" cy="462280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290"/>
              </a:spcBef>
            </a:pPr>
            <a:r>
              <a:rPr sz="2400" b="1" spc="-15" dirty="0">
                <a:latin typeface="Arial"/>
                <a:cs typeface="Arial"/>
              </a:rPr>
              <a:t>Λειτουργικά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675376" y="1426463"/>
            <a:ext cx="3124200" cy="567055"/>
            <a:chOff x="5675376" y="1426463"/>
            <a:chExt cx="3124200" cy="567055"/>
          </a:xfrm>
        </p:grpSpPr>
        <p:sp>
          <p:nvSpPr>
            <p:cNvPr id="18" name="object 18"/>
            <p:cNvSpPr/>
            <p:nvPr/>
          </p:nvSpPr>
          <p:spPr>
            <a:xfrm>
              <a:off x="5675376" y="1459991"/>
              <a:ext cx="3124200" cy="5334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51576" y="1426463"/>
              <a:ext cx="3044952" cy="51206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24525" y="1490725"/>
              <a:ext cx="3024251" cy="4318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724525" y="1490725"/>
            <a:ext cx="3024505" cy="431800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300"/>
              </a:spcBef>
            </a:pPr>
            <a:r>
              <a:rPr sz="2200" b="1" spc="-15" dirty="0">
                <a:latin typeface="Arial"/>
                <a:cs typeface="Arial"/>
              </a:rPr>
              <a:t>Ψυχικά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Πνευματικά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31647" y="2237232"/>
            <a:ext cx="2374900" cy="2423160"/>
            <a:chOff x="231647" y="2237232"/>
            <a:chExt cx="2374900" cy="2423160"/>
          </a:xfrm>
        </p:grpSpPr>
        <p:sp>
          <p:nvSpPr>
            <p:cNvPr id="23" name="object 23"/>
            <p:cNvSpPr/>
            <p:nvPr/>
          </p:nvSpPr>
          <p:spPr>
            <a:xfrm>
              <a:off x="274319" y="2252472"/>
              <a:ext cx="2331720" cy="24079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1647" y="2237232"/>
              <a:ext cx="1923288" cy="235305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3850" y="2282825"/>
              <a:ext cx="2232025" cy="230822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23850" y="2282825"/>
            <a:ext cx="2232025" cy="2308225"/>
          </a:xfrm>
          <a:prstGeom prst="rect">
            <a:avLst/>
          </a:prstGeom>
          <a:ln w="9525">
            <a:solidFill>
              <a:srgbClr val="D4E8EA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latin typeface="Arial"/>
                <a:cs typeface="Arial"/>
              </a:rPr>
              <a:t>Ενδομορφικός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τύπος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Μέσομορφικός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τύπος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Έξωμορφικός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τύπος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9062" y="4921250"/>
            <a:ext cx="2724150" cy="1676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2679192" y="2237232"/>
            <a:ext cx="3313429" cy="2423160"/>
            <a:chOff x="2679192" y="2237232"/>
            <a:chExt cx="3313429" cy="2423160"/>
          </a:xfrm>
        </p:grpSpPr>
        <p:sp>
          <p:nvSpPr>
            <p:cNvPr id="29" name="object 29"/>
            <p:cNvSpPr/>
            <p:nvPr/>
          </p:nvSpPr>
          <p:spPr>
            <a:xfrm>
              <a:off x="2721864" y="2252472"/>
              <a:ext cx="3270504" cy="240792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79192" y="2237232"/>
              <a:ext cx="2636520" cy="235305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771775" y="2282825"/>
              <a:ext cx="3168650" cy="230822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771775" y="2282825"/>
            <a:ext cx="3168650" cy="2308225"/>
          </a:xfrm>
          <a:prstGeom prst="rect">
            <a:avLst/>
          </a:prstGeom>
          <a:ln w="9525">
            <a:solidFill>
              <a:srgbClr val="D4E8EA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latin typeface="Arial"/>
                <a:cs typeface="Arial"/>
              </a:rPr>
              <a:t>Αερόβια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Αναερόβια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ικανότητα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Μυική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δύναμη</a:t>
            </a:r>
            <a:endParaRPr sz="1800">
              <a:latin typeface="Arial"/>
              <a:cs typeface="Arial"/>
            </a:endParaRPr>
          </a:p>
          <a:p>
            <a:pPr marL="92075" marR="866775">
              <a:lnSpc>
                <a:spcPct val="200100"/>
              </a:lnSpc>
            </a:pPr>
            <a:r>
              <a:rPr sz="1800" spc="-10" dirty="0">
                <a:latin typeface="Arial"/>
                <a:cs typeface="Arial"/>
              </a:rPr>
              <a:t>Ευκαμψία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10" dirty="0">
                <a:latin typeface="Arial"/>
                <a:cs typeface="Arial"/>
              </a:rPr>
              <a:t>ευλυγισία  </a:t>
            </a:r>
            <a:r>
              <a:rPr sz="1800" spc="-30" dirty="0">
                <a:latin typeface="Arial"/>
                <a:cs typeface="Arial"/>
              </a:rPr>
              <a:t>Ταχύτητα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αντίδρασης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135623" y="2237232"/>
            <a:ext cx="2590800" cy="2703830"/>
            <a:chOff x="6135623" y="2237232"/>
            <a:chExt cx="2590800" cy="2703830"/>
          </a:xfrm>
        </p:grpSpPr>
        <p:sp>
          <p:nvSpPr>
            <p:cNvPr id="34" name="object 34"/>
            <p:cNvSpPr/>
            <p:nvPr/>
          </p:nvSpPr>
          <p:spPr>
            <a:xfrm>
              <a:off x="6178295" y="2252472"/>
              <a:ext cx="2548128" cy="268833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135623" y="2237232"/>
              <a:ext cx="2304287" cy="262737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27825" y="2282825"/>
              <a:ext cx="2447925" cy="258610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227826" y="2282825"/>
            <a:ext cx="2447925" cy="2586355"/>
          </a:xfrm>
          <a:prstGeom prst="rect">
            <a:avLst/>
          </a:prstGeom>
          <a:ln w="9525">
            <a:solidFill>
              <a:srgbClr val="D4E8EA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latin typeface="Arial"/>
                <a:cs typeface="Arial"/>
              </a:rPr>
              <a:t>Νοημοσύνη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Αγωνιστικότητα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Ανθεκτικότητα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Αυτοσυγκέντρωση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Αυθυποβολή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516751" y="5003736"/>
            <a:ext cx="1800225" cy="16653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633983" y="42671"/>
            <a:ext cx="8019415" cy="607060"/>
            <a:chOff x="633983" y="42671"/>
            <a:chExt cx="8019415" cy="607060"/>
          </a:xfrm>
        </p:grpSpPr>
        <p:sp>
          <p:nvSpPr>
            <p:cNvPr id="40" name="object 40"/>
            <p:cNvSpPr/>
            <p:nvPr/>
          </p:nvSpPr>
          <p:spPr>
            <a:xfrm>
              <a:off x="633983" y="85343"/>
              <a:ext cx="8019288" cy="56387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19911" y="42671"/>
              <a:ext cx="7735824" cy="55168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84212" y="115887"/>
              <a:ext cx="7919974" cy="46196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684212" y="115887"/>
            <a:ext cx="7920355" cy="462280"/>
          </a:xfrm>
          <a:prstGeom prst="rect">
            <a:avLst/>
          </a:prstGeom>
          <a:ln w="9525">
            <a:solidFill>
              <a:srgbClr val="2E2E97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63220">
              <a:lnSpc>
                <a:spcPct val="100000"/>
              </a:lnSpc>
              <a:spcBef>
                <a:spcPts val="290"/>
              </a:spcBef>
            </a:pPr>
            <a:r>
              <a:rPr sz="2400" spc="-10" dirty="0"/>
              <a:t>Παράγοντες </a:t>
            </a:r>
            <a:r>
              <a:rPr sz="2400" spc="-25" dirty="0"/>
              <a:t>που καθορίζουν </a:t>
            </a:r>
            <a:r>
              <a:rPr sz="2400" dirty="0"/>
              <a:t>τη </a:t>
            </a:r>
            <a:r>
              <a:rPr sz="2400" spc="-10" dirty="0"/>
              <a:t>Φυσική</a:t>
            </a:r>
            <a:r>
              <a:rPr sz="2400" spc="110" dirty="0"/>
              <a:t> </a:t>
            </a:r>
            <a:r>
              <a:rPr sz="2400" spc="-30" dirty="0"/>
              <a:t>Ικανότητα</a:t>
            </a:r>
            <a:endParaRPr sz="2400"/>
          </a:p>
        </p:txBody>
      </p:sp>
      <p:sp>
        <p:nvSpPr>
          <p:cNvPr id="44" name="object 44"/>
          <p:cNvSpPr/>
          <p:nvPr/>
        </p:nvSpPr>
        <p:spPr>
          <a:xfrm>
            <a:off x="2987675" y="1125474"/>
            <a:ext cx="1158875" cy="123189"/>
          </a:xfrm>
          <a:custGeom>
            <a:avLst/>
            <a:gdLst/>
            <a:ahLst/>
            <a:cxnLst/>
            <a:rect l="l" t="t" r="r" b="b"/>
            <a:pathLst>
              <a:path w="1158875" h="123190">
                <a:moveTo>
                  <a:pt x="88645" y="19812"/>
                </a:moveTo>
                <a:lnTo>
                  <a:pt x="0" y="71500"/>
                </a:lnTo>
                <a:lnTo>
                  <a:pt x="88645" y="123189"/>
                </a:lnTo>
                <a:lnTo>
                  <a:pt x="92456" y="122174"/>
                </a:lnTo>
                <a:lnTo>
                  <a:pt x="96012" y="116077"/>
                </a:lnTo>
                <a:lnTo>
                  <a:pt x="94995" y="112267"/>
                </a:lnTo>
                <a:lnTo>
                  <a:pt x="35995" y="77850"/>
                </a:lnTo>
                <a:lnTo>
                  <a:pt x="12573" y="77850"/>
                </a:lnTo>
                <a:lnTo>
                  <a:pt x="12573" y="65150"/>
                </a:lnTo>
                <a:lnTo>
                  <a:pt x="35995" y="65150"/>
                </a:lnTo>
                <a:lnTo>
                  <a:pt x="94995" y="30734"/>
                </a:lnTo>
                <a:lnTo>
                  <a:pt x="96012" y="26924"/>
                </a:lnTo>
                <a:lnTo>
                  <a:pt x="92456" y="20827"/>
                </a:lnTo>
                <a:lnTo>
                  <a:pt x="88645" y="19812"/>
                </a:lnTo>
                <a:close/>
              </a:path>
              <a:path w="1158875" h="123190">
                <a:moveTo>
                  <a:pt x="35995" y="65150"/>
                </a:moveTo>
                <a:lnTo>
                  <a:pt x="12573" y="65150"/>
                </a:lnTo>
                <a:lnTo>
                  <a:pt x="12573" y="77850"/>
                </a:lnTo>
                <a:lnTo>
                  <a:pt x="35995" y="77850"/>
                </a:lnTo>
                <a:lnTo>
                  <a:pt x="34471" y="76962"/>
                </a:lnTo>
                <a:lnTo>
                  <a:pt x="15748" y="76962"/>
                </a:lnTo>
                <a:lnTo>
                  <a:pt x="15748" y="66039"/>
                </a:lnTo>
                <a:lnTo>
                  <a:pt x="34471" y="66039"/>
                </a:lnTo>
                <a:lnTo>
                  <a:pt x="35995" y="65150"/>
                </a:lnTo>
                <a:close/>
              </a:path>
              <a:path w="1158875" h="123190">
                <a:moveTo>
                  <a:pt x="1146175" y="65150"/>
                </a:moveTo>
                <a:lnTo>
                  <a:pt x="35995" y="65150"/>
                </a:lnTo>
                <a:lnTo>
                  <a:pt x="25109" y="71500"/>
                </a:lnTo>
                <a:lnTo>
                  <a:pt x="35995" y="77850"/>
                </a:lnTo>
                <a:lnTo>
                  <a:pt x="1156080" y="77850"/>
                </a:lnTo>
                <a:lnTo>
                  <a:pt x="1158875" y="75056"/>
                </a:lnTo>
                <a:lnTo>
                  <a:pt x="1158875" y="71500"/>
                </a:lnTo>
                <a:lnTo>
                  <a:pt x="1146175" y="71500"/>
                </a:lnTo>
                <a:lnTo>
                  <a:pt x="1146175" y="65150"/>
                </a:lnTo>
                <a:close/>
              </a:path>
              <a:path w="1158875" h="123190">
                <a:moveTo>
                  <a:pt x="15748" y="66039"/>
                </a:moveTo>
                <a:lnTo>
                  <a:pt x="15748" y="76962"/>
                </a:lnTo>
                <a:lnTo>
                  <a:pt x="25109" y="71500"/>
                </a:lnTo>
                <a:lnTo>
                  <a:pt x="15748" y="66039"/>
                </a:lnTo>
                <a:close/>
              </a:path>
              <a:path w="1158875" h="123190">
                <a:moveTo>
                  <a:pt x="25109" y="71500"/>
                </a:moveTo>
                <a:lnTo>
                  <a:pt x="15748" y="76962"/>
                </a:lnTo>
                <a:lnTo>
                  <a:pt x="34471" y="76962"/>
                </a:lnTo>
                <a:lnTo>
                  <a:pt x="25109" y="71500"/>
                </a:lnTo>
                <a:close/>
              </a:path>
              <a:path w="1158875" h="123190">
                <a:moveTo>
                  <a:pt x="34471" y="66039"/>
                </a:moveTo>
                <a:lnTo>
                  <a:pt x="15748" y="66039"/>
                </a:lnTo>
                <a:lnTo>
                  <a:pt x="25109" y="71500"/>
                </a:lnTo>
                <a:lnTo>
                  <a:pt x="34471" y="66039"/>
                </a:lnTo>
                <a:close/>
              </a:path>
              <a:path w="1158875" h="123190">
                <a:moveTo>
                  <a:pt x="1158875" y="0"/>
                </a:moveTo>
                <a:lnTo>
                  <a:pt x="1146175" y="0"/>
                </a:lnTo>
                <a:lnTo>
                  <a:pt x="1146175" y="71500"/>
                </a:lnTo>
                <a:lnTo>
                  <a:pt x="1152525" y="65150"/>
                </a:lnTo>
                <a:lnTo>
                  <a:pt x="1158875" y="65150"/>
                </a:lnTo>
                <a:lnTo>
                  <a:pt x="1158875" y="0"/>
                </a:lnTo>
                <a:close/>
              </a:path>
              <a:path w="1158875" h="123190">
                <a:moveTo>
                  <a:pt x="1158875" y="65150"/>
                </a:moveTo>
                <a:lnTo>
                  <a:pt x="1152525" y="65150"/>
                </a:lnTo>
                <a:lnTo>
                  <a:pt x="1146175" y="71500"/>
                </a:lnTo>
                <a:lnTo>
                  <a:pt x="1158875" y="71500"/>
                </a:lnTo>
                <a:lnTo>
                  <a:pt x="1158875" y="65150"/>
                </a:lnTo>
                <a:close/>
              </a:path>
            </a:pathLst>
          </a:custGeom>
          <a:solidFill>
            <a:srgbClr val="B6DCD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18944" y="819911"/>
            <a:ext cx="4419600" cy="683260"/>
            <a:chOff x="2218944" y="819911"/>
            <a:chExt cx="4419600" cy="683260"/>
          </a:xfrm>
        </p:grpSpPr>
        <p:sp>
          <p:nvSpPr>
            <p:cNvPr id="3" name="object 3"/>
            <p:cNvSpPr/>
            <p:nvPr/>
          </p:nvSpPr>
          <p:spPr>
            <a:xfrm>
              <a:off x="2218944" y="877823"/>
              <a:ext cx="4419600" cy="6248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86584" y="819911"/>
              <a:ext cx="4178808" cy="6248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68601" y="908049"/>
              <a:ext cx="4319524" cy="5238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68601" y="908050"/>
            <a:ext cx="4319905" cy="523875"/>
          </a:xfrm>
          <a:prstGeom prst="rect">
            <a:avLst/>
          </a:prstGeom>
          <a:ln w="9525">
            <a:solidFill>
              <a:srgbClr val="292988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379095">
              <a:lnSpc>
                <a:spcPct val="100000"/>
              </a:lnSpc>
              <a:spcBef>
                <a:spcPts val="275"/>
              </a:spcBef>
            </a:pPr>
            <a:r>
              <a:rPr sz="2800" b="1" spc="-45" dirty="0">
                <a:latin typeface="Arial"/>
                <a:cs typeface="Arial"/>
              </a:rPr>
              <a:t>Ανατομικά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Προσόντα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24783" y="1572767"/>
            <a:ext cx="2334895" cy="835660"/>
            <a:chOff x="3224783" y="1572767"/>
            <a:chExt cx="2334895" cy="835660"/>
          </a:xfrm>
        </p:grpSpPr>
        <p:sp>
          <p:nvSpPr>
            <p:cNvPr id="8" name="object 8"/>
            <p:cNvSpPr/>
            <p:nvPr/>
          </p:nvSpPr>
          <p:spPr>
            <a:xfrm>
              <a:off x="3224783" y="1597151"/>
              <a:ext cx="2334768" cy="8107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91839" y="1572767"/>
              <a:ext cx="2255519" cy="7772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276600" y="1628775"/>
            <a:ext cx="2232025" cy="708025"/>
          </a:xfrm>
          <a:prstGeom prst="rect">
            <a:avLst/>
          </a:prstGeom>
          <a:solidFill>
            <a:srgbClr val="00AF50"/>
          </a:solidFill>
          <a:ln w="9525">
            <a:solidFill>
              <a:srgbClr val="D4E8E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748030" marR="208915" indent="-533400">
              <a:lnSpc>
                <a:spcPct val="100000"/>
              </a:lnSpc>
              <a:spcBef>
                <a:spcPts val="305"/>
              </a:spcBef>
            </a:pPr>
            <a:r>
              <a:rPr sz="2000" b="1" spc="30" dirty="0">
                <a:latin typeface="Arial"/>
                <a:cs typeface="Arial"/>
              </a:rPr>
              <a:t>Μ</a:t>
            </a:r>
            <a:r>
              <a:rPr sz="2000" b="1" spc="-20" dirty="0">
                <a:latin typeface="Arial"/>
                <a:cs typeface="Arial"/>
              </a:rPr>
              <a:t>έ</a:t>
            </a:r>
            <a:r>
              <a:rPr sz="2000" b="1" spc="-15" dirty="0">
                <a:latin typeface="Arial"/>
                <a:cs typeface="Arial"/>
              </a:rPr>
              <a:t>σ</a:t>
            </a:r>
            <a:r>
              <a:rPr sz="2000" b="1" dirty="0">
                <a:latin typeface="Arial"/>
                <a:cs typeface="Arial"/>
              </a:rPr>
              <a:t>ο</a:t>
            </a:r>
            <a:r>
              <a:rPr sz="2000" b="1" spc="-5" dirty="0">
                <a:latin typeface="Arial"/>
                <a:cs typeface="Arial"/>
              </a:rPr>
              <a:t>μ</a:t>
            </a:r>
            <a:r>
              <a:rPr sz="2000" b="1" spc="5" dirty="0">
                <a:latin typeface="Arial"/>
                <a:cs typeface="Arial"/>
              </a:rPr>
              <a:t>ο</a:t>
            </a:r>
            <a:r>
              <a:rPr sz="2000" b="1" spc="-15" dirty="0">
                <a:latin typeface="Arial"/>
                <a:cs typeface="Arial"/>
              </a:rPr>
              <a:t>ρ</a:t>
            </a:r>
            <a:r>
              <a:rPr sz="2000" b="1" dirty="0">
                <a:latin typeface="Arial"/>
                <a:cs typeface="Arial"/>
              </a:rPr>
              <a:t>φ</a:t>
            </a:r>
            <a:r>
              <a:rPr sz="2000" b="1" spc="-5" dirty="0">
                <a:latin typeface="Arial"/>
                <a:cs typeface="Arial"/>
              </a:rPr>
              <a:t>ι</a:t>
            </a:r>
            <a:r>
              <a:rPr sz="2000" b="1" spc="-90" dirty="0">
                <a:latin typeface="Arial"/>
                <a:cs typeface="Arial"/>
              </a:rPr>
              <a:t>κ</a:t>
            </a:r>
            <a:r>
              <a:rPr sz="2000" b="1" spc="-5" dirty="0">
                <a:latin typeface="Arial"/>
                <a:cs typeface="Arial"/>
              </a:rPr>
              <a:t>ός  </a:t>
            </a:r>
            <a:r>
              <a:rPr sz="2000" b="1" spc="-20" dirty="0">
                <a:latin typeface="Arial"/>
                <a:cs typeface="Arial"/>
              </a:rPr>
              <a:t>τύπος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64808" y="1572767"/>
            <a:ext cx="2621280" cy="4137660"/>
            <a:chOff x="6464808" y="1572767"/>
            <a:chExt cx="2621280" cy="4137660"/>
          </a:xfrm>
        </p:grpSpPr>
        <p:sp>
          <p:nvSpPr>
            <p:cNvPr id="12" name="object 12"/>
            <p:cNvSpPr/>
            <p:nvPr/>
          </p:nvSpPr>
          <p:spPr>
            <a:xfrm>
              <a:off x="7015226" y="2349436"/>
              <a:ext cx="1517650" cy="336080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64808" y="1597151"/>
              <a:ext cx="2621280" cy="8107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33032" y="1572767"/>
              <a:ext cx="2145792" cy="7772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7911" y="1584960"/>
            <a:ext cx="2548255" cy="4107815"/>
            <a:chOff x="57911" y="1584960"/>
            <a:chExt cx="2548255" cy="4107815"/>
          </a:xfrm>
        </p:grpSpPr>
        <p:sp>
          <p:nvSpPr>
            <p:cNvPr id="16" name="object 16"/>
            <p:cNvSpPr/>
            <p:nvPr/>
          </p:nvSpPr>
          <p:spPr>
            <a:xfrm>
              <a:off x="534987" y="2349500"/>
              <a:ext cx="1515999" cy="33432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911" y="1612392"/>
              <a:ext cx="2548128" cy="8077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6032" y="1584960"/>
              <a:ext cx="2221992" cy="7772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584447" y="2349500"/>
            <a:ext cx="1762125" cy="4231640"/>
            <a:chOff x="3584447" y="2349500"/>
            <a:chExt cx="1762125" cy="4231640"/>
          </a:xfrm>
        </p:grpSpPr>
        <p:sp>
          <p:nvSpPr>
            <p:cNvPr id="20" name="object 20"/>
            <p:cNvSpPr/>
            <p:nvPr/>
          </p:nvSpPr>
          <p:spPr>
            <a:xfrm>
              <a:off x="3635374" y="2349500"/>
              <a:ext cx="1541526" cy="334962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84447" y="4693920"/>
              <a:ext cx="1758696" cy="188671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05783" y="4712207"/>
              <a:ext cx="1740408" cy="180136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35374" y="4724336"/>
              <a:ext cx="1657350" cy="178600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516751" y="1628775"/>
            <a:ext cx="2519680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D4E8E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892810" marR="409575" indent="-476250">
              <a:lnSpc>
                <a:spcPct val="100000"/>
              </a:lnSpc>
              <a:spcBef>
                <a:spcPts val="305"/>
              </a:spcBef>
            </a:pPr>
            <a:r>
              <a:rPr sz="2000" b="1" spc="-15" dirty="0">
                <a:latin typeface="Arial"/>
                <a:cs typeface="Arial"/>
              </a:rPr>
              <a:t>Έ</a:t>
            </a:r>
            <a:r>
              <a:rPr sz="2000" b="1" spc="-5" dirty="0">
                <a:latin typeface="Arial"/>
                <a:cs typeface="Arial"/>
              </a:rPr>
              <a:t>ξ</a:t>
            </a:r>
            <a:r>
              <a:rPr sz="2000" b="1" spc="30" dirty="0">
                <a:latin typeface="Arial"/>
                <a:cs typeface="Arial"/>
              </a:rPr>
              <a:t>ω</a:t>
            </a:r>
            <a:r>
              <a:rPr sz="2000" b="1" spc="-5" dirty="0">
                <a:latin typeface="Arial"/>
                <a:cs typeface="Arial"/>
              </a:rPr>
              <a:t>μ</a:t>
            </a:r>
            <a:r>
              <a:rPr sz="2000" b="1" spc="5" dirty="0">
                <a:latin typeface="Arial"/>
                <a:cs typeface="Arial"/>
              </a:rPr>
              <a:t>ο</a:t>
            </a:r>
            <a:r>
              <a:rPr sz="2000" b="1" spc="-15" dirty="0">
                <a:latin typeface="Arial"/>
                <a:cs typeface="Arial"/>
              </a:rPr>
              <a:t>ρ</a:t>
            </a:r>
            <a:r>
              <a:rPr sz="2000" b="1" dirty="0">
                <a:latin typeface="Arial"/>
                <a:cs typeface="Arial"/>
              </a:rPr>
              <a:t>φ</a:t>
            </a:r>
            <a:r>
              <a:rPr sz="2000" b="1" spc="-5" dirty="0">
                <a:latin typeface="Arial"/>
                <a:cs typeface="Arial"/>
              </a:rPr>
              <a:t>ι</a:t>
            </a:r>
            <a:r>
              <a:rPr sz="2000" b="1" spc="-90" dirty="0">
                <a:latin typeface="Arial"/>
                <a:cs typeface="Arial"/>
              </a:rPr>
              <a:t>κ</a:t>
            </a:r>
            <a:r>
              <a:rPr sz="2000" b="1" spc="-5" dirty="0">
                <a:latin typeface="Arial"/>
                <a:cs typeface="Arial"/>
              </a:rPr>
              <a:t>ός  </a:t>
            </a:r>
            <a:r>
              <a:rPr sz="2000" b="1" spc="-20" dirty="0">
                <a:latin typeface="Arial"/>
                <a:cs typeface="Arial"/>
              </a:rPr>
              <a:t>τύπος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7950" y="1641475"/>
            <a:ext cx="2447925" cy="708025"/>
          </a:xfrm>
          <a:prstGeom prst="rect">
            <a:avLst/>
          </a:prstGeom>
          <a:solidFill>
            <a:srgbClr val="FF0000"/>
          </a:solidFill>
          <a:ln w="9525">
            <a:solidFill>
              <a:srgbClr val="D4E8EA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2000" b="1" spc="-15" dirty="0">
                <a:latin typeface="Arial"/>
                <a:cs typeface="Arial"/>
              </a:rPr>
              <a:t>Ενδομορφικός</a:t>
            </a:r>
            <a:endParaRPr sz="20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000" b="1" spc="-20" dirty="0">
                <a:latin typeface="Arial"/>
                <a:cs typeface="Arial"/>
              </a:rPr>
              <a:t>τύπος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33983" y="42671"/>
            <a:ext cx="8019415" cy="607060"/>
            <a:chOff x="633983" y="42671"/>
            <a:chExt cx="8019415" cy="607060"/>
          </a:xfrm>
        </p:grpSpPr>
        <p:sp>
          <p:nvSpPr>
            <p:cNvPr id="27" name="object 27"/>
            <p:cNvSpPr/>
            <p:nvPr/>
          </p:nvSpPr>
          <p:spPr>
            <a:xfrm>
              <a:off x="633983" y="85343"/>
              <a:ext cx="8019288" cy="56387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19911" y="42671"/>
              <a:ext cx="7735824" cy="55168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4212" y="115887"/>
              <a:ext cx="7919974" cy="46196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684212" y="115887"/>
            <a:ext cx="7920355" cy="462280"/>
          </a:xfrm>
          <a:prstGeom prst="rect">
            <a:avLst/>
          </a:prstGeom>
          <a:ln w="9525">
            <a:solidFill>
              <a:srgbClr val="2E2E97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63220">
              <a:lnSpc>
                <a:spcPct val="100000"/>
              </a:lnSpc>
              <a:spcBef>
                <a:spcPts val="290"/>
              </a:spcBef>
            </a:pPr>
            <a:r>
              <a:rPr sz="2400" spc="-10" dirty="0"/>
              <a:t>Παράγοντες </a:t>
            </a:r>
            <a:r>
              <a:rPr sz="2400" spc="-25" dirty="0"/>
              <a:t>που καθορίζουν </a:t>
            </a:r>
            <a:r>
              <a:rPr sz="2400" dirty="0"/>
              <a:t>τη </a:t>
            </a:r>
            <a:r>
              <a:rPr sz="2400" spc="-10" dirty="0"/>
              <a:t>Φυσική</a:t>
            </a:r>
            <a:r>
              <a:rPr sz="2400" spc="110" dirty="0"/>
              <a:t> </a:t>
            </a:r>
            <a:r>
              <a:rPr sz="2400" spc="-30" dirty="0"/>
              <a:t>Ικανότητα</a:t>
            </a:r>
            <a:endParaRPr sz="2400"/>
          </a:p>
        </p:txBody>
      </p:sp>
      <p:grpSp>
        <p:nvGrpSpPr>
          <p:cNvPr id="31" name="object 31"/>
          <p:cNvGrpSpPr/>
          <p:nvPr/>
        </p:nvGrpSpPr>
        <p:grpSpPr>
          <a:xfrm>
            <a:off x="490727" y="4623815"/>
            <a:ext cx="1609725" cy="1887220"/>
            <a:chOff x="490727" y="4623815"/>
            <a:chExt cx="1609725" cy="1887220"/>
          </a:xfrm>
        </p:grpSpPr>
        <p:sp>
          <p:nvSpPr>
            <p:cNvPr id="32" name="object 32"/>
            <p:cNvSpPr/>
            <p:nvPr/>
          </p:nvSpPr>
          <p:spPr>
            <a:xfrm>
              <a:off x="490727" y="4623815"/>
              <a:ext cx="1609344" cy="188671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9015" y="4639055"/>
              <a:ext cx="1517904" cy="180136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9749" y="4653025"/>
              <a:ext cx="1511300" cy="178587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39750" y="4653026"/>
            <a:ext cx="1511300" cy="1786255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137160" indent="-46355">
              <a:lnSpc>
                <a:spcPct val="100000"/>
              </a:lnSpc>
              <a:spcBef>
                <a:spcPts val="359"/>
              </a:spcBef>
              <a:buSzPct val="90000"/>
              <a:buChar char="•"/>
              <a:tabLst>
                <a:tab pos="137795" algn="l"/>
              </a:tabLst>
            </a:pPr>
            <a:r>
              <a:rPr sz="1000" dirty="0">
                <a:latin typeface="Arial"/>
                <a:cs typeface="Arial"/>
              </a:rPr>
              <a:t>Μεγάλη μέση</a:t>
            </a:r>
            <a:r>
              <a:rPr sz="1000" spc="-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και</a:t>
            </a:r>
            <a:endParaRPr sz="10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000" spc="5" dirty="0">
                <a:latin typeface="Arial"/>
                <a:cs typeface="Arial"/>
              </a:rPr>
              <a:t>στενοί </a:t>
            </a:r>
            <a:r>
              <a:rPr sz="1000" dirty="0">
                <a:latin typeface="Arial"/>
                <a:cs typeface="Arial"/>
              </a:rPr>
              <a:t>ώμοι</a:t>
            </a:r>
            <a:r>
              <a:rPr sz="1000" spc="-1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(αχλάδι)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91440" marR="167640">
              <a:lnSpc>
                <a:spcPct val="100000"/>
              </a:lnSpc>
              <a:buSzPct val="90000"/>
              <a:buChar char="•"/>
              <a:tabLst>
                <a:tab pos="137795" algn="l"/>
              </a:tabLst>
            </a:pPr>
            <a:r>
              <a:rPr sz="1000" dirty="0">
                <a:latin typeface="Arial"/>
                <a:cs typeface="Arial"/>
              </a:rPr>
              <a:t>Μεγάλες ποσότητες  λίπους </a:t>
            </a:r>
            <a:r>
              <a:rPr sz="1000" spc="5" dirty="0">
                <a:latin typeface="Arial"/>
                <a:cs typeface="Arial"/>
              </a:rPr>
              <a:t>στο </a:t>
            </a:r>
            <a:r>
              <a:rPr sz="1000" dirty="0">
                <a:latin typeface="Arial"/>
                <a:cs typeface="Arial"/>
              </a:rPr>
              <a:t>σώμα,</a:t>
            </a:r>
            <a:r>
              <a:rPr sz="1000" spc="-19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στα  </a:t>
            </a:r>
            <a:r>
              <a:rPr sz="1000" spc="15" dirty="0">
                <a:latin typeface="Arial"/>
                <a:cs typeface="Arial"/>
              </a:rPr>
              <a:t>άνω </a:t>
            </a:r>
            <a:r>
              <a:rPr sz="1000" dirty="0">
                <a:latin typeface="Arial"/>
                <a:cs typeface="Arial"/>
              </a:rPr>
              <a:t>άκρα και </a:t>
            </a:r>
            <a:r>
              <a:rPr sz="1000" spc="5" dirty="0">
                <a:latin typeface="Arial"/>
                <a:cs typeface="Arial"/>
              </a:rPr>
              <a:t>στις  </a:t>
            </a:r>
            <a:r>
              <a:rPr sz="1000" dirty="0">
                <a:latin typeface="Arial"/>
                <a:cs typeface="Arial"/>
              </a:rPr>
              <a:t>γάμπες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91440" marR="454659">
              <a:lnSpc>
                <a:spcPct val="100000"/>
              </a:lnSpc>
              <a:buSzPct val="90000"/>
              <a:buChar char="•"/>
              <a:tabLst>
                <a:tab pos="137795" algn="l"/>
              </a:tabLst>
            </a:pPr>
            <a:r>
              <a:rPr sz="1000" spc="5" dirty="0">
                <a:latin typeface="Arial"/>
                <a:cs typeface="Arial"/>
              </a:rPr>
              <a:t>Σχετικά</a:t>
            </a:r>
            <a:r>
              <a:rPr sz="1000" spc="-1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λεπτούς  καρπούς και  αστράγαλους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897623" y="4693918"/>
            <a:ext cx="1771014" cy="2164080"/>
            <a:chOff x="6897623" y="4693918"/>
            <a:chExt cx="1771014" cy="2164080"/>
          </a:xfrm>
        </p:grpSpPr>
        <p:sp>
          <p:nvSpPr>
            <p:cNvPr id="37" name="object 37"/>
            <p:cNvSpPr/>
            <p:nvPr/>
          </p:nvSpPr>
          <p:spPr>
            <a:xfrm>
              <a:off x="6897623" y="4693918"/>
              <a:ext cx="1755648" cy="216408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918959" y="4712206"/>
              <a:ext cx="1749552" cy="210616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48550" y="4724336"/>
              <a:ext cx="1655699" cy="209397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948551" y="4724336"/>
            <a:ext cx="1656080" cy="2094230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3345" marR="176530">
              <a:lnSpc>
                <a:spcPct val="100000"/>
              </a:lnSpc>
              <a:spcBef>
                <a:spcPts val="360"/>
              </a:spcBef>
              <a:buSzPct val="90000"/>
              <a:buChar char="•"/>
              <a:tabLst>
                <a:tab pos="139700" algn="l"/>
              </a:tabLst>
            </a:pPr>
            <a:r>
              <a:rPr sz="1000" spc="10" dirty="0">
                <a:latin typeface="Arial"/>
                <a:cs typeface="Arial"/>
              </a:rPr>
              <a:t>Στενή</a:t>
            </a:r>
            <a:r>
              <a:rPr sz="1000" spc="-14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λεκάνη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και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στενοί  </a:t>
            </a:r>
            <a:r>
              <a:rPr sz="1000" spc="-5" dirty="0">
                <a:latin typeface="Arial"/>
                <a:cs typeface="Arial"/>
              </a:rPr>
              <a:t>ώμοι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93345" marR="227965">
              <a:lnSpc>
                <a:spcPct val="100000"/>
              </a:lnSpc>
              <a:buSzPct val="90000"/>
              <a:buChar char="•"/>
              <a:tabLst>
                <a:tab pos="139700" algn="l"/>
              </a:tabLst>
            </a:pPr>
            <a:r>
              <a:rPr sz="1000" spc="5" dirty="0">
                <a:latin typeface="Arial"/>
                <a:cs typeface="Arial"/>
              </a:rPr>
              <a:t>Λεπτό </a:t>
            </a:r>
            <a:r>
              <a:rPr sz="1000" dirty="0">
                <a:latin typeface="Arial"/>
                <a:cs typeface="Arial"/>
              </a:rPr>
              <a:t>κεφάλι και</a:t>
            </a:r>
            <a:r>
              <a:rPr sz="1000" spc="-1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ψηλό  μέτωπο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93345" marR="172720">
              <a:lnSpc>
                <a:spcPct val="100000"/>
              </a:lnSpc>
              <a:buSzPct val="90000"/>
              <a:buChar char="•"/>
              <a:tabLst>
                <a:tab pos="139700" algn="l"/>
              </a:tabLst>
            </a:pPr>
            <a:r>
              <a:rPr sz="1000" spc="5" dirty="0">
                <a:latin typeface="Arial"/>
                <a:cs typeface="Arial"/>
              </a:rPr>
              <a:t>Λεπτό</a:t>
            </a:r>
            <a:r>
              <a:rPr sz="1000" spc="-10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στενό</a:t>
            </a:r>
            <a:r>
              <a:rPr sz="1000" spc="-1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στήθος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και  </a:t>
            </a:r>
            <a:r>
              <a:rPr sz="1000" spc="5" dirty="0">
                <a:latin typeface="Arial"/>
                <a:cs typeface="Arial"/>
              </a:rPr>
              <a:t>κοιλιά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139065" indent="-46355">
              <a:lnSpc>
                <a:spcPct val="100000"/>
              </a:lnSpc>
              <a:buSzPct val="90000"/>
              <a:buChar char="•"/>
              <a:tabLst>
                <a:tab pos="139700" algn="l"/>
              </a:tabLst>
            </a:pPr>
            <a:r>
              <a:rPr sz="1000" spc="5" dirty="0">
                <a:latin typeface="Arial"/>
                <a:cs typeface="Arial"/>
              </a:rPr>
              <a:t>Λεπτά </a:t>
            </a:r>
            <a:r>
              <a:rPr sz="1000" dirty="0">
                <a:latin typeface="Arial"/>
                <a:cs typeface="Arial"/>
              </a:rPr>
              <a:t>πόδια και</a:t>
            </a:r>
            <a:r>
              <a:rPr sz="1000" spc="-12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χέρια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93345" marR="81915">
              <a:lnSpc>
                <a:spcPct val="100000"/>
              </a:lnSpc>
              <a:buSzPct val="90000"/>
              <a:buChar char="•"/>
              <a:tabLst>
                <a:tab pos="139700" algn="l"/>
              </a:tabLst>
            </a:pPr>
            <a:r>
              <a:rPr sz="1000" spc="-5" dirty="0">
                <a:latin typeface="Arial"/>
                <a:cs typeface="Arial"/>
              </a:rPr>
              <a:t>Πολύ </a:t>
            </a:r>
            <a:r>
              <a:rPr sz="1000" dirty="0">
                <a:latin typeface="Arial"/>
                <a:cs typeface="Arial"/>
              </a:rPr>
              <a:t>λίγοι μυες και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λίπος  </a:t>
            </a:r>
            <a:r>
              <a:rPr sz="1000" spc="5" dirty="0">
                <a:latin typeface="Arial"/>
                <a:cs typeface="Arial"/>
              </a:rPr>
              <a:t>στο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σώμα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635375" y="4724336"/>
            <a:ext cx="1657350" cy="1786255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2075" marR="84455">
              <a:lnSpc>
                <a:spcPct val="100000"/>
              </a:lnSpc>
              <a:spcBef>
                <a:spcPts val="360"/>
              </a:spcBef>
              <a:buSzPct val="90000"/>
              <a:buChar char="•"/>
              <a:tabLst>
                <a:tab pos="138430" algn="l"/>
              </a:tabLst>
            </a:pPr>
            <a:r>
              <a:rPr sz="1000" spc="5" dirty="0">
                <a:latin typeface="Arial"/>
                <a:cs typeface="Arial"/>
              </a:rPr>
              <a:t>Φαρδείς </a:t>
            </a:r>
            <a:r>
              <a:rPr sz="1000" dirty="0">
                <a:latin typeface="Arial"/>
                <a:cs typeface="Arial"/>
              </a:rPr>
              <a:t>ώμους και</a:t>
            </a:r>
            <a:r>
              <a:rPr sz="1000" spc="-1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στενή  </a:t>
            </a:r>
            <a:r>
              <a:rPr sz="1000" spc="10" dirty="0">
                <a:latin typeface="Arial"/>
                <a:cs typeface="Arial"/>
              </a:rPr>
              <a:t>λεκάνη </a:t>
            </a:r>
            <a:r>
              <a:rPr sz="1000" dirty="0">
                <a:latin typeface="Arial"/>
                <a:cs typeface="Arial"/>
              </a:rPr>
              <a:t>(σχήμα</a:t>
            </a:r>
            <a:r>
              <a:rPr sz="1000" spc="-18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σφήνας)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137795" indent="-46355">
              <a:lnSpc>
                <a:spcPct val="100000"/>
              </a:lnSpc>
              <a:buSzPct val="90000"/>
              <a:buChar char="•"/>
              <a:tabLst>
                <a:tab pos="138430" algn="l"/>
              </a:tabLst>
            </a:pPr>
            <a:r>
              <a:rPr sz="1000" dirty="0">
                <a:latin typeface="Arial"/>
                <a:cs typeface="Arial"/>
              </a:rPr>
              <a:t>Μεγάλη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κεφαλή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137795" indent="-46355">
              <a:lnSpc>
                <a:spcPct val="100000"/>
              </a:lnSpc>
              <a:buSzPct val="90000"/>
              <a:buChar char="•"/>
              <a:tabLst>
                <a:tab pos="138430" algn="l"/>
              </a:tabLst>
            </a:pPr>
            <a:r>
              <a:rPr sz="1000" dirty="0">
                <a:latin typeface="Arial"/>
                <a:cs typeface="Arial"/>
              </a:rPr>
              <a:t>Μυώδες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σώμα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137795" indent="-46355">
              <a:lnSpc>
                <a:spcPct val="100000"/>
              </a:lnSpc>
              <a:buSzPct val="90000"/>
              <a:buChar char="•"/>
              <a:tabLst>
                <a:tab pos="138430" algn="l"/>
              </a:tabLst>
            </a:pPr>
            <a:r>
              <a:rPr sz="1000" spc="10" dirty="0">
                <a:latin typeface="Arial"/>
                <a:cs typeface="Arial"/>
              </a:rPr>
              <a:t>Δυνατά</a:t>
            </a:r>
            <a:r>
              <a:rPr sz="1000" spc="-204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χέρια </a:t>
            </a:r>
            <a:r>
              <a:rPr sz="1000" dirty="0">
                <a:latin typeface="Arial"/>
                <a:cs typeface="Arial"/>
              </a:rPr>
              <a:t>και γάμπες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92075" marR="280035">
              <a:lnSpc>
                <a:spcPct val="100000"/>
              </a:lnSpc>
              <a:buSzPct val="90000"/>
              <a:buChar char="•"/>
              <a:tabLst>
                <a:tab pos="138430" algn="l"/>
              </a:tabLst>
            </a:pPr>
            <a:r>
              <a:rPr sz="1000" spc="5" dirty="0">
                <a:latin typeface="Arial"/>
                <a:cs typeface="Arial"/>
              </a:rPr>
              <a:t>Ελάχιστες </a:t>
            </a:r>
            <a:r>
              <a:rPr sz="1000" dirty="0">
                <a:latin typeface="Arial"/>
                <a:cs typeface="Arial"/>
              </a:rPr>
              <a:t>ποσότητες  λίπους </a:t>
            </a:r>
            <a:r>
              <a:rPr sz="1000" spc="5" dirty="0">
                <a:latin typeface="Arial"/>
                <a:cs typeface="Arial"/>
              </a:rPr>
              <a:t>στο</a:t>
            </a:r>
            <a:r>
              <a:rPr sz="1000" spc="-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σώμα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762" y="4652962"/>
            <a:ext cx="2457450" cy="1857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34767" y="679704"/>
            <a:ext cx="4429125" cy="680085"/>
            <a:chOff x="2334767" y="679704"/>
            <a:chExt cx="4429125" cy="680085"/>
          </a:xfrm>
        </p:grpSpPr>
        <p:sp>
          <p:nvSpPr>
            <p:cNvPr id="4" name="object 4"/>
            <p:cNvSpPr/>
            <p:nvPr/>
          </p:nvSpPr>
          <p:spPr>
            <a:xfrm>
              <a:off x="2435351" y="734568"/>
              <a:ext cx="4133088" cy="6248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34767" y="679704"/>
              <a:ext cx="4428744" cy="6248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84501" y="765175"/>
            <a:ext cx="4032250" cy="523875"/>
          </a:xfrm>
          <a:prstGeom prst="rect">
            <a:avLst/>
          </a:prstGeom>
          <a:solidFill>
            <a:srgbClr val="FFFF00"/>
          </a:solidFill>
          <a:ln w="9525">
            <a:solidFill>
              <a:srgbClr val="B6DCDF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275"/>
              </a:spcBef>
            </a:pPr>
            <a:r>
              <a:rPr sz="2800" b="1" spc="-15" dirty="0">
                <a:latin typeface="Arial"/>
                <a:cs typeface="Arial"/>
              </a:rPr>
              <a:t>Λειτουργικά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Προσόντα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51447" y="4105655"/>
            <a:ext cx="2152015" cy="762000"/>
            <a:chOff x="6251447" y="4105655"/>
            <a:chExt cx="2152015" cy="762000"/>
          </a:xfrm>
        </p:grpSpPr>
        <p:sp>
          <p:nvSpPr>
            <p:cNvPr id="8" name="object 8"/>
            <p:cNvSpPr/>
            <p:nvPr/>
          </p:nvSpPr>
          <p:spPr>
            <a:xfrm>
              <a:off x="6251447" y="4120895"/>
              <a:ext cx="2151888" cy="7467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0527" y="4105655"/>
              <a:ext cx="1761744" cy="7071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300851" y="4151312"/>
            <a:ext cx="2052955" cy="646430"/>
          </a:xfrm>
          <a:prstGeom prst="rect">
            <a:avLst/>
          </a:prstGeom>
          <a:solidFill>
            <a:srgbClr val="993300"/>
          </a:solidFill>
          <a:ln w="9525">
            <a:solidFill>
              <a:srgbClr val="D4E8EA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395605" marR="384810" indent="130810">
              <a:lnSpc>
                <a:spcPct val="100000"/>
              </a:lnSpc>
              <a:spcBef>
                <a:spcPts val="325"/>
              </a:spcBef>
            </a:pPr>
            <a:r>
              <a:rPr sz="1800" b="1" spc="-30" dirty="0">
                <a:latin typeface="Arial"/>
                <a:cs typeface="Arial"/>
              </a:rPr>
              <a:t>Ταχύτητα  </a:t>
            </a:r>
            <a:r>
              <a:rPr sz="1800" b="1" dirty="0">
                <a:latin typeface="Arial"/>
                <a:cs typeface="Arial"/>
              </a:rPr>
              <a:t>α</a:t>
            </a:r>
            <a:r>
              <a:rPr sz="1800" b="1" spc="-15" dirty="0">
                <a:latin typeface="Arial"/>
                <a:cs typeface="Arial"/>
              </a:rPr>
              <a:t>ντ</a:t>
            </a:r>
            <a:r>
              <a:rPr sz="1800" b="1" dirty="0">
                <a:latin typeface="Arial"/>
                <a:cs typeface="Arial"/>
              </a:rPr>
              <a:t>ίδ</a:t>
            </a:r>
            <a:r>
              <a:rPr sz="1800" b="1" spc="-15" dirty="0">
                <a:latin typeface="Arial"/>
                <a:cs typeface="Arial"/>
              </a:rPr>
              <a:t>ρ</a:t>
            </a:r>
            <a:r>
              <a:rPr sz="1800" b="1" dirty="0">
                <a:latin typeface="Arial"/>
                <a:cs typeface="Arial"/>
              </a:rPr>
              <a:t>α</a:t>
            </a:r>
            <a:r>
              <a:rPr sz="1800" b="1" spc="-5" dirty="0">
                <a:latin typeface="Arial"/>
                <a:cs typeface="Arial"/>
              </a:rPr>
              <a:t>σ</a:t>
            </a:r>
            <a:r>
              <a:rPr sz="1800" b="1" spc="5" dirty="0">
                <a:latin typeface="Arial"/>
                <a:cs typeface="Arial"/>
              </a:rPr>
              <a:t>η</a:t>
            </a:r>
            <a:r>
              <a:rPr sz="1800" b="1" dirty="0">
                <a:latin typeface="Arial"/>
                <a:cs typeface="Arial"/>
              </a:rPr>
              <a:t>ς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4320" y="4111752"/>
            <a:ext cx="2807335" cy="487680"/>
            <a:chOff x="274320" y="4111752"/>
            <a:chExt cx="2807335" cy="487680"/>
          </a:xfrm>
        </p:grpSpPr>
        <p:sp>
          <p:nvSpPr>
            <p:cNvPr id="12" name="object 12"/>
            <p:cNvSpPr/>
            <p:nvPr/>
          </p:nvSpPr>
          <p:spPr>
            <a:xfrm>
              <a:off x="274320" y="4130040"/>
              <a:ext cx="2764536" cy="4693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9560" y="4111752"/>
              <a:ext cx="2791968" cy="4328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23850" y="4159186"/>
            <a:ext cx="2663825" cy="370205"/>
          </a:xfrm>
          <a:prstGeom prst="rect">
            <a:avLst/>
          </a:prstGeom>
          <a:solidFill>
            <a:srgbClr val="FFFF00"/>
          </a:solidFill>
          <a:ln w="9525">
            <a:solidFill>
              <a:srgbClr val="D4E8EA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325"/>
              </a:spcBef>
            </a:pPr>
            <a:r>
              <a:rPr sz="1800" b="1" spc="-20" dirty="0">
                <a:latin typeface="Arial"/>
                <a:cs typeface="Arial"/>
              </a:rPr>
              <a:t>Ευκαμψία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ευλυγισία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059423" y="1554480"/>
            <a:ext cx="2670175" cy="607060"/>
            <a:chOff x="6059423" y="1554480"/>
            <a:chExt cx="2670175" cy="607060"/>
          </a:xfrm>
        </p:grpSpPr>
        <p:sp>
          <p:nvSpPr>
            <p:cNvPr id="16" name="object 16"/>
            <p:cNvSpPr/>
            <p:nvPr/>
          </p:nvSpPr>
          <p:spPr>
            <a:xfrm>
              <a:off x="6105143" y="1597152"/>
              <a:ext cx="2404872" cy="5638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59423" y="1554480"/>
              <a:ext cx="2670048" cy="5516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156325" y="1628838"/>
            <a:ext cx="2303780" cy="462280"/>
          </a:xfrm>
          <a:prstGeom prst="rect">
            <a:avLst/>
          </a:prstGeom>
          <a:solidFill>
            <a:srgbClr val="00AF50"/>
          </a:solidFill>
          <a:ln w="9525">
            <a:solidFill>
              <a:srgbClr val="D4E8EA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295"/>
              </a:spcBef>
            </a:pPr>
            <a:r>
              <a:rPr sz="2400" b="1" dirty="0">
                <a:latin typeface="Arial"/>
                <a:cs typeface="Arial"/>
              </a:rPr>
              <a:t>Μυική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δύναμη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74320" y="1581911"/>
            <a:ext cx="2743200" cy="762000"/>
            <a:chOff x="274320" y="1581911"/>
            <a:chExt cx="2743200" cy="762000"/>
          </a:xfrm>
        </p:grpSpPr>
        <p:sp>
          <p:nvSpPr>
            <p:cNvPr id="20" name="object 20"/>
            <p:cNvSpPr/>
            <p:nvPr/>
          </p:nvSpPr>
          <p:spPr>
            <a:xfrm>
              <a:off x="274320" y="1597151"/>
              <a:ext cx="2691384" cy="7467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9560" y="1581911"/>
              <a:ext cx="2727960" cy="7071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23850" y="1628838"/>
            <a:ext cx="2592705" cy="646430"/>
          </a:xfrm>
          <a:prstGeom prst="rect">
            <a:avLst/>
          </a:prstGeom>
          <a:solidFill>
            <a:srgbClr val="FF0000"/>
          </a:solidFill>
          <a:ln w="9525">
            <a:solidFill>
              <a:srgbClr val="D4E8EA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65810" marR="142240" indent="-615950">
              <a:lnSpc>
                <a:spcPct val="100000"/>
              </a:lnSpc>
              <a:spcBef>
                <a:spcPts val="315"/>
              </a:spcBef>
            </a:pPr>
            <a:r>
              <a:rPr sz="1800" b="1" spc="-5" dirty="0">
                <a:latin typeface="Arial"/>
                <a:cs typeface="Arial"/>
              </a:rPr>
              <a:t>Αερόβια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17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Αναερόβια  </a:t>
            </a:r>
            <a:r>
              <a:rPr sz="1800" b="1" spc="-25" dirty="0">
                <a:latin typeface="Arial"/>
                <a:cs typeface="Arial"/>
              </a:rPr>
              <a:t>ικανότητα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15258" y="6182664"/>
            <a:ext cx="1805939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Arial"/>
                <a:cs typeface="Arial"/>
              </a:rPr>
              <a:t>Αερόβια – </a:t>
            </a:r>
            <a:r>
              <a:rPr sz="1000" spc="5" dirty="0">
                <a:latin typeface="Arial"/>
                <a:cs typeface="Arial"/>
              </a:rPr>
              <a:t>Αναερόβια</a:t>
            </a:r>
            <a:r>
              <a:rPr sz="1000" spc="-18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ικανότητα  Μυική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δύναμη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Ευκαμψία –</a:t>
            </a:r>
            <a:r>
              <a:rPr sz="1000" spc="-14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ευλυγισία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Arial"/>
                <a:cs typeface="Arial"/>
              </a:rPr>
              <a:t>Ταχύτητα</a:t>
            </a:r>
            <a:r>
              <a:rPr sz="1000" spc="-12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αντίδρασης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4488" y="0"/>
            <a:ext cx="9019540" cy="594360"/>
            <a:chOff x="94488" y="0"/>
            <a:chExt cx="9019540" cy="594360"/>
          </a:xfrm>
        </p:grpSpPr>
        <p:sp>
          <p:nvSpPr>
            <p:cNvPr id="25" name="object 25"/>
            <p:cNvSpPr/>
            <p:nvPr/>
          </p:nvSpPr>
          <p:spPr>
            <a:xfrm>
              <a:off x="201167" y="0"/>
              <a:ext cx="8705088" cy="5943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4488" y="0"/>
              <a:ext cx="9019032" cy="53949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0825" y="0"/>
              <a:ext cx="8604250" cy="52387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50825" y="0"/>
            <a:ext cx="8604250" cy="523875"/>
          </a:xfrm>
          <a:prstGeom prst="rect">
            <a:avLst/>
          </a:prstGeom>
          <a:ln w="9525">
            <a:solidFill>
              <a:srgbClr val="2E2E97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270"/>
              </a:spcBef>
            </a:pPr>
            <a:r>
              <a:rPr sz="2800" spc="-5" dirty="0"/>
              <a:t>Παράγοντες </a:t>
            </a:r>
            <a:r>
              <a:rPr sz="2800" spc="-20" dirty="0"/>
              <a:t>που </a:t>
            </a:r>
            <a:r>
              <a:rPr sz="2800" spc="-30" dirty="0"/>
              <a:t>καθορίζουν </a:t>
            </a:r>
            <a:r>
              <a:rPr sz="2800" dirty="0"/>
              <a:t>τη </a:t>
            </a:r>
            <a:r>
              <a:rPr sz="2800" spc="-15" dirty="0"/>
              <a:t>Φυσική</a:t>
            </a:r>
            <a:r>
              <a:rPr sz="2800" spc="90" dirty="0"/>
              <a:t> </a:t>
            </a:r>
            <a:r>
              <a:rPr sz="2800" spc="-30" dirty="0"/>
              <a:t>Ικανότητα</a:t>
            </a:r>
            <a:endParaRPr sz="2800"/>
          </a:p>
        </p:txBody>
      </p:sp>
      <p:sp>
        <p:nvSpPr>
          <p:cNvPr id="29" name="object 29"/>
          <p:cNvSpPr/>
          <p:nvPr/>
        </p:nvSpPr>
        <p:spPr>
          <a:xfrm>
            <a:off x="755650" y="2349500"/>
            <a:ext cx="1728851" cy="1727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72225" y="2209038"/>
            <a:ext cx="1952625" cy="179616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43726" y="4902136"/>
            <a:ext cx="1865249" cy="18399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8850" y="752475"/>
            <a:ext cx="2475230" cy="2473325"/>
            <a:chOff x="958850" y="752475"/>
            <a:chExt cx="2475230" cy="2473325"/>
          </a:xfrm>
        </p:grpSpPr>
        <p:sp>
          <p:nvSpPr>
            <p:cNvPr id="3" name="object 3"/>
            <p:cNvSpPr/>
            <p:nvPr/>
          </p:nvSpPr>
          <p:spPr>
            <a:xfrm>
              <a:off x="971550" y="765175"/>
              <a:ext cx="2449830" cy="2447925"/>
            </a:xfrm>
            <a:custGeom>
              <a:avLst/>
              <a:gdLst/>
              <a:ahLst/>
              <a:cxnLst/>
              <a:rect l="l" t="t" r="r" b="b"/>
              <a:pathLst>
                <a:path w="2449829" h="2447925">
                  <a:moveTo>
                    <a:pt x="1224788" y="0"/>
                  </a:moveTo>
                  <a:lnTo>
                    <a:pt x="1176696" y="926"/>
                  </a:lnTo>
                  <a:lnTo>
                    <a:pt x="1129075" y="3682"/>
                  </a:lnTo>
                  <a:lnTo>
                    <a:pt x="1081957" y="8234"/>
                  </a:lnTo>
                  <a:lnTo>
                    <a:pt x="1035376" y="14548"/>
                  </a:lnTo>
                  <a:lnTo>
                    <a:pt x="989367" y="22590"/>
                  </a:lnTo>
                  <a:lnTo>
                    <a:pt x="943964" y="32326"/>
                  </a:lnTo>
                  <a:lnTo>
                    <a:pt x="899201" y="43722"/>
                  </a:lnTo>
                  <a:lnTo>
                    <a:pt x="855111" y="56744"/>
                  </a:lnTo>
                  <a:lnTo>
                    <a:pt x="811729" y="71357"/>
                  </a:lnTo>
                  <a:lnTo>
                    <a:pt x="769089" y="87529"/>
                  </a:lnTo>
                  <a:lnTo>
                    <a:pt x="727224" y="105224"/>
                  </a:lnTo>
                  <a:lnTo>
                    <a:pt x="686170" y="124409"/>
                  </a:lnTo>
                  <a:lnTo>
                    <a:pt x="645959" y="145050"/>
                  </a:lnTo>
                  <a:lnTo>
                    <a:pt x="606627" y="167113"/>
                  </a:lnTo>
                  <a:lnTo>
                    <a:pt x="568206" y="190563"/>
                  </a:lnTo>
                  <a:lnTo>
                    <a:pt x="530732" y="215367"/>
                  </a:lnTo>
                  <a:lnTo>
                    <a:pt x="494238" y="241491"/>
                  </a:lnTo>
                  <a:lnTo>
                    <a:pt x="458758" y="268901"/>
                  </a:lnTo>
                  <a:lnTo>
                    <a:pt x="424326" y="297563"/>
                  </a:lnTo>
                  <a:lnTo>
                    <a:pt x="390976" y="327442"/>
                  </a:lnTo>
                  <a:lnTo>
                    <a:pt x="358743" y="358505"/>
                  </a:lnTo>
                  <a:lnTo>
                    <a:pt x="327660" y="390717"/>
                  </a:lnTo>
                  <a:lnTo>
                    <a:pt x="297761" y="424045"/>
                  </a:lnTo>
                  <a:lnTo>
                    <a:pt x="269081" y="458455"/>
                  </a:lnTo>
                  <a:lnTo>
                    <a:pt x="241653" y="493913"/>
                  </a:lnTo>
                  <a:lnTo>
                    <a:pt x="215512" y="530384"/>
                  </a:lnTo>
                  <a:lnTo>
                    <a:pt x="190692" y="567835"/>
                  </a:lnTo>
                  <a:lnTo>
                    <a:pt x="167226" y="606232"/>
                  </a:lnTo>
                  <a:lnTo>
                    <a:pt x="145148" y="645540"/>
                  </a:lnTo>
                  <a:lnTo>
                    <a:pt x="124494" y="685725"/>
                  </a:lnTo>
                  <a:lnTo>
                    <a:pt x="105296" y="726755"/>
                  </a:lnTo>
                  <a:lnTo>
                    <a:pt x="87588" y="768594"/>
                  </a:lnTo>
                  <a:lnTo>
                    <a:pt x="71406" y="811208"/>
                  </a:lnTo>
                  <a:lnTo>
                    <a:pt x="56783" y="854564"/>
                  </a:lnTo>
                  <a:lnTo>
                    <a:pt x="43752" y="898627"/>
                  </a:lnTo>
                  <a:lnTo>
                    <a:pt x="32349" y="943364"/>
                  </a:lnTo>
                  <a:lnTo>
                    <a:pt x="22606" y="988741"/>
                  </a:lnTo>
                  <a:lnTo>
                    <a:pt x="14558" y="1034723"/>
                  </a:lnTo>
                  <a:lnTo>
                    <a:pt x="8240" y="1081276"/>
                  </a:lnTo>
                  <a:lnTo>
                    <a:pt x="3685" y="1128367"/>
                  </a:lnTo>
                  <a:lnTo>
                    <a:pt x="926" y="1175962"/>
                  </a:lnTo>
                  <a:lnTo>
                    <a:pt x="0" y="1224026"/>
                  </a:lnTo>
                  <a:lnTo>
                    <a:pt x="926" y="1272080"/>
                  </a:lnTo>
                  <a:lnTo>
                    <a:pt x="3685" y="1319666"/>
                  </a:lnTo>
                  <a:lnTo>
                    <a:pt x="8240" y="1366749"/>
                  </a:lnTo>
                  <a:lnTo>
                    <a:pt x="14558" y="1413295"/>
                  </a:lnTo>
                  <a:lnTo>
                    <a:pt x="22606" y="1459270"/>
                  </a:lnTo>
                  <a:lnTo>
                    <a:pt x="32349" y="1504640"/>
                  </a:lnTo>
                  <a:lnTo>
                    <a:pt x="43752" y="1549370"/>
                  </a:lnTo>
                  <a:lnTo>
                    <a:pt x="56783" y="1593427"/>
                  </a:lnTo>
                  <a:lnTo>
                    <a:pt x="71406" y="1636778"/>
                  </a:lnTo>
                  <a:lnTo>
                    <a:pt x="87588" y="1679387"/>
                  </a:lnTo>
                  <a:lnTo>
                    <a:pt x="105296" y="1721220"/>
                  </a:lnTo>
                  <a:lnTo>
                    <a:pt x="124494" y="1762245"/>
                  </a:lnTo>
                  <a:lnTo>
                    <a:pt x="145148" y="1802426"/>
                  </a:lnTo>
                  <a:lnTo>
                    <a:pt x="167226" y="1841730"/>
                  </a:lnTo>
                  <a:lnTo>
                    <a:pt x="190692" y="1880123"/>
                  </a:lnTo>
                  <a:lnTo>
                    <a:pt x="215512" y="1917570"/>
                  </a:lnTo>
                  <a:lnTo>
                    <a:pt x="241653" y="1954038"/>
                  </a:lnTo>
                  <a:lnTo>
                    <a:pt x="269081" y="1989492"/>
                  </a:lnTo>
                  <a:lnTo>
                    <a:pt x="297761" y="2023899"/>
                  </a:lnTo>
                  <a:lnTo>
                    <a:pt x="327660" y="2057225"/>
                  </a:lnTo>
                  <a:lnTo>
                    <a:pt x="358743" y="2089435"/>
                  </a:lnTo>
                  <a:lnTo>
                    <a:pt x="390976" y="2120496"/>
                  </a:lnTo>
                  <a:lnTo>
                    <a:pt x="424326" y="2150373"/>
                  </a:lnTo>
                  <a:lnTo>
                    <a:pt x="458758" y="2179033"/>
                  </a:lnTo>
                  <a:lnTo>
                    <a:pt x="494238" y="2206441"/>
                  </a:lnTo>
                  <a:lnTo>
                    <a:pt x="530732" y="2232564"/>
                  </a:lnTo>
                  <a:lnTo>
                    <a:pt x="568206" y="2257367"/>
                  </a:lnTo>
                  <a:lnTo>
                    <a:pt x="606627" y="2280816"/>
                  </a:lnTo>
                  <a:lnTo>
                    <a:pt x="645959" y="2302878"/>
                  </a:lnTo>
                  <a:lnTo>
                    <a:pt x="686170" y="2323518"/>
                  </a:lnTo>
                  <a:lnTo>
                    <a:pt x="727224" y="2342702"/>
                  </a:lnTo>
                  <a:lnTo>
                    <a:pt x="769089" y="2360397"/>
                  </a:lnTo>
                  <a:lnTo>
                    <a:pt x="811729" y="2376568"/>
                  </a:lnTo>
                  <a:lnTo>
                    <a:pt x="855111" y="2391181"/>
                  </a:lnTo>
                  <a:lnTo>
                    <a:pt x="899201" y="2404202"/>
                  </a:lnTo>
                  <a:lnTo>
                    <a:pt x="943964" y="2415598"/>
                  </a:lnTo>
                  <a:lnTo>
                    <a:pt x="989367" y="2425334"/>
                  </a:lnTo>
                  <a:lnTo>
                    <a:pt x="1035376" y="2433376"/>
                  </a:lnTo>
                  <a:lnTo>
                    <a:pt x="1081957" y="2439690"/>
                  </a:lnTo>
                  <a:lnTo>
                    <a:pt x="1129075" y="2444242"/>
                  </a:lnTo>
                  <a:lnTo>
                    <a:pt x="1176696" y="2446998"/>
                  </a:lnTo>
                  <a:lnTo>
                    <a:pt x="1224788" y="2447925"/>
                  </a:lnTo>
                  <a:lnTo>
                    <a:pt x="1272879" y="2446998"/>
                  </a:lnTo>
                  <a:lnTo>
                    <a:pt x="1320500" y="2444242"/>
                  </a:lnTo>
                  <a:lnTo>
                    <a:pt x="1367618" y="2439690"/>
                  </a:lnTo>
                  <a:lnTo>
                    <a:pt x="1414199" y="2433376"/>
                  </a:lnTo>
                  <a:lnTo>
                    <a:pt x="1460208" y="2425334"/>
                  </a:lnTo>
                  <a:lnTo>
                    <a:pt x="1505611" y="2415598"/>
                  </a:lnTo>
                  <a:lnTo>
                    <a:pt x="1550374" y="2404202"/>
                  </a:lnTo>
                  <a:lnTo>
                    <a:pt x="1594464" y="2391181"/>
                  </a:lnTo>
                  <a:lnTo>
                    <a:pt x="1637846" y="2376568"/>
                  </a:lnTo>
                  <a:lnTo>
                    <a:pt x="1680486" y="2360397"/>
                  </a:lnTo>
                  <a:lnTo>
                    <a:pt x="1722351" y="2342702"/>
                  </a:lnTo>
                  <a:lnTo>
                    <a:pt x="1763405" y="2323518"/>
                  </a:lnTo>
                  <a:lnTo>
                    <a:pt x="1803616" y="2302878"/>
                  </a:lnTo>
                  <a:lnTo>
                    <a:pt x="1842948" y="2280816"/>
                  </a:lnTo>
                  <a:lnTo>
                    <a:pt x="1881369" y="2257367"/>
                  </a:lnTo>
                  <a:lnTo>
                    <a:pt x="1918843" y="2232564"/>
                  </a:lnTo>
                  <a:lnTo>
                    <a:pt x="1955337" y="2206441"/>
                  </a:lnTo>
                  <a:lnTo>
                    <a:pt x="1990817" y="2179033"/>
                  </a:lnTo>
                  <a:lnTo>
                    <a:pt x="2025249" y="2150373"/>
                  </a:lnTo>
                  <a:lnTo>
                    <a:pt x="2058599" y="2120496"/>
                  </a:lnTo>
                  <a:lnTo>
                    <a:pt x="2090832" y="2089435"/>
                  </a:lnTo>
                  <a:lnTo>
                    <a:pt x="2121915" y="2057225"/>
                  </a:lnTo>
                  <a:lnTo>
                    <a:pt x="2151814" y="2023899"/>
                  </a:lnTo>
                  <a:lnTo>
                    <a:pt x="2180494" y="1989492"/>
                  </a:lnTo>
                  <a:lnTo>
                    <a:pt x="2207922" y="1954038"/>
                  </a:lnTo>
                  <a:lnTo>
                    <a:pt x="2234063" y="1917570"/>
                  </a:lnTo>
                  <a:lnTo>
                    <a:pt x="2258883" y="1880123"/>
                  </a:lnTo>
                  <a:lnTo>
                    <a:pt x="2282349" y="1841730"/>
                  </a:lnTo>
                  <a:lnTo>
                    <a:pt x="2304427" y="1802426"/>
                  </a:lnTo>
                  <a:lnTo>
                    <a:pt x="2325081" y="1762245"/>
                  </a:lnTo>
                  <a:lnTo>
                    <a:pt x="2344279" y="1721220"/>
                  </a:lnTo>
                  <a:lnTo>
                    <a:pt x="2361987" y="1679387"/>
                  </a:lnTo>
                  <a:lnTo>
                    <a:pt x="2378169" y="1636778"/>
                  </a:lnTo>
                  <a:lnTo>
                    <a:pt x="2392792" y="1593427"/>
                  </a:lnTo>
                  <a:lnTo>
                    <a:pt x="2405823" y="1549370"/>
                  </a:lnTo>
                  <a:lnTo>
                    <a:pt x="2417226" y="1504640"/>
                  </a:lnTo>
                  <a:lnTo>
                    <a:pt x="2426969" y="1459270"/>
                  </a:lnTo>
                  <a:lnTo>
                    <a:pt x="2435017" y="1413295"/>
                  </a:lnTo>
                  <a:lnTo>
                    <a:pt x="2441335" y="1366749"/>
                  </a:lnTo>
                  <a:lnTo>
                    <a:pt x="2445890" y="1319666"/>
                  </a:lnTo>
                  <a:lnTo>
                    <a:pt x="2448649" y="1272080"/>
                  </a:lnTo>
                  <a:lnTo>
                    <a:pt x="2449576" y="1224026"/>
                  </a:lnTo>
                  <a:lnTo>
                    <a:pt x="2448649" y="1175962"/>
                  </a:lnTo>
                  <a:lnTo>
                    <a:pt x="2445890" y="1128367"/>
                  </a:lnTo>
                  <a:lnTo>
                    <a:pt x="2441335" y="1081276"/>
                  </a:lnTo>
                  <a:lnTo>
                    <a:pt x="2435017" y="1034723"/>
                  </a:lnTo>
                  <a:lnTo>
                    <a:pt x="2426969" y="988741"/>
                  </a:lnTo>
                  <a:lnTo>
                    <a:pt x="2417226" y="943364"/>
                  </a:lnTo>
                  <a:lnTo>
                    <a:pt x="2405823" y="898627"/>
                  </a:lnTo>
                  <a:lnTo>
                    <a:pt x="2392792" y="854564"/>
                  </a:lnTo>
                  <a:lnTo>
                    <a:pt x="2378169" y="811208"/>
                  </a:lnTo>
                  <a:lnTo>
                    <a:pt x="2361987" y="768594"/>
                  </a:lnTo>
                  <a:lnTo>
                    <a:pt x="2344279" y="726755"/>
                  </a:lnTo>
                  <a:lnTo>
                    <a:pt x="2325081" y="685725"/>
                  </a:lnTo>
                  <a:lnTo>
                    <a:pt x="2304427" y="645540"/>
                  </a:lnTo>
                  <a:lnTo>
                    <a:pt x="2282349" y="606232"/>
                  </a:lnTo>
                  <a:lnTo>
                    <a:pt x="2258883" y="567835"/>
                  </a:lnTo>
                  <a:lnTo>
                    <a:pt x="2234063" y="530384"/>
                  </a:lnTo>
                  <a:lnTo>
                    <a:pt x="2207922" y="493913"/>
                  </a:lnTo>
                  <a:lnTo>
                    <a:pt x="2180494" y="458455"/>
                  </a:lnTo>
                  <a:lnTo>
                    <a:pt x="2151814" y="424045"/>
                  </a:lnTo>
                  <a:lnTo>
                    <a:pt x="2121915" y="390717"/>
                  </a:lnTo>
                  <a:lnTo>
                    <a:pt x="2090832" y="358505"/>
                  </a:lnTo>
                  <a:lnTo>
                    <a:pt x="2058599" y="327442"/>
                  </a:lnTo>
                  <a:lnTo>
                    <a:pt x="2025249" y="297563"/>
                  </a:lnTo>
                  <a:lnTo>
                    <a:pt x="1990817" y="268901"/>
                  </a:lnTo>
                  <a:lnTo>
                    <a:pt x="1955337" y="241491"/>
                  </a:lnTo>
                  <a:lnTo>
                    <a:pt x="1918843" y="215367"/>
                  </a:lnTo>
                  <a:lnTo>
                    <a:pt x="1881369" y="190563"/>
                  </a:lnTo>
                  <a:lnTo>
                    <a:pt x="1842948" y="167113"/>
                  </a:lnTo>
                  <a:lnTo>
                    <a:pt x="1803616" y="145050"/>
                  </a:lnTo>
                  <a:lnTo>
                    <a:pt x="1763405" y="124409"/>
                  </a:lnTo>
                  <a:lnTo>
                    <a:pt x="1722351" y="105224"/>
                  </a:lnTo>
                  <a:lnTo>
                    <a:pt x="1680486" y="87529"/>
                  </a:lnTo>
                  <a:lnTo>
                    <a:pt x="1637846" y="71357"/>
                  </a:lnTo>
                  <a:lnTo>
                    <a:pt x="1594464" y="56744"/>
                  </a:lnTo>
                  <a:lnTo>
                    <a:pt x="1550374" y="43722"/>
                  </a:lnTo>
                  <a:lnTo>
                    <a:pt x="1505611" y="32326"/>
                  </a:lnTo>
                  <a:lnTo>
                    <a:pt x="1460208" y="22590"/>
                  </a:lnTo>
                  <a:lnTo>
                    <a:pt x="1414199" y="14548"/>
                  </a:lnTo>
                  <a:lnTo>
                    <a:pt x="1367618" y="8234"/>
                  </a:lnTo>
                  <a:lnTo>
                    <a:pt x="1320500" y="3682"/>
                  </a:lnTo>
                  <a:lnTo>
                    <a:pt x="1272879" y="926"/>
                  </a:lnTo>
                  <a:lnTo>
                    <a:pt x="12247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1550" y="765175"/>
              <a:ext cx="2449830" cy="2447925"/>
            </a:xfrm>
            <a:custGeom>
              <a:avLst/>
              <a:gdLst/>
              <a:ahLst/>
              <a:cxnLst/>
              <a:rect l="l" t="t" r="r" b="b"/>
              <a:pathLst>
                <a:path w="2449829" h="2447925">
                  <a:moveTo>
                    <a:pt x="0" y="1224026"/>
                  </a:moveTo>
                  <a:lnTo>
                    <a:pt x="926" y="1175962"/>
                  </a:lnTo>
                  <a:lnTo>
                    <a:pt x="3685" y="1128367"/>
                  </a:lnTo>
                  <a:lnTo>
                    <a:pt x="8240" y="1081276"/>
                  </a:lnTo>
                  <a:lnTo>
                    <a:pt x="14558" y="1034723"/>
                  </a:lnTo>
                  <a:lnTo>
                    <a:pt x="22606" y="988741"/>
                  </a:lnTo>
                  <a:lnTo>
                    <a:pt x="32349" y="943364"/>
                  </a:lnTo>
                  <a:lnTo>
                    <a:pt x="43752" y="898627"/>
                  </a:lnTo>
                  <a:lnTo>
                    <a:pt x="56783" y="854564"/>
                  </a:lnTo>
                  <a:lnTo>
                    <a:pt x="71406" y="811208"/>
                  </a:lnTo>
                  <a:lnTo>
                    <a:pt x="87588" y="768594"/>
                  </a:lnTo>
                  <a:lnTo>
                    <a:pt x="105296" y="726755"/>
                  </a:lnTo>
                  <a:lnTo>
                    <a:pt x="124494" y="685725"/>
                  </a:lnTo>
                  <a:lnTo>
                    <a:pt x="145148" y="645540"/>
                  </a:lnTo>
                  <a:lnTo>
                    <a:pt x="167226" y="606232"/>
                  </a:lnTo>
                  <a:lnTo>
                    <a:pt x="190692" y="567835"/>
                  </a:lnTo>
                  <a:lnTo>
                    <a:pt x="215512" y="530384"/>
                  </a:lnTo>
                  <a:lnTo>
                    <a:pt x="241653" y="493913"/>
                  </a:lnTo>
                  <a:lnTo>
                    <a:pt x="269081" y="458455"/>
                  </a:lnTo>
                  <a:lnTo>
                    <a:pt x="297761" y="424045"/>
                  </a:lnTo>
                  <a:lnTo>
                    <a:pt x="327660" y="390717"/>
                  </a:lnTo>
                  <a:lnTo>
                    <a:pt x="358743" y="358505"/>
                  </a:lnTo>
                  <a:lnTo>
                    <a:pt x="390976" y="327442"/>
                  </a:lnTo>
                  <a:lnTo>
                    <a:pt x="424326" y="297563"/>
                  </a:lnTo>
                  <a:lnTo>
                    <a:pt x="458758" y="268901"/>
                  </a:lnTo>
                  <a:lnTo>
                    <a:pt x="494238" y="241491"/>
                  </a:lnTo>
                  <a:lnTo>
                    <a:pt x="530732" y="215367"/>
                  </a:lnTo>
                  <a:lnTo>
                    <a:pt x="568206" y="190563"/>
                  </a:lnTo>
                  <a:lnTo>
                    <a:pt x="606627" y="167113"/>
                  </a:lnTo>
                  <a:lnTo>
                    <a:pt x="645959" y="145050"/>
                  </a:lnTo>
                  <a:lnTo>
                    <a:pt x="686170" y="124409"/>
                  </a:lnTo>
                  <a:lnTo>
                    <a:pt x="727224" y="105224"/>
                  </a:lnTo>
                  <a:lnTo>
                    <a:pt x="769089" y="87529"/>
                  </a:lnTo>
                  <a:lnTo>
                    <a:pt x="811729" y="71357"/>
                  </a:lnTo>
                  <a:lnTo>
                    <a:pt x="855111" y="56744"/>
                  </a:lnTo>
                  <a:lnTo>
                    <a:pt x="899201" y="43722"/>
                  </a:lnTo>
                  <a:lnTo>
                    <a:pt x="943964" y="32326"/>
                  </a:lnTo>
                  <a:lnTo>
                    <a:pt x="989367" y="22590"/>
                  </a:lnTo>
                  <a:lnTo>
                    <a:pt x="1035376" y="14548"/>
                  </a:lnTo>
                  <a:lnTo>
                    <a:pt x="1081957" y="8234"/>
                  </a:lnTo>
                  <a:lnTo>
                    <a:pt x="1129075" y="3682"/>
                  </a:lnTo>
                  <a:lnTo>
                    <a:pt x="1176696" y="926"/>
                  </a:lnTo>
                  <a:lnTo>
                    <a:pt x="1224788" y="0"/>
                  </a:lnTo>
                  <a:lnTo>
                    <a:pt x="1272879" y="926"/>
                  </a:lnTo>
                  <a:lnTo>
                    <a:pt x="1320500" y="3682"/>
                  </a:lnTo>
                  <a:lnTo>
                    <a:pt x="1367618" y="8234"/>
                  </a:lnTo>
                  <a:lnTo>
                    <a:pt x="1414199" y="14548"/>
                  </a:lnTo>
                  <a:lnTo>
                    <a:pt x="1460208" y="22590"/>
                  </a:lnTo>
                  <a:lnTo>
                    <a:pt x="1505611" y="32326"/>
                  </a:lnTo>
                  <a:lnTo>
                    <a:pt x="1550374" y="43722"/>
                  </a:lnTo>
                  <a:lnTo>
                    <a:pt x="1594464" y="56744"/>
                  </a:lnTo>
                  <a:lnTo>
                    <a:pt x="1637846" y="71357"/>
                  </a:lnTo>
                  <a:lnTo>
                    <a:pt x="1680486" y="87529"/>
                  </a:lnTo>
                  <a:lnTo>
                    <a:pt x="1722351" y="105224"/>
                  </a:lnTo>
                  <a:lnTo>
                    <a:pt x="1763405" y="124409"/>
                  </a:lnTo>
                  <a:lnTo>
                    <a:pt x="1803616" y="145050"/>
                  </a:lnTo>
                  <a:lnTo>
                    <a:pt x="1842948" y="167113"/>
                  </a:lnTo>
                  <a:lnTo>
                    <a:pt x="1881369" y="190563"/>
                  </a:lnTo>
                  <a:lnTo>
                    <a:pt x="1918843" y="215367"/>
                  </a:lnTo>
                  <a:lnTo>
                    <a:pt x="1955337" y="241491"/>
                  </a:lnTo>
                  <a:lnTo>
                    <a:pt x="1990817" y="268901"/>
                  </a:lnTo>
                  <a:lnTo>
                    <a:pt x="2025249" y="297563"/>
                  </a:lnTo>
                  <a:lnTo>
                    <a:pt x="2058599" y="327442"/>
                  </a:lnTo>
                  <a:lnTo>
                    <a:pt x="2090832" y="358505"/>
                  </a:lnTo>
                  <a:lnTo>
                    <a:pt x="2121915" y="390717"/>
                  </a:lnTo>
                  <a:lnTo>
                    <a:pt x="2151814" y="424045"/>
                  </a:lnTo>
                  <a:lnTo>
                    <a:pt x="2180494" y="458455"/>
                  </a:lnTo>
                  <a:lnTo>
                    <a:pt x="2207922" y="493913"/>
                  </a:lnTo>
                  <a:lnTo>
                    <a:pt x="2234063" y="530384"/>
                  </a:lnTo>
                  <a:lnTo>
                    <a:pt x="2258883" y="567835"/>
                  </a:lnTo>
                  <a:lnTo>
                    <a:pt x="2282349" y="606232"/>
                  </a:lnTo>
                  <a:lnTo>
                    <a:pt x="2304427" y="645540"/>
                  </a:lnTo>
                  <a:lnTo>
                    <a:pt x="2325081" y="685725"/>
                  </a:lnTo>
                  <a:lnTo>
                    <a:pt x="2344279" y="726755"/>
                  </a:lnTo>
                  <a:lnTo>
                    <a:pt x="2361987" y="768594"/>
                  </a:lnTo>
                  <a:lnTo>
                    <a:pt x="2378169" y="811208"/>
                  </a:lnTo>
                  <a:lnTo>
                    <a:pt x="2392792" y="854564"/>
                  </a:lnTo>
                  <a:lnTo>
                    <a:pt x="2405823" y="898627"/>
                  </a:lnTo>
                  <a:lnTo>
                    <a:pt x="2417226" y="943364"/>
                  </a:lnTo>
                  <a:lnTo>
                    <a:pt x="2426969" y="988741"/>
                  </a:lnTo>
                  <a:lnTo>
                    <a:pt x="2435017" y="1034723"/>
                  </a:lnTo>
                  <a:lnTo>
                    <a:pt x="2441335" y="1081276"/>
                  </a:lnTo>
                  <a:lnTo>
                    <a:pt x="2445890" y="1128367"/>
                  </a:lnTo>
                  <a:lnTo>
                    <a:pt x="2448649" y="1175962"/>
                  </a:lnTo>
                  <a:lnTo>
                    <a:pt x="2449576" y="1224026"/>
                  </a:lnTo>
                  <a:lnTo>
                    <a:pt x="2448649" y="1272080"/>
                  </a:lnTo>
                  <a:lnTo>
                    <a:pt x="2445890" y="1319666"/>
                  </a:lnTo>
                  <a:lnTo>
                    <a:pt x="2441335" y="1366749"/>
                  </a:lnTo>
                  <a:lnTo>
                    <a:pt x="2435017" y="1413295"/>
                  </a:lnTo>
                  <a:lnTo>
                    <a:pt x="2426969" y="1459270"/>
                  </a:lnTo>
                  <a:lnTo>
                    <a:pt x="2417226" y="1504640"/>
                  </a:lnTo>
                  <a:lnTo>
                    <a:pt x="2405823" y="1549370"/>
                  </a:lnTo>
                  <a:lnTo>
                    <a:pt x="2392792" y="1593427"/>
                  </a:lnTo>
                  <a:lnTo>
                    <a:pt x="2378169" y="1636778"/>
                  </a:lnTo>
                  <a:lnTo>
                    <a:pt x="2361987" y="1679387"/>
                  </a:lnTo>
                  <a:lnTo>
                    <a:pt x="2344279" y="1721220"/>
                  </a:lnTo>
                  <a:lnTo>
                    <a:pt x="2325081" y="1762245"/>
                  </a:lnTo>
                  <a:lnTo>
                    <a:pt x="2304427" y="1802426"/>
                  </a:lnTo>
                  <a:lnTo>
                    <a:pt x="2282349" y="1841730"/>
                  </a:lnTo>
                  <a:lnTo>
                    <a:pt x="2258883" y="1880123"/>
                  </a:lnTo>
                  <a:lnTo>
                    <a:pt x="2234063" y="1917570"/>
                  </a:lnTo>
                  <a:lnTo>
                    <a:pt x="2207922" y="1954038"/>
                  </a:lnTo>
                  <a:lnTo>
                    <a:pt x="2180494" y="1989492"/>
                  </a:lnTo>
                  <a:lnTo>
                    <a:pt x="2151814" y="2023899"/>
                  </a:lnTo>
                  <a:lnTo>
                    <a:pt x="2121915" y="2057225"/>
                  </a:lnTo>
                  <a:lnTo>
                    <a:pt x="2090832" y="2089435"/>
                  </a:lnTo>
                  <a:lnTo>
                    <a:pt x="2058599" y="2120496"/>
                  </a:lnTo>
                  <a:lnTo>
                    <a:pt x="2025249" y="2150373"/>
                  </a:lnTo>
                  <a:lnTo>
                    <a:pt x="1990817" y="2179033"/>
                  </a:lnTo>
                  <a:lnTo>
                    <a:pt x="1955337" y="2206441"/>
                  </a:lnTo>
                  <a:lnTo>
                    <a:pt x="1918843" y="2232564"/>
                  </a:lnTo>
                  <a:lnTo>
                    <a:pt x="1881369" y="2257367"/>
                  </a:lnTo>
                  <a:lnTo>
                    <a:pt x="1842948" y="2280816"/>
                  </a:lnTo>
                  <a:lnTo>
                    <a:pt x="1803616" y="2302878"/>
                  </a:lnTo>
                  <a:lnTo>
                    <a:pt x="1763405" y="2323518"/>
                  </a:lnTo>
                  <a:lnTo>
                    <a:pt x="1722351" y="2342702"/>
                  </a:lnTo>
                  <a:lnTo>
                    <a:pt x="1680486" y="2360397"/>
                  </a:lnTo>
                  <a:lnTo>
                    <a:pt x="1637846" y="2376568"/>
                  </a:lnTo>
                  <a:lnTo>
                    <a:pt x="1594464" y="2391181"/>
                  </a:lnTo>
                  <a:lnTo>
                    <a:pt x="1550374" y="2404202"/>
                  </a:lnTo>
                  <a:lnTo>
                    <a:pt x="1505611" y="2415598"/>
                  </a:lnTo>
                  <a:lnTo>
                    <a:pt x="1460208" y="2425334"/>
                  </a:lnTo>
                  <a:lnTo>
                    <a:pt x="1414199" y="2433376"/>
                  </a:lnTo>
                  <a:lnTo>
                    <a:pt x="1367618" y="2439690"/>
                  </a:lnTo>
                  <a:lnTo>
                    <a:pt x="1320500" y="2444242"/>
                  </a:lnTo>
                  <a:lnTo>
                    <a:pt x="1272879" y="2446998"/>
                  </a:lnTo>
                  <a:lnTo>
                    <a:pt x="1224788" y="2447925"/>
                  </a:lnTo>
                  <a:lnTo>
                    <a:pt x="1176696" y="2446998"/>
                  </a:lnTo>
                  <a:lnTo>
                    <a:pt x="1129075" y="2444242"/>
                  </a:lnTo>
                  <a:lnTo>
                    <a:pt x="1081957" y="2439690"/>
                  </a:lnTo>
                  <a:lnTo>
                    <a:pt x="1035376" y="2433376"/>
                  </a:lnTo>
                  <a:lnTo>
                    <a:pt x="989367" y="2425334"/>
                  </a:lnTo>
                  <a:lnTo>
                    <a:pt x="943964" y="2415598"/>
                  </a:lnTo>
                  <a:lnTo>
                    <a:pt x="899201" y="2404202"/>
                  </a:lnTo>
                  <a:lnTo>
                    <a:pt x="855111" y="2391181"/>
                  </a:lnTo>
                  <a:lnTo>
                    <a:pt x="811729" y="2376568"/>
                  </a:lnTo>
                  <a:lnTo>
                    <a:pt x="769089" y="2360397"/>
                  </a:lnTo>
                  <a:lnTo>
                    <a:pt x="727224" y="2342702"/>
                  </a:lnTo>
                  <a:lnTo>
                    <a:pt x="686170" y="2323518"/>
                  </a:lnTo>
                  <a:lnTo>
                    <a:pt x="645959" y="2302878"/>
                  </a:lnTo>
                  <a:lnTo>
                    <a:pt x="606627" y="2280816"/>
                  </a:lnTo>
                  <a:lnTo>
                    <a:pt x="568206" y="2257367"/>
                  </a:lnTo>
                  <a:lnTo>
                    <a:pt x="530732" y="2232564"/>
                  </a:lnTo>
                  <a:lnTo>
                    <a:pt x="494238" y="2206441"/>
                  </a:lnTo>
                  <a:lnTo>
                    <a:pt x="458758" y="2179033"/>
                  </a:lnTo>
                  <a:lnTo>
                    <a:pt x="424326" y="2150373"/>
                  </a:lnTo>
                  <a:lnTo>
                    <a:pt x="390976" y="2120496"/>
                  </a:lnTo>
                  <a:lnTo>
                    <a:pt x="358743" y="2089435"/>
                  </a:lnTo>
                  <a:lnTo>
                    <a:pt x="327660" y="2057225"/>
                  </a:lnTo>
                  <a:lnTo>
                    <a:pt x="297761" y="2023899"/>
                  </a:lnTo>
                  <a:lnTo>
                    <a:pt x="269081" y="1989492"/>
                  </a:lnTo>
                  <a:lnTo>
                    <a:pt x="241653" y="1954038"/>
                  </a:lnTo>
                  <a:lnTo>
                    <a:pt x="215512" y="1917570"/>
                  </a:lnTo>
                  <a:lnTo>
                    <a:pt x="190692" y="1880123"/>
                  </a:lnTo>
                  <a:lnTo>
                    <a:pt x="167226" y="1841730"/>
                  </a:lnTo>
                  <a:lnTo>
                    <a:pt x="145148" y="1802426"/>
                  </a:lnTo>
                  <a:lnTo>
                    <a:pt x="124494" y="1762245"/>
                  </a:lnTo>
                  <a:lnTo>
                    <a:pt x="105296" y="1721220"/>
                  </a:lnTo>
                  <a:lnTo>
                    <a:pt x="87588" y="1679387"/>
                  </a:lnTo>
                  <a:lnTo>
                    <a:pt x="71406" y="1636778"/>
                  </a:lnTo>
                  <a:lnTo>
                    <a:pt x="56783" y="1593427"/>
                  </a:lnTo>
                  <a:lnTo>
                    <a:pt x="43752" y="1549370"/>
                  </a:lnTo>
                  <a:lnTo>
                    <a:pt x="32349" y="1504640"/>
                  </a:lnTo>
                  <a:lnTo>
                    <a:pt x="22606" y="1459270"/>
                  </a:lnTo>
                  <a:lnTo>
                    <a:pt x="14558" y="1413295"/>
                  </a:lnTo>
                  <a:lnTo>
                    <a:pt x="8240" y="1366749"/>
                  </a:lnTo>
                  <a:lnTo>
                    <a:pt x="3685" y="1319666"/>
                  </a:lnTo>
                  <a:lnTo>
                    <a:pt x="926" y="1272080"/>
                  </a:lnTo>
                  <a:lnTo>
                    <a:pt x="0" y="12240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692529" y="3334003"/>
            <a:ext cx="447675" cy="330835"/>
            <a:chOff x="1692529" y="3334003"/>
            <a:chExt cx="447675" cy="330835"/>
          </a:xfrm>
        </p:grpSpPr>
        <p:sp>
          <p:nvSpPr>
            <p:cNvPr id="6" name="object 6"/>
            <p:cNvSpPr/>
            <p:nvPr/>
          </p:nvSpPr>
          <p:spPr>
            <a:xfrm>
              <a:off x="1705229" y="3346703"/>
              <a:ext cx="422275" cy="305435"/>
            </a:xfrm>
            <a:custGeom>
              <a:avLst/>
              <a:gdLst/>
              <a:ahLst/>
              <a:cxnLst/>
              <a:rect l="l" t="t" r="r" b="b"/>
              <a:pathLst>
                <a:path w="422275" h="305435">
                  <a:moveTo>
                    <a:pt x="241934" y="0"/>
                  </a:moveTo>
                  <a:lnTo>
                    <a:pt x="0" y="94615"/>
                  </a:lnTo>
                  <a:lnTo>
                    <a:pt x="105409" y="117856"/>
                  </a:lnTo>
                  <a:lnTo>
                    <a:pt x="74421" y="258953"/>
                  </a:lnTo>
                  <a:lnTo>
                    <a:pt x="285241" y="305308"/>
                  </a:lnTo>
                  <a:lnTo>
                    <a:pt x="316356" y="164211"/>
                  </a:lnTo>
                  <a:lnTo>
                    <a:pt x="421766" y="187451"/>
                  </a:lnTo>
                  <a:lnTo>
                    <a:pt x="24193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05229" y="3346703"/>
              <a:ext cx="422275" cy="305435"/>
            </a:xfrm>
            <a:custGeom>
              <a:avLst/>
              <a:gdLst/>
              <a:ahLst/>
              <a:cxnLst/>
              <a:rect l="l" t="t" r="r" b="b"/>
              <a:pathLst>
                <a:path w="422275" h="305435">
                  <a:moveTo>
                    <a:pt x="0" y="94615"/>
                  </a:moveTo>
                  <a:lnTo>
                    <a:pt x="241934" y="0"/>
                  </a:lnTo>
                  <a:lnTo>
                    <a:pt x="421766" y="187451"/>
                  </a:lnTo>
                  <a:lnTo>
                    <a:pt x="316356" y="164211"/>
                  </a:lnTo>
                  <a:lnTo>
                    <a:pt x="285241" y="305308"/>
                  </a:lnTo>
                  <a:lnTo>
                    <a:pt x="74421" y="258953"/>
                  </a:lnTo>
                  <a:lnTo>
                    <a:pt x="105409" y="117856"/>
                  </a:lnTo>
                  <a:lnTo>
                    <a:pt x="0" y="9461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336925" y="5472176"/>
            <a:ext cx="313055" cy="457200"/>
            <a:chOff x="3336925" y="5472176"/>
            <a:chExt cx="313055" cy="457200"/>
          </a:xfrm>
        </p:grpSpPr>
        <p:sp>
          <p:nvSpPr>
            <p:cNvPr id="9" name="object 9"/>
            <p:cNvSpPr/>
            <p:nvPr/>
          </p:nvSpPr>
          <p:spPr>
            <a:xfrm>
              <a:off x="3349625" y="5484876"/>
              <a:ext cx="287655" cy="431800"/>
            </a:xfrm>
            <a:custGeom>
              <a:avLst/>
              <a:gdLst/>
              <a:ahLst/>
              <a:cxnLst/>
              <a:rect l="l" t="t" r="r" b="b"/>
              <a:pathLst>
                <a:path w="287654" h="431800">
                  <a:moveTo>
                    <a:pt x="143637" y="0"/>
                  </a:moveTo>
                  <a:lnTo>
                    <a:pt x="0" y="215836"/>
                  </a:lnTo>
                  <a:lnTo>
                    <a:pt x="143637" y="431736"/>
                  </a:lnTo>
                  <a:lnTo>
                    <a:pt x="143637" y="323786"/>
                  </a:lnTo>
                  <a:lnTo>
                    <a:pt x="287400" y="323786"/>
                  </a:lnTo>
                  <a:lnTo>
                    <a:pt x="287400" y="107886"/>
                  </a:lnTo>
                  <a:lnTo>
                    <a:pt x="143637" y="107886"/>
                  </a:lnTo>
                  <a:lnTo>
                    <a:pt x="143637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49625" y="5484876"/>
              <a:ext cx="287655" cy="431800"/>
            </a:xfrm>
            <a:custGeom>
              <a:avLst/>
              <a:gdLst/>
              <a:ahLst/>
              <a:cxnLst/>
              <a:rect l="l" t="t" r="r" b="b"/>
              <a:pathLst>
                <a:path w="287654" h="431800">
                  <a:moveTo>
                    <a:pt x="143637" y="431736"/>
                  </a:moveTo>
                  <a:lnTo>
                    <a:pt x="0" y="215836"/>
                  </a:lnTo>
                  <a:lnTo>
                    <a:pt x="143637" y="0"/>
                  </a:lnTo>
                  <a:lnTo>
                    <a:pt x="143637" y="107886"/>
                  </a:lnTo>
                  <a:lnTo>
                    <a:pt x="287400" y="107886"/>
                  </a:lnTo>
                  <a:lnTo>
                    <a:pt x="287400" y="323786"/>
                  </a:lnTo>
                  <a:lnTo>
                    <a:pt x="143637" y="323786"/>
                  </a:lnTo>
                  <a:lnTo>
                    <a:pt x="143637" y="43173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628516" y="382650"/>
            <a:ext cx="5204460" cy="6488430"/>
            <a:chOff x="3628516" y="382650"/>
            <a:chExt cx="5204460" cy="6488430"/>
          </a:xfrm>
        </p:grpSpPr>
        <p:sp>
          <p:nvSpPr>
            <p:cNvPr id="12" name="object 12"/>
            <p:cNvSpPr/>
            <p:nvPr/>
          </p:nvSpPr>
          <p:spPr>
            <a:xfrm>
              <a:off x="3641216" y="1419478"/>
              <a:ext cx="294005" cy="431800"/>
            </a:xfrm>
            <a:custGeom>
              <a:avLst/>
              <a:gdLst/>
              <a:ahLst/>
              <a:cxnLst/>
              <a:rect l="l" t="t" r="r" b="b"/>
              <a:pathLst>
                <a:path w="294004" h="431800">
                  <a:moveTo>
                    <a:pt x="138811" y="0"/>
                  </a:moveTo>
                  <a:lnTo>
                    <a:pt x="144272" y="107823"/>
                  </a:lnTo>
                  <a:lnTo>
                    <a:pt x="0" y="115062"/>
                  </a:lnTo>
                  <a:lnTo>
                    <a:pt x="10922" y="330708"/>
                  </a:lnTo>
                  <a:lnTo>
                    <a:pt x="155194" y="323469"/>
                  </a:lnTo>
                  <a:lnTo>
                    <a:pt x="160655" y="431292"/>
                  </a:lnTo>
                  <a:lnTo>
                    <a:pt x="294005" y="208407"/>
                  </a:lnTo>
                  <a:lnTo>
                    <a:pt x="138811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41216" y="1419478"/>
              <a:ext cx="294005" cy="431800"/>
            </a:xfrm>
            <a:custGeom>
              <a:avLst/>
              <a:gdLst/>
              <a:ahLst/>
              <a:cxnLst/>
              <a:rect l="l" t="t" r="r" b="b"/>
              <a:pathLst>
                <a:path w="294004" h="431800">
                  <a:moveTo>
                    <a:pt x="138811" y="0"/>
                  </a:moveTo>
                  <a:lnTo>
                    <a:pt x="294005" y="208407"/>
                  </a:lnTo>
                  <a:lnTo>
                    <a:pt x="160655" y="431292"/>
                  </a:lnTo>
                  <a:lnTo>
                    <a:pt x="155194" y="323469"/>
                  </a:lnTo>
                  <a:lnTo>
                    <a:pt x="10922" y="330708"/>
                  </a:lnTo>
                  <a:lnTo>
                    <a:pt x="0" y="115062"/>
                  </a:lnTo>
                  <a:lnTo>
                    <a:pt x="144272" y="107823"/>
                  </a:lnTo>
                  <a:lnTo>
                    <a:pt x="138811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11599" y="382650"/>
              <a:ext cx="4921250" cy="64880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041394" y="4897882"/>
            <a:ext cx="22917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latin typeface="Arial"/>
                <a:cs typeface="Arial"/>
              </a:rPr>
              <a:t>Αυτοσυγκέντρωση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42950" y="2837688"/>
            <a:ext cx="5320030" cy="3412490"/>
            <a:chOff x="742950" y="2837688"/>
            <a:chExt cx="5320030" cy="3412490"/>
          </a:xfrm>
        </p:grpSpPr>
        <p:sp>
          <p:nvSpPr>
            <p:cNvPr id="17" name="object 17"/>
            <p:cNvSpPr/>
            <p:nvPr/>
          </p:nvSpPr>
          <p:spPr>
            <a:xfrm>
              <a:off x="755650" y="3789426"/>
              <a:ext cx="2447925" cy="2447925"/>
            </a:xfrm>
            <a:custGeom>
              <a:avLst/>
              <a:gdLst/>
              <a:ahLst/>
              <a:cxnLst/>
              <a:rect l="l" t="t" r="r" b="b"/>
              <a:pathLst>
                <a:path w="2447925" h="2447925">
                  <a:moveTo>
                    <a:pt x="1224026" y="0"/>
                  </a:moveTo>
                  <a:lnTo>
                    <a:pt x="1175962" y="926"/>
                  </a:lnTo>
                  <a:lnTo>
                    <a:pt x="1128367" y="3681"/>
                  </a:lnTo>
                  <a:lnTo>
                    <a:pt x="1081276" y="8232"/>
                  </a:lnTo>
                  <a:lnTo>
                    <a:pt x="1034723" y="14545"/>
                  </a:lnTo>
                  <a:lnTo>
                    <a:pt x="988741" y="22585"/>
                  </a:lnTo>
                  <a:lnTo>
                    <a:pt x="943364" y="32319"/>
                  </a:lnTo>
                  <a:lnTo>
                    <a:pt x="898627" y="43713"/>
                  </a:lnTo>
                  <a:lnTo>
                    <a:pt x="854564" y="56732"/>
                  </a:lnTo>
                  <a:lnTo>
                    <a:pt x="811208" y="71342"/>
                  </a:lnTo>
                  <a:lnTo>
                    <a:pt x="768594" y="87511"/>
                  </a:lnTo>
                  <a:lnTo>
                    <a:pt x="726755" y="105203"/>
                  </a:lnTo>
                  <a:lnTo>
                    <a:pt x="685725" y="124384"/>
                  </a:lnTo>
                  <a:lnTo>
                    <a:pt x="645540" y="145021"/>
                  </a:lnTo>
                  <a:lnTo>
                    <a:pt x="606232" y="167080"/>
                  </a:lnTo>
                  <a:lnTo>
                    <a:pt x="567835" y="190526"/>
                  </a:lnTo>
                  <a:lnTo>
                    <a:pt x="530384" y="215326"/>
                  </a:lnTo>
                  <a:lnTo>
                    <a:pt x="493913" y="241446"/>
                  </a:lnTo>
                  <a:lnTo>
                    <a:pt x="458455" y="268851"/>
                  </a:lnTo>
                  <a:lnTo>
                    <a:pt x="424045" y="297508"/>
                  </a:lnTo>
                  <a:lnTo>
                    <a:pt x="390717" y="327383"/>
                  </a:lnTo>
                  <a:lnTo>
                    <a:pt x="358505" y="358441"/>
                  </a:lnTo>
                  <a:lnTo>
                    <a:pt x="327442" y="390649"/>
                  </a:lnTo>
                  <a:lnTo>
                    <a:pt x="297563" y="423973"/>
                  </a:lnTo>
                  <a:lnTo>
                    <a:pt x="268901" y="458378"/>
                  </a:lnTo>
                  <a:lnTo>
                    <a:pt x="241491" y="493832"/>
                  </a:lnTo>
                  <a:lnTo>
                    <a:pt x="215367" y="530299"/>
                  </a:lnTo>
                  <a:lnTo>
                    <a:pt x="190563" y="567745"/>
                  </a:lnTo>
                  <a:lnTo>
                    <a:pt x="167113" y="606138"/>
                  </a:lnTo>
                  <a:lnTo>
                    <a:pt x="145050" y="645442"/>
                  </a:lnTo>
                  <a:lnTo>
                    <a:pt x="124409" y="685624"/>
                  </a:lnTo>
                  <a:lnTo>
                    <a:pt x="105224" y="726649"/>
                  </a:lnTo>
                  <a:lnTo>
                    <a:pt x="87529" y="768485"/>
                  </a:lnTo>
                  <a:lnTo>
                    <a:pt x="71357" y="811096"/>
                  </a:lnTo>
                  <a:lnTo>
                    <a:pt x="56744" y="854449"/>
                  </a:lnTo>
                  <a:lnTo>
                    <a:pt x="43722" y="898510"/>
                  </a:lnTo>
                  <a:lnTo>
                    <a:pt x="32326" y="943244"/>
                  </a:lnTo>
                  <a:lnTo>
                    <a:pt x="22590" y="988619"/>
                  </a:lnTo>
                  <a:lnTo>
                    <a:pt x="14548" y="1034599"/>
                  </a:lnTo>
                  <a:lnTo>
                    <a:pt x="8234" y="1081151"/>
                  </a:lnTo>
                  <a:lnTo>
                    <a:pt x="3682" y="1128241"/>
                  </a:lnTo>
                  <a:lnTo>
                    <a:pt x="926" y="1175835"/>
                  </a:lnTo>
                  <a:lnTo>
                    <a:pt x="0" y="1223899"/>
                  </a:lnTo>
                  <a:lnTo>
                    <a:pt x="926" y="1271960"/>
                  </a:lnTo>
                  <a:lnTo>
                    <a:pt x="3682" y="1319551"/>
                  </a:lnTo>
                  <a:lnTo>
                    <a:pt x="8234" y="1366640"/>
                  </a:lnTo>
                  <a:lnTo>
                    <a:pt x="14548" y="1413191"/>
                  </a:lnTo>
                  <a:lnTo>
                    <a:pt x="22590" y="1459170"/>
                  </a:lnTo>
                  <a:lnTo>
                    <a:pt x="32326" y="1504544"/>
                  </a:lnTo>
                  <a:lnTo>
                    <a:pt x="43722" y="1549279"/>
                  </a:lnTo>
                  <a:lnTo>
                    <a:pt x="56744" y="1593340"/>
                  </a:lnTo>
                  <a:lnTo>
                    <a:pt x="71357" y="1636693"/>
                  </a:lnTo>
                  <a:lnTo>
                    <a:pt x="87529" y="1679306"/>
                  </a:lnTo>
                  <a:lnTo>
                    <a:pt x="105224" y="1721142"/>
                  </a:lnTo>
                  <a:lnTo>
                    <a:pt x="124409" y="1762169"/>
                  </a:lnTo>
                  <a:lnTo>
                    <a:pt x="145050" y="1802353"/>
                  </a:lnTo>
                  <a:lnTo>
                    <a:pt x="167113" y="1841659"/>
                  </a:lnTo>
                  <a:lnTo>
                    <a:pt x="190563" y="1880053"/>
                  </a:lnTo>
                  <a:lnTo>
                    <a:pt x="215367" y="1917502"/>
                  </a:lnTo>
                  <a:lnTo>
                    <a:pt x="241491" y="1953972"/>
                  </a:lnTo>
                  <a:lnTo>
                    <a:pt x="268901" y="1989428"/>
                  </a:lnTo>
                  <a:lnTo>
                    <a:pt x="297563" y="2023836"/>
                  </a:lnTo>
                  <a:lnTo>
                    <a:pt x="327442" y="2057162"/>
                  </a:lnTo>
                  <a:lnTo>
                    <a:pt x="358505" y="2089373"/>
                  </a:lnTo>
                  <a:lnTo>
                    <a:pt x="390717" y="2120435"/>
                  </a:lnTo>
                  <a:lnTo>
                    <a:pt x="424045" y="2150312"/>
                  </a:lnTo>
                  <a:lnTo>
                    <a:pt x="458455" y="2178972"/>
                  </a:lnTo>
                  <a:lnTo>
                    <a:pt x="493913" y="2206381"/>
                  </a:lnTo>
                  <a:lnTo>
                    <a:pt x="530384" y="2232503"/>
                  </a:lnTo>
                  <a:lnTo>
                    <a:pt x="567835" y="2257307"/>
                  </a:lnTo>
                  <a:lnTo>
                    <a:pt x="606232" y="2280756"/>
                  </a:lnTo>
                  <a:lnTo>
                    <a:pt x="645540" y="2302817"/>
                  </a:lnTo>
                  <a:lnTo>
                    <a:pt x="685725" y="2323457"/>
                  </a:lnTo>
                  <a:lnTo>
                    <a:pt x="726755" y="2342641"/>
                  </a:lnTo>
                  <a:lnTo>
                    <a:pt x="768594" y="2360336"/>
                  </a:lnTo>
                  <a:lnTo>
                    <a:pt x="811208" y="2376506"/>
                  </a:lnTo>
                  <a:lnTo>
                    <a:pt x="854564" y="2391119"/>
                  </a:lnTo>
                  <a:lnTo>
                    <a:pt x="898627" y="2404140"/>
                  </a:lnTo>
                  <a:lnTo>
                    <a:pt x="943364" y="2415536"/>
                  </a:lnTo>
                  <a:lnTo>
                    <a:pt x="988741" y="2425271"/>
                  </a:lnTo>
                  <a:lnTo>
                    <a:pt x="1034723" y="2433313"/>
                  </a:lnTo>
                  <a:lnTo>
                    <a:pt x="1081276" y="2439627"/>
                  </a:lnTo>
                  <a:lnTo>
                    <a:pt x="1128367" y="2444179"/>
                  </a:lnTo>
                  <a:lnTo>
                    <a:pt x="1175962" y="2446935"/>
                  </a:lnTo>
                  <a:lnTo>
                    <a:pt x="1224026" y="2447861"/>
                  </a:lnTo>
                  <a:lnTo>
                    <a:pt x="1272080" y="2446935"/>
                  </a:lnTo>
                  <a:lnTo>
                    <a:pt x="1319666" y="2444179"/>
                  </a:lnTo>
                  <a:lnTo>
                    <a:pt x="1366749" y="2439627"/>
                  </a:lnTo>
                  <a:lnTo>
                    <a:pt x="1413295" y="2433313"/>
                  </a:lnTo>
                  <a:lnTo>
                    <a:pt x="1459270" y="2425271"/>
                  </a:lnTo>
                  <a:lnTo>
                    <a:pt x="1504640" y="2415536"/>
                  </a:lnTo>
                  <a:lnTo>
                    <a:pt x="1549370" y="2404140"/>
                  </a:lnTo>
                  <a:lnTo>
                    <a:pt x="1593427" y="2391119"/>
                  </a:lnTo>
                  <a:lnTo>
                    <a:pt x="1636778" y="2376506"/>
                  </a:lnTo>
                  <a:lnTo>
                    <a:pt x="1679387" y="2360336"/>
                  </a:lnTo>
                  <a:lnTo>
                    <a:pt x="1721220" y="2342641"/>
                  </a:lnTo>
                  <a:lnTo>
                    <a:pt x="1762245" y="2323457"/>
                  </a:lnTo>
                  <a:lnTo>
                    <a:pt x="1802426" y="2302817"/>
                  </a:lnTo>
                  <a:lnTo>
                    <a:pt x="1841730" y="2280756"/>
                  </a:lnTo>
                  <a:lnTo>
                    <a:pt x="1880123" y="2257307"/>
                  </a:lnTo>
                  <a:lnTo>
                    <a:pt x="1917570" y="2232503"/>
                  </a:lnTo>
                  <a:lnTo>
                    <a:pt x="1954038" y="2206381"/>
                  </a:lnTo>
                  <a:lnTo>
                    <a:pt x="1989492" y="2178972"/>
                  </a:lnTo>
                  <a:lnTo>
                    <a:pt x="2023899" y="2150312"/>
                  </a:lnTo>
                  <a:lnTo>
                    <a:pt x="2057225" y="2120435"/>
                  </a:lnTo>
                  <a:lnTo>
                    <a:pt x="2089435" y="2089373"/>
                  </a:lnTo>
                  <a:lnTo>
                    <a:pt x="2120496" y="2057162"/>
                  </a:lnTo>
                  <a:lnTo>
                    <a:pt x="2150373" y="2023836"/>
                  </a:lnTo>
                  <a:lnTo>
                    <a:pt x="2179033" y="1989428"/>
                  </a:lnTo>
                  <a:lnTo>
                    <a:pt x="2206441" y="1953972"/>
                  </a:lnTo>
                  <a:lnTo>
                    <a:pt x="2232564" y="1917502"/>
                  </a:lnTo>
                  <a:lnTo>
                    <a:pt x="2257367" y="1880053"/>
                  </a:lnTo>
                  <a:lnTo>
                    <a:pt x="2280816" y="1841659"/>
                  </a:lnTo>
                  <a:lnTo>
                    <a:pt x="2302878" y="1802353"/>
                  </a:lnTo>
                  <a:lnTo>
                    <a:pt x="2323518" y="1762169"/>
                  </a:lnTo>
                  <a:lnTo>
                    <a:pt x="2342702" y="1721142"/>
                  </a:lnTo>
                  <a:lnTo>
                    <a:pt x="2360397" y="1679306"/>
                  </a:lnTo>
                  <a:lnTo>
                    <a:pt x="2376568" y="1636693"/>
                  </a:lnTo>
                  <a:lnTo>
                    <a:pt x="2391181" y="1593340"/>
                  </a:lnTo>
                  <a:lnTo>
                    <a:pt x="2404202" y="1549279"/>
                  </a:lnTo>
                  <a:lnTo>
                    <a:pt x="2415598" y="1504544"/>
                  </a:lnTo>
                  <a:lnTo>
                    <a:pt x="2425334" y="1459170"/>
                  </a:lnTo>
                  <a:lnTo>
                    <a:pt x="2433376" y="1413191"/>
                  </a:lnTo>
                  <a:lnTo>
                    <a:pt x="2439690" y="1366640"/>
                  </a:lnTo>
                  <a:lnTo>
                    <a:pt x="2444242" y="1319551"/>
                  </a:lnTo>
                  <a:lnTo>
                    <a:pt x="2446998" y="1271960"/>
                  </a:lnTo>
                  <a:lnTo>
                    <a:pt x="2447925" y="1223899"/>
                  </a:lnTo>
                  <a:lnTo>
                    <a:pt x="2446998" y="1175835"/>
                  </a:lnTo>
                  <a:lnTo>
                    <a:pt x="2444242" y="1128241"/>
                  </a:lnTo>
                  <a:lnTo>
                    <a:pt x="2439690" y="1081151"/>
                  </a:lnTo>
                  <a:lnTo>
                    <a:pt x="2433376" y="1034599"/>
                  </a:lnTo>
                  <a:lnTo>
                    <a:pt x="2425334" y="988619"/>
                  </a:lnTo>
                  <a:lnTo>
                    <a:pt x="2415598" y="943244"/>
                  </a:lnTo>
                  <a:lnTo>
                    <a:pt x="2404202" y="898510"/>
                  </a:lnTo>
                  <a:lnTo>
                    <a:pt x="2391181" y="854449"/>
                  </a:lnTo>
                  <a:lnTo>
                    <a:pt x="2376568" y="811096"/>
                  </a:lnTo>
                  <a:lnTo>
                    <a:pt x="2360397" y="768485"/>
                  </a:lnTo>
                  <a:lnTo>
                    <a:pt x="2342702" y="726649"/>
                  </a:lnTo>
                  <a:lnTo>
                    <a:pt x="2323518" y="685624"/>
                  </a:lnTo>
                  <a:lnTo>
                    <a:pt x="2302878" y="645442"/>
                  </a:lnTo>
                  <a:lnTo>
                    <a:pt x="2280816" y="606138"/>
                  </a:lnTo>
                  <a:lnTo>
                    <a:pt x="2257367" y="567745"/>
                  </a:lnTo>
                  <a:lnTo>
                    <a:pt x="2232564" y="530299"/>
                  </a:lnTo>
                  <a:lnTo>
                    <a:pt x="2206441" y="493832"/>
                  </a:lnTo>
                  <a:lnTo>
                    <a:pt x="2179033" y="458378"/>
                  </a:lnTo>
                  <a:lnTo>
                    <a:pt x="2150373" y="423973"/>
                  </a:lnTo>
                  <a:lnTo>
                    <a:pt x="2120496" y="390649"/>
                  </a:lnTo>
                  <a:lnTo>
                    <a:pt x="2089435" y="358441"/>
                  </a:lnTo>
                  <a:lnTo>
                    <a:pt x="2057225" y="327383"/>
                  </a:lnTo>
                  <a:lnTo>
                    <a:pt x="2023899" y="297508"/>
                  </a:lnTo>
                  <a:lnTo>
                    <a:pt x="1989492" y="268851"/>
                  </a:lnTo>
                  <a:lnTo>
                    <a:pt x="1954038" y="241446"/>
                  </a:lnTo>
                  <a:lnTo>
                    <a:pt x="1917570" y="215326"/>
                  </a:lnTo>
                  <a:lnTo>
                    <a:pt x="1880123" y="190526"/>
                  </a:lnTo>
                  <a:lnTo>
                    <a:pt x="1841730" y="167080"/>
                  </a:lnTo>
                  <a:lnTo>
                    <a:pt x="1802426" y="145021"/>
                  </a:lnTo>
                  <a:lnTo>
                    <a:pt x="1762245" y="124384"/>
                  </a:lnTo>
                  <a:lnTo>
                    <a:pt x="1721220" y="105203"/>
                  </a:lnTo>
                  <a:lnTo>
                    <a:pt x="1679387" y="87511"/>
                  </a:lnTo>
                  <a:lnTo>
                    <a:pt x="1636778" y="71342"/>
                  </a:lnTo>
                  <a:lnTo>
                    <a:pt x="1593427" y="56732"/>
                  </a:lnTo>
                  <a:lnTo>
                    <a:pt x="1549370" y="43713"/>
                  </a:lnTo>
                  <a:lnTo>
                    <a:pt x="1504640" y="32319"/>
                  </a:lnTo>
                  <a:lnTo>
                    <a:pt x="1459270" y="22585"/>
                  </a:lnTo>
                  <a:lnTo>
                    <a:pt x="1413295" y="14545"/>
                  </a:lnTo>
                  <a:lnTo>
                    <a:pt x="1366749" y="8232"/>
                  </a:lnTo>
                  <a:lnTo>
                    <a:pt x="1319666" y="3681"/>
                  </a:lnTo>
                  <a:lnTo>
                    <a:pt x="1272080" y="926"/>
                  </a:lnTo>
                  <a:lnTo>
                    <a:pt x="122402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5650" y="3789426"/>
              <a:ext cx="2447925" cy="2447925"/>
            </a:xfrm>
            <a:custGeom>
              <a:avLst/>
              <a:gdLst/>
              <a:ahLst/>
              <a:cxnLst/>
              <a:rect l="l" t="t" r="r" b="b"/>
              <a:pathLst>
                <a:path w="2447925" h="2447925">
                  <a:moveTo>
                    <a:pt x="0" y="1223899"/>
                  </a:moveTo>
                  <a:lnTo>
                    <a:pt x="926" y="1175835"/>
                  </a:lnTo>
                  <a:lnTo>
                    <a:pt x="3682" y="1128241"/>
                  </a:lnTo>
                  <a:lnTo>
                    <a:pt x="8234" y="1081151"/>
                  </a:lnTo>
                  <a:lnTo>
                    <a:pt x="14548" y="1034599"/>
                  </a:lnTo>
                  <a:lnTo>
                    <a:pt x="22590" y="988619"/>
                  </a:lnTo>
                  <a:lnTo>
                    <a:pt x="32326" y="943244"/>
                  </a:lnTo>
                  <a:lnTo>
                    <a:pt x="43722" y="898510"/>
                  </a:lnTo>
                  <a:lnTo>
                    <a:pt x="56744" y="854449"/>
                  </a:lnTo>
                  <a:lnTo>
                    <a:pt x="71357" y="811096"/>
                  </a:lnTo>
                  <a:lnTo>
                    <a:pt x="87529" y="768485"/>
                  </a:lnTo>
                  <a:lnTo>
                    <a:pt x="105224" y="726649"/>
                  </a:lnTo>
                  <a:lnTo>
                    <a:pt x="124409" y="685624"/>
                  </a:lnTo>
                  <a:lnTo>
                    <a:pt x="145050" y="645442"/>
                  </a:lnTo>
                  <a:lnTo>
                    <a:pt x="167113" y="606138"/>
                  </a:lnTo>
                  <a:lnTo>
                    <a:pt x="190563" y="567745"/>
                  </a:lnTo>
                  <a:lnTo>
                    <a:pt x="215367" y="530299"/>
                  </a:lnTo>
                  <a:lnTo>
                    <a:pt x="241491" y="493832"/>
                  </a:lnTo>
                  <a:lnTo>
                    <a:pt x="268901" y="458378"/>
                  </a:lnTo>
                  <a:lnTo>
                    <a:pt x="297563" y="423973"/>
                  </a:lnTo>
                  <a:lnTo>
                    <a:pt x="327442" y="390649"/>
                  </a:lnTo>
                  <a:lnTo>
                    <a:pt x="358505" y="358441"/>
                  </a:lnTo>
                  <a:lnTo>
                    <a:pt x="390717" y="327383"/>
                  </a:lnTo>
                  <a:lnTo>
                    <a:pt x="424045" y="297508"/>
                  </a:lnTo>
                  <a:lnTo>
                    <a:pt x="458455" y="268851"/>
                  </a:lnTo>
                  <a:lnTo>
                    <a:pt x="493913" y="241446"/>
                  </a:lnTo>
                  <a:lnTo>
                    <a:pt x="530384" y="215326"/>
                  </a:lnTo>
                  <a:lnTo>
                    <a:pt x="567835" y="190526"/>
                  </a:lnTo>
                  <a:lnTo>
                    <a:pt x="606232" y="167080"/>
                  </a:lnTo>
                  <a:lnTo>
                    <a:pt x="645540" y="145021"/>
                  </a:lnTo>
                  <a:lnTo>
                    <a:pt x="685725" y="124384"/>
                  </a:lnTo>
                  <a:lnTo>
                    <a:pt x="726755" y="105203"/>
                  </a:lnTo>
                  <a:lnTo>
                    <a:pt x="768594" y="87511"/>
                  </a:lnTo>
                  <a:lnTo>
                    <a:pt x="811208" y="71342"/>
                  </a:lnTo>
                  <a:lnTo>
                    <a:pt x="854564" y="56732"/>
                  </a:lnTo>
                  <a:lnTo>
                    <a:pt x="898627" y="43713"/>
                  </a:lnTo>
                  <a:lnTo>
                    <a:pt x="943364" y="32319"/>
                  </a:lnTo>
                  <a:lnTo>
                    <a:pt x="988741" y="22585"/>
                  </a:lnTo>
                  <a:lnTo>
                    <a:pt x="1034723" y="14545"/>
                  </a:lnTo>
                  <a:lnTo>
                    <a:pt x="1081276" y="8232"/>
                  </a:lnTo>
                  <a:lnTo>
                    <a:pt x="1128367" y="3681"/>
                  </a:lnTo>
                  <a:lnTo>
                    <a:pt x="1175962" y="926"/>
                  </a:lnTo>
                  <a:lnTo>
                    <a:pt x="1224026" y="0"/>
                  </a:lnTo>
                  <a:lnTo>
                    <a:pt x="1272080" y="926"/>
                  </a:lnTo>
                  <a:lnTo>
                    <a:pt x="1319666" y="3681"/>
                  </a:lnTo>
                  <a:lnTo>
                    <a:pt x="1366749" y="8232"/>
                  </a:lnTo>
                  <a:lnTo>
                    <a:pt x="1413295" y="14545"/>
                  </a:lnTo>
                  <a:lnTo>
                    <a:pt x="1459270" y="22585"/>
                  </a:lnTo>
                  <a:lnTo>
                    <a:pt x="1504640" y="32319"/>
                  </a:lnTo>
                  <a:lnTo>
                    <a:pt x="1549370" y="43713"/>
                  </a:lnTo>
                  <a:lnTo>
                    <a:pt x="1593427" y="56732"/>
                  </a:lnTo>
                  <a:lnTo>
                    <a:pt x="1636778" y="71342"/>
                  </a:lnTo>
                  <a:lnTo>
                    <a:pt x="1679387" y="87511"/>
                  </a:lnTo>
                  <a:lnTo>
                    <a:pt x="1721220" y="105203"/>
                  </a:lnTo>
                  <a:lnTo>
                    <a:pt x="1762245" y="124384"/>
                  </a:lnTo>
                  <a:lnTo>
                    <a:pt x="1802426" y="145021"/>
                  </a:lnTo>
                  <a:lnTo>
                    <a:pt x="1841730" y="167080"/>
                  </a:lnTo>
                  <a:lnTo>
                    <a:pt x="1880123" y="190526"/>
                  </a:lnTo>
                  <a:lnTo>
                    <a:pt x="1917570" y="215326"/>
                  </a:lnTo>
                  <a:lnTo>
                    <a:pt x="1954038" y="241446"/>
                  </a:lnTo>
                  <a:lnTo>
                    <a:pt x="1989492" y="268851"/>
                  </a:lnTo>
                  <a:lnTo>
                    <a:pt x="2023899" y="297508"/>
                  </a:lnTo>
                  <a:lnTo>
                    <a:pt x="2057225" y="327383"/>
                  </a:lnTo>
                  <a:lnTo>
                    <a:pt x="2089435" y="358441"/>
                  </a:lnTo>
                  <a:lnTo>
                    <a:pt x="2120496" y="390649"/>
                  </a:lnTo>
                  <a:lnTo>
                    <a:pt x="2150373" y="423973"/>
                  </a:lnTo>
                  <a:lnTo>
                    <a:pt x="2179033" y="458378"/>
                  </a:lnTo>
                  <a:lnTo>
                    <a:pt x="2206441" y="493832"/>
                  </a:lnTo>
                  <a:lnTo>
                    <a:pt x="2232564" y="530299"/>
                  </a:lnTo>
                  <a:lnTo>
                    <a:pt x="2257367" y="567745"/>
                  </a:lnTo>
                  <a:lnTo>
                    <a:pt x="2280816" y="606138"/>
                  </a:lnTo>
                  <a:lnTo>
                    <a:pt x="2302878" y="645442"/>
                  </a:lnTo>
                  <a:lnTo>
                    <a:pt x="2323518" y="685624"/>
                  </a:lnTo>
                  <a:lnTo>
                    <a:pt x="2342702" y="726649"/>
                  </a:lnTo>
                  <a:lnTo>
                    <a:pt x="2360397" y="768485"/>
                  </a:lnTo>
                  <a:lnTo>
                    <a:pt x="2376568" y="811096"/>
                  </a:lnTo>
                  <a:lnTo>
                    <a:pt x="2391181" y="854449"/>
                  </a:lnTo>
                  <a:lnTo>
                    <a:pt x="2404202" y="898510"/>
                  </a:lnTo>
                  <a:lnTo>
                    <a:pt x="2415598" y="943244"/>
                  </a:lnTo>
                  <a:lnTo>
                    <a:pt x="2425334" y="988619"/>
                  </a:lnTo>
                  <a:lnTo>
                    <a:pt x="2433376" y="1034599"/>
                  </a:lnTo>
                  <a:lnTo>
                    <a:pt x="2439690" y="1081151"/>
                  </a:lnTo>
                  <a:lnTo>
                    <a:pt x="2444242" y="1128241"/>
                  </a:lnTo>
                  <a:lnTo>
                    <a:pt x="2446998" y="1175835"/>
                  </a:lnTo>
                  <a:lnTo>
                    <a:pt x="2447925" y="1223899"/>
                  </a:lnTo>
                  <a:lnTo>
                    <a:pt x="2446998" y="1271960"/>
                  </a:lnTo>
                  <a:lnTo>
                    <a:pt x="2444242" y="1319551"/>
                  </a:lnTo>
                  <a:lnTo>
                    <a:pt x="2439690" y="1366640"/>
                  </a:lnTo>
                  <a:lnTo>
                    <a:pt x="2433376" y="1413191"/>
                  </a:lnTo>
                  <a:lnTo>
                    <a:pt x="2425334" y="1459170"/>
                  </a:lnTo>
                  <a:lnTo>
                    <a:pt x="2415598" y="1504544"/>
                  </a:lnTo>
                  <a:lnTo>
                    <a:pt x="2404202" y="1549279"/>
                  </a:lnTo>
                  <a:lnTo>
                    <a:pt x="2391181" y="1593340"/>
                  </a:lnTo>
                  <a:lnTo>
                    <a:pt x="2376568" y="1636693"/>
                  </a:lnTo>
                  <a:lnTo>
                    <a:pt x="2360397" y="1679306"/>
                  </a:lnTo>
                  <a:lnTo>
                    <a:pt x="2342702" y="1721142"/>
                  </a:lnTo>
                  <a:lnTo>
                    <a:pt x="2323518" y="1762169"/>
                  </a:lnTo>
                  <a:lnTo>
                    <a:pt x="2302878" y="1802353"/>
                  </a:lnTo>
                  <a:lnTo>
                    <a:pt x="2280816" y="1841659"/>
                  </a:lnTo>
                  <a:lnTo>
                    <a:pt x="2257367" y="1880053"/>
                  </a:lnTo>
                  <a:lnTo>
                    <a:pt x="2232564" y="1917502"/>
                  </a:lnTo>
                  <a:lnTo>
                    <a:pt x="2206441" y="1953972"/>
                  </a:lnTo>
                  <a:lnTo>
                    <a:pt x="2179033" y="1989428"/>
                  </a:lnTo>
                  <a:lnTo>
                    <a:pt x="2150373" y="2023836"/>
                  </a:lnTo>
                  <a:lnTo>
                    <a:pt x="2120496" y="2057162"/>
                  </a:lnTo>
                  <a:lnTo>
                    <a:pt x="2089435" y="2089373"/>
                  </a:lnTo>
                  <a:lnTo>
                    <a:pt x="2057225" y="2120435"/>
                  </a:lnTo>
                  <a:lnTo>
                    <a:pt x="2023899" y="2150312"/>
                  </a:lnTo>
                  <a:lnTo>
                    <a:pt x="1989492" y="2178972"/>
                  </a:lnTo>
                  <a:lnTo>
                    <a:pt x="1954038" y="2206381"/>
                  </a:lnTo>
                  <a:lnTo>
                    <a:pt x="1917570" y="2232503"/>
                  </a:lnTo>
                  <a:lnTo>
                    <a:pt x="1880123" y="2257307"/>
                  </a:lnTo>
                  <a:lnTo>
                    <a:pt x="1841730" y="2280756"/>
                  </a:lnTo>
                  <a:lnTo>
                    <a:pt x="1802426" y="2302817"/>
                  </a:lnTo>
                  <a:lnTo>
                    <a:pt x="1762245" y="2323457"/>
                  </a:lnTo>
                  <a:lnTo>
                    <a:pt x="1721220" y="2342641"/>
                  </a:lnTo>
                  <a:lnTo>
                    <a:pt x="1679387" y="2360336"/>
                  </a:lnTo>
                  <a:lnTo>
                    <a:pt x="1636778" y="2376506"/>
                  </a:lnTo>
                  <a:lnTo>
                    <a:pt x="1593427" y="2391119"/>
                  </a:lnTo>
                  <a:lnTo>
                    <a:pt x="1549370" y="2404140"/>
                  </a:lnTo>
                  <a:lnTo>
                    <a:pt x="1504640" y="2415536"/>
                  </a:lnTo>
                  <a:lnTo>
                    <a:pt x="1459270" y="2425271"/>
                  </a:lnTo>
                  <a:lnTo>
                    <a:pt x="1413295" y="2433313"/>
                  </a:lnTo>
                  <a:lnTo>
                    <a:pt x="1366749" y="2439627"/>
                  </a:lnTo>
                  <a:lnTo>
                    <a:pt x="1319666" y="2444179"/>
                  </a:lnTo>
                  <a:lnTo>
                    <a:pt x="1272080" y="2446935"/>
                  </a:lnTo>
                  <a:lnTo>
                    <a:pt x="1224026" y="2447861"/>
                  </a:lnTo>
                  <a:lnTo>
                    <a:pt x="1175962" y="2446935"/>
                  </a:lnTo>
                  <a:lnTo>
                    <a:pt x="1128367" y="2444179"/>
                  </a:lnTo>
                  <a:lnTo>
                    <a:pt x="1081276" y="2439627"/>
                  </a:lnTo>
                  <a:lnTo>
                    <a:pt x="1034723" y="2433313"/>
                  </a:lnTo>
                  <a:lnTo>
                    <a:pt x="988741" y="2425271"/>
                  </a:lnTo>
                  <a:lnTo>
                    <a:pt x="943364" y="2415536"/>
                  </a:lnTo>
                  <a:lnTo>
                    <a:pt x="898627" y="2404140"/>
                  </a:lnTo>
                  <a:lnTo>
                    <a:pt x="854564" y="2391119"/>
                  </a:lnTo>
                  <a:lnTo>
                    <a:pt x="811208" y="2376506"/>
                  </a:lnTo>
                  <a:lnTo>
                    <a:pt x="768594" y="2360336"/>
                  </a:lnTo>
                  <a:lnTo>
                    <a:pt x="726755" y="2342641"/>
                  </a:lnTo>
                  <a:lnTo>
                    <a:pt x="685725" y="2323457"/>
                  </a:lnTo>
                  <a:lnTo>
                    <a:pt x="645540" y="2302817"/>
                  </a:lnTo>
                  <a:lnTo>
                    <a:pt x="606232" y="2280756"/>
                  </a:lnTo>
                  <a:lnTo>
                    <a:pt x="567835" y="2257307"/>
                  </a:lnTo>
                  <a:lnTo>
                    <a:pt x="530384" y="2232503"/>
                  </a:lnTo>
                  <a:lnTo>
                    <a:pt x="493913" y="2206381"/>
                  </a:lnTo>
                  <a:lnTo>
                    <a:pt x="458455" y="2178972"/>
                  </a:lnTo>
                  <a:lnTo>
                    <a:pt x="424045" y="2150312"/>
                  </a:lnTo>
                  <a:lnTo>
                    <a:pt x="390717" y="2120435"/>
                  </a:lnTo>
                  <a:lnTo>
                    <a:pt x="358505" y="2089373"/>
                  </a:lnTo>
                  <a:lnTo>
                    <a:pt x="327442" y="2057162"/>
                  </a:lnTo>
                  <a:lnTo>
                    <a:pt x="297563" y="2023836"/>
                  </a:lnTo>
                  <a:lnTo>
                    <a:pt x="268901" y="1989428"/>
                  </a:lnTo>
                  <a:lnTo>
                    <a:pt x="241491" y="1953972"/>
                  </a:lnTo>
                  <a:lnTo>
                    <a:pt x="215367" y="1917502"/>
                  </a:lnTo>
                  <a:lnTo>
                    <a:pt x="190563" y="1880053"/>
                  </a:lnTo>
                  <a:lnTo>
                    <a:pt x="167113" y="1841659"/>
                  </a:lnTo>
                  <a:lnTo>
                    <a:pt x="145050" y="1802353"/>
                  </a:lnTo>
                  <a:lnTo>
                    <a:pt x="124409" y="1762169"/>
                  </a:lnTo>
                  <a:lnTo>
                    <a:pt x="105224" y="1721142"/>
                  </a:lnTo>
                  <a:lnTo>
                    <a:pt x="87529" y="1679306"/>
                  </a:lnTo>
                  <a:lnTo>
                    <a:pt x="71357" y="1636693"/>
                  </a:lnTo>
                  <a:lnTo>
                    <a:pt x="56744" y="1593340"/>
                  </a:lnTo>
                  <a:lnTo>
                    <a:pt x="43722" y="1549279"/>
                  </a:lnTo>
                  <a:lnTo>
                    <a:pt x="32326" y="1504544"/>
                  </a:lnTo>
                  <a:lnTo>
                    <a:pt x="22590" y="1459170"/>
                  </a:lnTo>
                  <a:lnTo>
                    <a:pt x="14548" y="1413191"/>
                  </a:lnTo>
                  <a:lnTo>
                    <a:pt x="8234" y="1366640"/>
                  </a:lnTo>
                  <a:lnTo>
                    <a:pt x="3682" y="1319551"/>
                  </a:lnTo>
                  <a:lnTo>
                    <a:pt x="926" y="1271960"/>
                  </a:lnTo>
                  <a:lnTo>
                    <a:pt x="0" y="1223899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38272" y="2892552"/>
              <a:ext cx="3124200" cy="14874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73551" y="2837688"/>
              <a:ext cx="2542031" cy="14782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987675" y="2924175"/>
            <a:ext cx="3024505" cy="1386205"/>
          </a:xfrm>
          <a:prstGeom prst="rect">
            <a:avLst/>
          </a:prstGeom>
          <a:solidFill>
            <a:srgbClr val="FF0000"/>
          </a:solidFill>
          <a:ln w="9525">
            <a:solidFill>
              <a:srgbClr val="B6DCDF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546735" marR="537845" indent="-3175" algn="ctr">
              <a:lnSpc>
                <a:spcPct val="100000"/>
              </a:lnSpc>
              <a:spcBef>
                <a:spcPts val="280"/>
              </a:spcBef>
            </a:pP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Ψυχικά 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υματ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2800" b="1" spc="-10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ά 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Προσόντα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52550" y="1341500"/>
            <a:ext cx="1635125" cy="1511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333246" y="1076959"/>
            <a:ext cx="17233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Νο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μ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οσ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ύ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33983" y="0"/>
            <a:ext cx="8019415" cy="576580"/>
            <a:chOff x="633983" y="0"/>
            <a:chExt cx="8019415" cy="576580"/>
          </a:xfrm>
        </p:grpSpPr>
        <p:sp>
          <p:nvSpPr>
            <p:cNvPr id="25" name="object 25"/>
            <p:cNvSpPr/>
            <p:nvPr/>
          </p:nvSpPr>
          <p:spPr>
            <a:xfrm>
              <a:off x="633983" y="15240"/>
              <a:ext cx="8019288" cy="5608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19911" y="0"/>
              <a:ext cx="7735824" cy="5212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4212" y="44513"/>
              <a:ext cx="7919974" cy="46196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84212" y="44513"/>
            <a:ext cx="7920355" cy="462280"/>
          </a:xfrm>
          <a:prstGeom prst="rect">
            <a:avLst/>
          </a:prstGeom>
          <a:ln w="9525">
            <a:solidFill>
              <a:srgbClr val="2E2E97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363220">
              <a:lnSpc>
                <a:spcPct val="100000"/>
              </a:lnSpc>
              <a:spcBef>
                <a:spcPts val="285"/>
              </a:spcBef>
            </a:pPr>
            <a:r>
              <a:rPr sz="2400" b="1" spc="-10" dirty="0">
                <a:latin typeface="Arial"/>
                <a:cs typeface="Arial"/>
              </a:rPr>
              <a:t>Παράγοντες </a:t>
            </a:r>
            <a:r>
              <a:rPr sz="2400" b="1" spc="-20" dirty="0">
                <a:latin typeface="Arial"/>
                <a:cs typeface="Arial"/>
              </a:rPr>
              <a:t>που </a:t>
            </a:r>
            <a:r>
              <a:rPr sz="2400" b="1" spc="-25" dirty="0">
                <a:latin typeface="Arial"/>
                <a:cs typeface="Arial"/>
              </a:rPr>
              <a:t>καθορίζουν </a:t>
            </a:r>
            <a:r>
              <a:rPr sz="2400" b="1" dirty="0">
                <a:latin typeface="Arial"/>
                <a:cs typeface="Arial"/>
              </a:rPr>
              <a:t>τη </a:t>
            </a:r>
            <a:r>
              <a:rPr sz="2400" b="1" spc="-10" dirty="0">
                <a:latin typeface="Arial"/>
                <a:cs typeface="Arial"/>
              </a:rPr>
              <a:t>Φυσική</a:t>
            </a:r>
            <a:r>
              <a:rPr sz="2400" b="1" spc="110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Ικανότητα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70254" y="4145407"/>
            <a:ext cx="1893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Arial"/>
                <a:cs typeface="Arial"/>
              </a:rPr>
              <a:t>Αυθυποβολή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062984" y="762000"/>
            <a:ext cx="2828925" cy="607060"/>
            <a:chOff x="4062984" y="762000"/>
            <a:chExt cx="2828925" cy="607060"/>
          </a:xfrm>
        </p:grpSpPr>
        <p:sp>
          <p:nvSpPr>
            <p:cNvPr id="31" name="object 31"/>
            <p:cNvSpPr/>
            <p:nvPr/>
          </p:nvSpPr>
          <p:spPr>
            <a:xfrm>
              <a:off x="4090416" y="804671"/>
              <a:ext cx="2691384" cy="5638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62984" y="762000"/>
              <a:ext cx="2828543" cy="5516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40200" y="836612"/>
              <a:ext cx="2592451" cy="46196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140200" y="836612"/>
            <a:ext cx="2592705" cy="462280"/>
          </a:xfrm>
          <a:prstGeom prst="rect">
            <a:avLst/>
          </a:prstGeom>
          <a:ln w="9525">
            <a:solidFill>
              <a:srgbClr val="F8F8F8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290"/>
              </a:spcBef>
            </a:pPr>
            <a:r>
              <a:rPr sz="2400" b="1" spc="-30" dirty="0">
                <a:latin typeface="Arial"/>
                <a:cs typeface="Arial"/>
              </a:rPr>
              <a:t>Αγωνιστικότητα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510271" y="591312"/>
            <a:ext cx="1633855" cy="1115695"/>
            <a:chOff x="7510271" y="591312"/>
            <a:chExt cx="1633855" cy="1115695"/>
          </a:xfrm>
        </p:grpSpPr>
        <p:sp>
          <p:nvSpPr>
            <p:cNvPr id="36" name="object 36"/>
            <p:cNvSpPr/>
            <p:nvPr/>
          </p:nvSpPr>
          <p:spPr>
            <a:xfrm>
              <a:off x="7510271" y="591312"/>
              <a:ext cx="1633727" cy="11155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513319" y="597408"/>
              <a:ext cx="1560576" cy="10485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559674" y="620776"/>
              <a:ext cx="1584325" cy="10160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559675" y="620776"/>
            <a:ext cx="1584325" cy="1016000"/>
          </a:xfrm>
          <a:prstGeom prst="rect">
            <a:avLst/>
          </a:prstGeom>
          <a:ln w="9525">
            <a:solidFill>
              <a:srgbClr val="D4E8EA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3345" marR="240029">
              <a:lnSpc>
                <a:spcPct val="100000"/>
              </a:lnSpc>
              <a:spcBef>
                <a:spcPts val="335"/>
              </a:spcBef>
            </a:pPr>
            <a:r>
              <a:rPr sz="1200" spc="-5" dirty="0">
                <a:latin typeface="Arial"/>
                <a:cs typeface="Arial"/>
              </a:rPr>
              <a:t>Νοημοσύνη  </a:t>
            </a:r>
            <a:r>
              <a:rPr sz="1200" spc="-15" dirty="0">
                <a:latin typeface="Arial"/>
                <a:cs typeface="Arial"/>
              </a:rPr>
              <a:t>Αγωνιστικότητα  Ανθεκτικότητα  </a:t>
            </a:r>
            <a:r>
              <a:rPr sz="1200" spc="-10" dirty="0">
                <a:latin typeface="Arial"/>
                <a:cs typeface="Arial"/>
              </a:rPr>
              <a:t>Αυ</a:t>
            </a:r>
            <a:r>
              <a:rPr sz="1200" spc="-20" dirty="0">
                <a:latin typeface="Arial"/>
                <a:cs typeface="Arial"/>
              </a:rPr>
              <a:t>τ</a:t>
            </a:r>
            <a:r>
              <a:rPr sz="1200" dirty="0">
                <a:latin typeface="Arial"/>
                <a:cs typeface="Arial"/>
              </a:rPr>
              <a:t>οσ</a:t>
            </a:r>
            <a:r>
              <a:rPr sz="1200" spc="-10" dirty="0">
                <a:latin typeface="Arial"/>
                <a:cs typeface="Arial"/>
              </a:rPr>
              <a:t>υ</a:t>
            </a:r>
            <a:r>
              <a:rPr sz="1200" dirty="0">
                <a:latin typeface="Arial"/>
                <a:cs typeface="Arial"/>
              </a:rPr>
              <a:t>γκ</a:t>
            </a:r>
            <a:r>
              <a:rPr sz="1200" spc="-10" dirty="0">
                <a:latin typeface="Arial"/>
                <a:cs typeface="Arial"/>
              </a:rPr>
              <a:t>έ</a:t>
            </a:r>
            <a:r>
              <a:rPr sz="1200" dirty="0">
                <a:latin typeface="Arial"/>
                <a:cs typeface="Arial"/>
              </a:rPr>
              <a:t>ντ</a:t>
            </a:r>
            <a:r>
              <a:rPr sz="1200" spc="-15" dirty="0">
                <a:latin typeface="Arial"/>
                <a:cs typeface="Arial"/>
              </a:rPr>
              <a:t>ρ</a:t>
            </a:r>
            <a:r>
              <a:rPr sz="1200" dirty="0">
                <a:latin typeface="Arial"/>
                <a:cs typeface="Arial"/>
              </a:rPr>
              <a:t>ωση  </a:t>
            </a:r>
            <a:r>
              <a:rPr sz="1200" spc="-10" dirty="0">
                <a:latin typeface="Arial"/>
                <a:cs typeface="Arial"/>
              </a:rPr>
              <a:t>Αυθυποβολή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309359" y="2636520"/>
            <a:ext cx="2676525" cy="2102485"/>
            <a:chOff x="6309359" y="2636520"/>
            <a:chExt cx="2676525" cy="2102485"/>
          </a:xfrm>
        </p:grpSpPr>
        <p:sp>
          <p:nvSpPr>
            <p:cNvPr id="41" name="object 41"/>
            <p:cNvSpPr/>
            <p:nvPr/>
          </p:nvSpPr>
          <p:spPr>
            <a:xfrm>
              <a:off x="7019924" y="3141599"/>
              <a:ext cx="1133475" cy="159702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358127" y="2682240"/>
              <a:ext cx="2404872" cy="56083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309359" y="2636520"/>
              <a:ext cx="2676143" cy="55168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408800" y="2708338"/>
              <a:ext cx="2303399" cy="46196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408801" y="2708338"/>
            <a:ext cx="2303780" cy="462280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295"/>
              </a:spcBef>
            </a:pP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Ανθεκτικότητα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331975" y="1412811"/>
            <a:ext cx="5081905" cy="5277485"/>
            <a:chOff x="1331975" y="1412811"/>
            <a:chExt cx="5081905" cy="5277485"/>
          </a:xfrm>
        </p:grpSpPr>
        <p:sp>
          <p:nvSpPr>
            <p:cNvPr id="47" name="object 47"/>
            <p:cNvSpPr/>
            <p:nvPr/>
          </p:nvSpPr>
          <p:spPr>
            <a:xfrm>
              <a:off x="1331975" y="4581525"/>
              <a:ext cx="1352550" cy="141605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787899" y="5300726"/>
              <a:ext cx="936625" cy="138899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71999" y="1412811"/>
              <a:ext cx="1841500" cy="114776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5875" y="549275"/>
            <a:ext cx="4032250" cy="460375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79095">
              <a:lnSpc>
                <a:spcPct val="100000"/>
              </a:lnSpc>
              <a:spcBef>
                <a:spcPts val="290"/>
              </a:spcBef>
            </a:pPr>
            <a:r>
              <a:rPr sz="2400" spc="-15" dirty="0"/>
              <a:t>Λειτουργικά</a:t>
            </a:r>
            <a:r>
              <a:rPr sz="2400" spc="-70" dirty="0"/>
              <a:t> </a:t>
            </a:r>
            <a:r>
              <a:rPr sz="2400" spc="-15" dirty="0"/>
              <a:t>προσόντα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sz="half" idx="1"/>
          </p:nvPr>
        </p:nvSpPr>
        <p:spPr>
          <a:xfrm>
            <a:off x="990600" y="4495800"/>
            <a:ext cx="4038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indent="-81280">
              <a:lnSpc>
                <a:spcPct val="100000"/>
              </a:lnSpc>
              <a:spcBef>
                <a:spcPts val="100"/>
              </a:spcBef>
              <a:buSzPct val="94444"/>
              <a:buNone/>
              <a:tabLst>
                <a:tab pos="93980" algn="l"/>
              </a:tabLst>
            </a:pPr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158495" y="1508760"/>
            <a:ext cx="4249420" cy="4642485"/>
            <a:chOff x="158495" y="1508760"/>
            <a:chExt cx="4249420" cy="4642485"/>
          </a:xfrm>
        </p:grpSpPr>
        <p:sp>
          <p:nvSpPr>
            <p:cNvPr id="4" name="object 4"/>
            <p:cNvSpPr/>
            <p:nvPr/>
          </p:nvSpPr>
          <p:spPr>
            <a:xfrm>
              <a:off x="201167" y="1527048"/>
              <a:ext cx="4206240" cy="46238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8495" y="1508760"/>
              <a:ext cx="3691128" cy="45476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0824" y="1557337"/>
              <a:ext cx="4105275" cy="45243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0824" y="1557337"/>
              <a:ext cx="4105275" cy="4524375"/>
            </a:xfrm>
            <a:custGeom>
              <a:avLst/>
              <a:gdLst/>
              <a:ahLst/>
              <a:cxnLst/>
              <a:rect l="l" t="t" r="r" b="b"/>
              <a:pathLst>
                <a:path w="4105275" h="4524375">
                  <a:moveTo>
                    <a:pt x="0" y="4524375"/>
                  </a:moveTo>
                  <a:lnTo>
                    <a:pt x="4105275" y="4524375"/>
                  </a:lnTo>
                  <a:lnTo>
                    <a:pt x="4105275" y="0"/>
                  </a:lnTo>
                  <a:lnTo>
                    <a:pt x="0" y="0"/>
                  </a:lnTo>
                  <a:lnTo>
                    <a:pt x="0" y="4524375"/>
                  </a:lnTo>
                  <a:close/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767071" y="2374392"/>
            <a:ext cx="4157979" cy="2703830"/>
            <a:chOff x="4767071" y="2374392"/>
            <a:chExt cx="4157979" cy="2703830"/>
          </a:xfrm>
        </p:grpSpPr>
        <p:sp>
          <p:nvSpPr>
            <p:cNvPr id="10" name="object 10"/>
            <p:cNvSpPr/>
            <p:nvPr/>
          </p:nvSpPr>
          <p:spPr>
            <a:xfrm>
              <a:off x="4809743" y="2389632"/>
              <a:ext cx="4059936" cy="26883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67071" y="2374392"/>
              <a:ext cx="4157472" cy="26273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59400" y="2421001"/>
              <a:ext cx="3960749" cy="25859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59401" y="2421001"/>
            <a:ext cx="3961129" cy="25863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20"/>
              </a:spcBef>
            </a:pPr>
            <a:r>
              <a:rPr sz="1800" spc="-110" dirty="0">
                <a:latin typeface="Arial"/>
                <a:cs typeface="Arial"/>
              </a:rPr>
              <a:t>Τα </a:t>
            </a:r>
            <a:r>
              <a:rPr sz="1800" spc="-5" dirty="0">
                <a:latin typeface="Arial"/>
                <a:cs typeface="Arial"/>
              </a:rPr>
              <a:t>Λειτουργικά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προσόντα</a:t>
            </a:r>
            <a:endParaRPr sz="1800">
              <a:latin typeface="Arial"/>
              <a:cs typeface="Arial"/>
            </a:endParaRPr>
          </a:p>
          <a:p>
            <a:pPr marL="92710" marR="130810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συνοψίζονται </a:t>
            </a:r>
            <a:r>
              <a:rPr sz="1800" spc="-5" dirty="0">
                <a:latin typeface="Arial"/>
                <a:cs typeface="Arial"/>
              </a:rPr>
              <a:t>σε </a:t>
            </a:r>
            <a:r>
              <a:rPr sz="1800" dirty="0">
                <a:latin typeface="Arial"/>
                <a:cs typeface="Arial"/>
              </a:rPr>
              <a:t>δύο </a:t>
            </a:r>
            <a:r>
              <a:rPr sz="1800" spc="-5" dirty="0">
                <a:latin typeface="Arial"/>
                <a:cs typeface="Arial"/>
              </a:rPr>
              <a:t>παράγοντες  που </a:t>
            </a:r>
            <a:r>
              <a:rPr sz="1800" spc="-15" dirty="0">
                <a:latin typeface="Arial"/>
                <a:cs typeface="Arial"/>
              </a:rPr>
              <a:t>καθορίζουν </a:t>
            </a:r>
            <a:r>
              <a:rPr sz="1800" dirty="0">
                <a:latin typeface="Arial"/>
                <a:cs typeface="Arial"/>
              </a:rPr>
              <a:t>τη Φυσική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Ικανότητα  και </a:t>
            </a:r>
            <a:r>
              <a:rPr sz="1800" dirty="0">
                <a:latin typeface="Arial"/>
                <a:cs typeface="Arial"/>
              </a:rPr>
              <a:t>τη </a:t>
            </a:r>
            <a:r>
              <a:rPr sz="1800" spc="-5" dirty="0">
                <a:latin typeface="Arial"/>
                <a:cs typeface="Arial"/>
              </a:rPr>
              <a:t>σωματική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απόδοση: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342265" indent="-250190">
              <a:lnSpc>
                <a:spcPct val="100000"/>
              </a:lnSpc>
              <a:buAutoNum type="arabicPeriod"/>
              <a:tabLst>
                <a:tab pos="342900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Νευρομυική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ενέργεια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0000"/>
              </a:buClr>
              <a:buFont typeface="Arial"/>
              <a:buAutoNum type="arabicPeriod"/>
            </a:pPr>
            <a:endParaRPr sz="1850">
              <a:latin typeface="Arial"/>
              <a:cs typeface="Arial"/>
            </a:endParaRPr>
          </a:p>
          <a:p>
            <a:pPr marL="342265" indent="-250190">
              <a:lnSpc>
                <a:spcPct val="100000"/>
              </a:lnSpc>
              <a:buAutoNum type="arabicPeriod"/>
              <a:tabLst>
                <a:tab pos="342900" algn="l"/>
              </a:tabLst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Μηχανισμοί</a:t>
            </a:r>
            <a:r>
              <a:rPr sz="18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παραγωγής</a:t>
            </a:r>
            <a:endParaRPr sz="18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ενέργειας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309871" y="1588008"/>
            <a:ext cx="554990" cy="4593590"/>
            <a:chOff x="4309871" y="1588008"/>
            <a:chExt cx="554990" cy="4593590"/>
          </a:xfrm>
        </p:grpSpPr>
        <p:sp>
          <p:nvSpPr>
            <p:cNvPr id="15" name="object 15"/>
            <p:cNvSpPr/>
            <p:nvPr/>
          </p:nvSpPr>
          <p:spPr>
            <a:xfrm>
              <a:off x="4309871" y="1588008"/>
              <a:ext cx="554736" cy="45933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56099" y="1628775"/>
              <a:ext cx="443230" cy="4464050"/>
            </a:xfrm>
            <a:custGeom>
              <a:avLst/>
              <a:gdLst/>
              <a:ahLst/>
              <a:cxnLst/>
              <a:rect l="l" t="t" r="r" b="b"/>
              <a:pathLst>
                <a:path w="443229" h="4464050">
                  <a:moveTo>
                    <a:pt x="0" y="0"/>
                  </a:moveTo>
                  <a:lnTo>
                    <a:pt x="69998" y="1880"/>
                  </a:lnTo>
                  <a:lnTo>
                    <a:pt x="130797" y="7120"/>
                  </a:lnTo>
                  <a:lnTo>
                    <a:pt x="178746" y="15115"/>
                  </a:lnTo>
                  <a:lnTo>
                    <a:pt x="221487" y="36957"/>
                  </a:lnTo>
                  <a:lnTo>
                    <a:pt x="221487" y="2195068"/>
                  </a:lnTo>
                  <a:lnTo>
                    <a:pt x="232768" y="2206763"/>
                  </a:lnTo>
                  <a:lnTo>
                    <a:pt x="264184" y="2216909"/>
                  </a:lnTo>
                  <a:lnTo>
                    <a:pt x="312095" y="2224904"/>
                  </a:lnTo>
                  <a:lnTo>
                    <a:pt x="372863" y="2230144"/>
                  </a:lnTo>
                  <a:lnTo>
                    <a:pt x="442849" y="2232025"/>
                  </a:lnTo>
                  <a:lnTo>
                    <a:pt x="372928" y="2233905"/>
                  </a:lnTo>
                  <a:lnTo>
                    <a:pt x="312123" y="2239145"/>
                  </a:lnTo>
                  <a:lnTo>
                    <a:pt x="264192" y="2247140"/>
                  </a:lnTo>
                  <a:lnTo>
                    <a:pt x="232769" y="2257286"/>
                  </a:lnTo>
                  <a:lnTo>
                    <a:pt x="221487" y="2268982"/>
                  </a:lnTo>
                  <a:lnTo>
                    <a:pt x="221487" y="4427143"/>
                  </a:lnTo>
                  <a:lnTo>
                    <a:pt x="210194" y="4438809"/>
                  </a:lnTo>
                  <a:lnTo>
                    <a:pt x="178746" y="4448940"/>
                  </a:lnTo>
                  <a:lnTo>
                    <a:pt x="130797" y="4456929"/>
                  </a:lnTo>
                  <a:lnTo>
                    <a:pt x="69998" y="4462168"/>
                  </a:lnTo>
                  <a:lnTo>
                    <a:pt x="0" y="4464050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04800" y="1600200"/>
            <a:ext cx="4267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Δύναμη – αντοχή μυών </a:t>
            </a:r>
            <a:endParaRPr lang="el-GR" dirty="0"/>
          </a:p>
          <a:p>
            <a:r>
              <a:rPr lang="el-GR" dirty="0" smtClean="0"/>
              <a:t>•Αναπνοή – επάρκεια καρδιακής λειτουργίας </a:t>
            </a:r>
          </a:p>
          <a:p>
            <a:r>
              <a:rPr lang="el-GR" dirty="0" smtClean="0"/>
              <a:t>•Μυοσκελετική ευκαμψία </a:t>
            </a:r>
          </a:p>
          <a:p>
            <a:r>
              <a:rPr lang="el-GR" dirty="0" smtClean="0"/>
              <a:t>•Ταχύτητα </a:t>
            </a:r>
          </a:p>
          <a:p>
            <a:r>
              <a:rPr lang="el-GR" dirty="0" smtClean="0"/>
              <a:t>•Ευκινησία </a:t>
            </a:r>
          </a:p>
          <a:p>
            <a:r>
              <a:rPr lang="el-GR" dirty="0" smtClean="0"/>
              <a:t>•Νευρομυική συνεργασία </a:t>
            </a:r>
          </a:p>
          <a:p>
            <a:r>
              <a:rPr lang="el-GR" dirty="0" smtClean="0"/>
              <a:t>•Ισορροπία σώματος </a:t>
            </a:r>
          </a:p>
          <a:p>
            <a:r>
              <a:rPr lang="el-GR" dirty="0" smtClean="0"/>
              <a:t>•Ακρίβεια εκτέλεσης κινήσεων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36675"/>
            <a:ext cx="9144000" cy="7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85928"/>
            <a:ext cx="9144000" cy="1151255"/>
            <a:chOff x="0" y="185928"/>
            <a:chExt cx="9144000" cy="1151255"/>
          </a:xfrm>
        </p:grpSpPr>
        <p:sp>
          <p:nvSpPr>
            <p:cNvPr id="4" name="object 4"/>
            <p:cNvSpPr/>
            <p:nvPr/>
          </p:nvSpPr>
          <p:spPr>
            <a:xfrm>
              <a:off x="0" y="185928"/>
              <a:ext cx="9144000" cy="744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60350"/>
              <a:ext cx="9144000" cy="10763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0" y="260350"/>
            <a:ext cx="9144000" cy="1076325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 marR="201295">
              <a:lnSpc>
                <a:spcPct val="100600"/>
              </a:lnSpc>
              <a:spcBef>
                <a:spcPts val="270"/>
              </a:spcBef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Ενέργεια: </a:t>
            </a:r>
            <a:r>
              <a:rPr sz="2000" spc="-5" dirty="0">
                <a:latin typeface="Arial"/>
                <a:cs typeface="Arial"/>
              </a:rPr>
              <a:t>Οι </a:t>
            </a:r>
            <a:r>
              <a:rPr sz="2000" spc="-15" dirty="0">
                <a:latin typeface="Arial"/>
                <a:cs typeface="Arial"/>
              </a:rPr>
              <a:t>μηχανικές, </a:t>
            </a:r>
            <a:r>
              <a:rPr sz="2000" spc="-10" dirty="0">
                <a:latin typeface="Arial"/>
                <a:cs typeface="Arial"/>
              </a:rPr>
              <a:t>χημικές </a:t>
            </a:r>
            <a:r>
              <a:rPr sz="2000" spc="-15" dirty="0">
                <a:latin typeface="Arial"/>
                <a:cs typeface="Arial"/>
              </a:rPr>
              <a:t>και </a:t>
            </a:r>
            <a:r>
              <a:rPr sz="2000" spc="-10" dirty="0">
                <a:latin typeface="Arial"/>
                <a:cs typeface="Arial"/>
              </a:rPr>
              <a:t>διάφορες </a:t>
            </a:r>
            <a:r>
              <a:rPr sz="2000" spc="-5" dirty="0">
                <a:latin typeface="Arial"/>
                <a:cs typeface="Arial"/>
              </a:rPr>
              <a:t>άλλες </a:t>
            </a:r>
            <a:r>
              <a:rPr sz="2000" spc="-10" dirty="0">
                <a:latin typeface="Arial"/>
                <a:cs typeface="Arial"/>
              </a:rPr>
              <a:t>επεξεργασίες </a:t>
            </a:r>
            <a:r>
              <a:rPr sz="2000" spc="-5" dirty="0">
                <a:latin typeface="Arial"/>
                <a:cs typeface="Arial"/>
              </a:rPr>
              <a:t>μαζί </a:t>
            </a:r>
            <a:r>
              <a:rPr sz="2000" spc="-10" dirty="0">
                <a:latin typeface="Arial"/>
                <a:cs typeface="Arial"/>
              </a:rPr>
              <a:t>με τις  </a:t>
            </a:r>
            <a:r>
              <a:rPr sz="2000" spc="-25" dirty="0">
                <a:latin typeface="Arial"/>
                <a:cs typeface="Arial"/>
              </a:rPr>
              <a:t>(ζωτικές) </a:t>
            </a:r>
            <a:r>
              <a:rPr sz="2000" spc="-10" dirty="0">
                <a:latin typeface="Arial"/>
                <a:cs typeface="Arial"/>
              </a:rPr>
              <a:t>λειτουργίες της κυκλοφορίας </a:t>
            </a:r>
            <a:r>
              <a:rPr sz="2000" spc="-15" dirty="0">
                <a:latin typeface="Arial"/>
                <a:cs typeface="Arial"/>
              </a:rPr>
              <a:t>του αίματος, </a:t>
            </a:r>
            <a:r>
              <a:rPr sz="2000" spc="-10" dirty="0">
                <a:latin typeface="Arial"/>
                <a:cs typeface="Arial"/>
              </a:rPr>
              <a:t>της </a:t>
            </a:r>
            <a:r>
              <a:rPr sz="2000" spc="-15" dirty="0">
                <a:latin typeface="Arial"/>
                <a:cs typeface="Arial"/>
              </a:rPr>
              <a:t>αναπνοής και</a:t>
            </a:r>
            <a:r>
              <a:rPr sz="2000" spc="2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της</a:t>
            </a:r>
            <a:endParaRPr sz="20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Arial"/>
                <a:cs typeface="Arial"/>
              </a:rPr>
              <a:t>πέψης.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5410200"/>
            <a:ext cx="9144000" cy="896619"/>
            <a:chOff x="0" y="5410200"/>
            <a:chExt cx="9144000" cy="896619"/>
          </a:xfrm>
        </p:grpSpPr>
        <p:sp>
          <p:nvSpPr>
            <p:cNvPr id="8" name="object 8"/>
            <p:cNvSpPr/>
            <p:nvPr/>
          </p:nvSpPr>
          <p:spPr>
            <a:xfrm>
              <a:off x="0" y="6237287"/>
              <a:ext cx="9144000" cy="690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5410200"/>
              <a:ext cx="9144000" cy="571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467350"/>
              <a:ext cx="9144000" cy="7699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0" y="5467350"/>
            <a:ext cx="9144000" cy="770255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905" algn="ctr">
              <a:lnSpc>
                <a:spcPts val="2390"/>
              </a:lnSpc>
              <a:spcBef>
                <a:spcPts val="325"/>
              </a:spcBef>
            </a:pPr>
            <a:r>
              <a:rPr sz="2000" spc="-5" dirty="0">
                <a:latin typeface="Arial"/>
                <a:cs typeface="Arial"/>
              </a:rPr>
              <a:t>Με την </a:t>
            </a:r>
            <a:r>
              <a:rPr sz="2000" spc="-10" dirty="0">
                <a:latin typeface="Arial"/>
                <a:cs typeface="Arial"/>
              </a:rPr>
              <a:t>ενέργεια </a:t>
            </a:r>
            <a:r>
              <a:rPr sz="2000" spc="-15" dirty="0">
                <a:latin typeface="Arial"/>
                <a:cs typeface="Arial"/>
              </a:rPr>
              <a:t>δραστηριοποιείται το νευρομυικό </a:t>
            </a:r>
            <a:r>
              <a:rPr sz="2000" spc="-10" dirty="0">
                <a:latin typeface="Arial"/>
                <a:cs typeface="Arial"/>
              </a:rPr>
              <a:t>σύστημα και</a:t>
            </a:r>
            <a:r>
              <a:rPr sz="2000" spc="28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παράγεται</a:t>
            </a:r>
            <a:endParaRPr sz="2000">
              <a:latin typeface="Arial"/>
              <a:cs typeface="Arial"/>
            </a:endParaRPr>
          </a:p>
          <a:p>
            <a:pPr marL="4445" algn="ctr">
              <a:lnSpc>
                <a:spcPts val="2870"/>
              </a:lnSpc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Έργο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79676" y="1916176"/>
            <a:ext cx="4541774" cy="29352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08625" y="4581525"/>
            <a:ext cx="3238500" cy="1552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68680" y="185928"/>
            <a:ext cx="7272655" cy="607060"/>
            <a:chOff x="868680" y="185928"/>
            <a:chExt cx="7272655" cy="607060"/>
          </a:xfrm>
        </p:grpSpPr>
        <p:sp>
          <p:nvSpPr>
            <p:cNvPr id="5" name="object 5"/>
            <p:cNvSpPr/>
            <p:nvPr/>
          </p:nvSpPr>
          <p:spPr>
            <a:xfrm>
              <a:off x="920496" y="228600"/>
              <a:ext cx="7086600" cy="5638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8680" y="185928"/>
              <a:ext cx="7272528" cy="5516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71550" y="260350"/>
            <a:ext cx="6985000" cy="460375"/>
          </a:xfrm>
          <a:prstGeom prst="rect">
            <a:avLst/>
          </a:prstGeom>
          <a:solidFill>
            <a:srgbClr val="FFC000"/>
          </a:solidFill>
          <a:ln w="9525">
            <a:solidFill>
              <a:srgbClr val="B6DCD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290"/>
              </a:spcBef>
            </a:pPr>
            <a:r>
              <a:rPr sz="2400" spc="-5" dirty="0"/>
              <a:t>Θρεπετικές ουσίες </a:t>
            </a:r>
            <a:r>
              <a:rPr sz="2400" dirty="0"/>
              <a:t>για </a:t>
            </a:r>
            <a:r>
              <a:rPr sz="2400" spc="5" dirty="0"/>
              <a:t>τη </a:t>
            </a:r>
            <a:r>
              <a:rPr sz="2400" spc="-10" dirty="0"/>
              <a:t>παραγωγή</a:t>
            </a:r>
            <a:r>
              <a:rPr sz="2400" spc="-190" dirty="0"/>
              <a:t> </a:t>
            </a:r>
            <a:r>
              <a:rPr sz="2400" spc="-10" dirty="0"/>
              <a:t>ενέργειας</a:t>
            </a:r>
            <a:endParaRPr sz="2400"/>
          </a:p>
        </p:txBody>
      </p:sp>
      <p:grpSp>
        <p:nvGrpSpPr>
          <p:cNvPr id="8" name="object 8"/>
          <p:cNvGrpSpPr/>
          <p:nvPr/>
        </p:nvGrpSpPr>
        <p:grpSpPr>
          <a:xfrm>
            <a:off x="0" y="1021080"/>
            <a:ext cx="3108960" cy="749935"/>
            <a:chOff x="0" y="1021080"/>
            <a:chExt cx="3108960" cy="749935"/>
          </a:xfrm>
        </p:grpSpPr>
        <p:sp>
          <p:nvSpPr>
            <p:cNvPr id="9" name="object 9"/>
            <p:cNvSpPr/>
            <p:nvPr/>
          </p:nvSpPr>
          <p:spPr>
            <a:xfrm>
              <a:off x="0" y="1021080"/>
              <a:ext cx="3108960" cy="7498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911" y="1146048"/>
              <a:ext cx="3041904" cy="4328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924" y="1052576"/>
              <a:ext cx="3024251" cy="6477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4925" y="1052575"/>
            <a:ext cx="3024505" cy="647700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180975" rIns="0" bIns="0" rtlCol="0">
            <a:spAutoFit/>
          </a:bodyPr>
          <a:lstStyle/>
          <a:p>
            <a:pPr marL="204470">
              <a:lnSpc>
                <a:spcPct val="100000"/>
              </a:lnSpc>
              <a:spcBef>
                <a:spcPts val="1425"/>
              </a:spcBef>
            </a:pPr>
            <a:r>
              <a:rPr sz="1800" b="1" spc="-20" dirty="0">
                <a:latin typeface="Arial"/>
                <a:cs typeface="Arial"/>
              </a:rPr>
              <a:t>Λευκώματα </a:t>
            </a:r>
            <a:r>
              <a:rPr sz="1800" b="1" dirty="0">
                <a:latin typeface="Arial"/>
                <a:cs typeface="Arial"/>
              </a:rPr>
              <a:t>ή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πρωτεϊνες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035040" y="1021080"/>
            <a:ext cx="3108960" cy="749935"/>
            <a:chOff x="6035040" y="1021080"/>
            <a:chExt cx="3108960" cy="749935"/>
          </a:xfrm>
        </p:grpSpPr>
        <p:sp>
          <p:nvSpPr>
            <p:cNvPr id="14" name="object 14"/>
            <p:cNvSpPr/>
            <p:nvPr/>
          </p:nvSpPr>
          <p:spPr>
            <a:xfrm>
              <a:off x="6035040" y="1021080"/>
              <a:ext cx="3108960" cy="7498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84951" y="1052576"/>
              <a:ext cx="3024124" cy="6477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084951" y="1052575"/>
            <a:ext cx="3024505" cy="647700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180975" rIns="0" bIns="0" rtlCol="0">
            <a:spAutoFit/>
          </a:bodyPr>
          <a:lstStyle/>
          <a:p>
            <a:pPr marL="742950">
              <a:lnSpc>
                <a:spcPct val="100000"/>
              </a:lnSpc>
              <a:spcBef>
                <a:spcPts val="1425"/>
              </a:spcBef>
            </a:pPr>
            <a:r>
              <a:rPr sz="1800" b="1" spc="-15" dirty="0">
                <a:latin typeface="Arial"/>
                <a:cs typeface="Arial"/>
              </a:rPr>
              <a:t>Υδατάνθρακες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008376" y="1021080"/>
            <a:ext cx="3127375" cy="749935"/>
            <a:chOff x="3008376" y="1021080"/>
            <a:chExt cx="3127375" cy="749935"/>
          </a:xfrm>
        </p:grpSpPr>
        <p:sp>
          <p:nvSpPr>
            <p:cNvPr id="18" name="object 18"/>
            <p:cNvSpPr/>
            <p:nvPr/>
          </p:nvSpPr>
          <p:spPr>
            <a:xfrm>
              <a:off x="3008376" y="1021080"/>
              <a:ext cx="3127248" cy="74980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59176" y="1052576"/>
              <a:ext cx="3025775" cy="6477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059176" y="1052575"/>
            <a:ext cx="3025775" cy="647700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1809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425"/>
              </a:spcBef>
            </a:pPr>
            <a:r>
              <a:rPr sz="1800" b="1" spc="-5" dirty="0">
                <a:latin typeface="Arial"/>
                <a:cs typeface="Arial"/>
              </a:rPr>
              <a:t>Λίπη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5287" y="2133600"/>
            <a:ext cx="2286000" cy="1981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48101" y="2133473"/>
            <a:ext cx="2438400" cy="19638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00851" y="2133600"/>
            <a:ext cx="2592324" cy="19399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48711" y="374904"/>
            <a:ext cx="4276725" cy="746760"/>
            <a:chOff x="2648711" y="374904"/>
            <a:chExt cx="4276725" cy="746760"/>
          </a:xfrm>
        </p:grpSpPr>
        <p:sp>
          <p:nvSpPr>
            <p:cNvPr id="3" name="object 3"/>
            <p:cNvSpPr/>
            <p:nvPr/>
          </p:nvSpPr>
          <p:spPr>
            <a:xfrm>
              <a:off x="2648711" y="374904"/>
              <a:ext cx="4276344" cy="7467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00400" y="404876"/>
              <a:ext cx="4175125" cy="647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00401" y="404875"/>
            <a:ext cx="4175125" cy="647700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132080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1040"/>
              </a:spcBef>
            </a:pPr>
            <a:r>
              <a:rPr sz="2400" spc="-15" dirty="0"/>
              <a:t>Λευκώματα </a:t>
            </a:r>
            <a:r>
              <a:rPr sz="2400" dirty="0"/>
              <a:t>ή</a:t>
            </a:r>
            <a:r>
              <a:rPr sz="2400" spc="-100" dirty="0"/>
              <a:t> </a:t>
            </a:r>
            <a:r>
              <a:rPr sz="2400" spc="-10" dirty="0"/>
              <a:t>πρωτεϊνες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216408" y="1139952"/>
            <a:ext cx="8799830" cy="5602605"/>
            <a:chOff x="216408" y="1139952"/>
            <a:chExt cx="8799830" cy="5602605"/>
          </a:xfrm>
        </p:grpSpPr>
        <p:sp>
          <p:nvSpPr>
            <p:cNvPr id="7" name="object 7"/>
            <p:cNvSpPr/>
            <p:nvPr/>
          </p:nvSpPr>
          <p:spPr>
            <a:xfrm>
              <a:off x="3419475" y="4760912"/>
              <a:ext cx="2286000" cy="1981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320" y="1167384"/>
              <a:ext cx="8741664" cy="35783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6408" y="1139952"/>
              <a:ext cx="8662416" cy="35204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3850" y="1196848"/>
              <a:ext cx="8640826" cy="34782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3850" y="1196848"/>
              <a:ext cx="8641080" cy="3478529"/>
            </a:xfrm>
            <a:custGeom>
              <a:avLst/>
              <a:gdLst/>
              <a:ahLst/>
              <a:cxnLst/>
              <a:rect l="l" t="t" r="r" b="b"/>
              <a:pathLst>
                <a:path w="8641080" h="3478529">
                  <a:moveTo>
                    <a:pt x="0" y="3478276"/>
                  </a:moveTo>
                  <a:lnTo>
                    <a:pt x="8640826" y="3478276"/>
                  </a:lnTo>
                  <a:lnTo>
                    <a:pt x="8640826" y="0"/>
                  </a:lnTo>
                  <a:lnTo>
                    <a:pt x="0" y="0"/>
                  </a:lnTo>
                  <a:lnTo>
                    <a:pt x="0" y="3478276"/>
                  </a:lnTo>
                  <a:close/>
                </a:path>
              </a:pathLst>
            </a:custGeom>
            <a:ln w="9524">
              <a:solidFill>
                <a:srgbClr val="2E2E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02742" y="1224533"/>
            <a:ext cx="8224520" cy="3378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20" dirty="0">
                <a:latin typeface="Arial"/>
                <a:cs typeface="Arial"/>
              </a:rPr>
              <a:t>Ανάπτυξη </a:t>
            </a:r>
            <a:r>
              <a:rPr sz="2000" spc="-10" dirty="0">
                <a:latin typeface="Arial"/>
                <a:cs typeface="Arial"/>
              </a:rPr>
              <a:t>νέων κυττάρων </a:t>
            </a:r>
            <a:r>
              <a:rPr sz="2000" spc="-5" dirty="0">
                <a:latin typeface="Arial"/>
                <a:cs typeface="Arial"/>
              </a:rPr>
              <a:t>(π.χ. </a:t>
            </a:r>
            <a:r>
              <a:rPr sz="2000" spc="-10" dirty="0">
                <a:latin typeface="Arial"/>
                <a:cs typeface="Arial"/>
              </a:rPr>
              <a:t>δέρμα, </a:t>
            </a:r>
            <a:r>
              <a:rPr sz="2000" spc="-5" dirty="0">
                <a:latin typeface="Arial"/>
                <a:cs typeface="Arial"/>
              </a:rPr>
              <a:t>τρίχες,</a:t>
            </a:r>
            <a:r>
              <a:rPr sz="2000" spc="14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αίμα…)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latin typeface="Arial"/>
                <a:cs typeface="Arial"/>
              </a:rPr>
              <a:t>«Επισκευή» </a:t>
            </a:r>
            <a:r>
              <a:rPr sz="2000" spc="-10" dirty="0">
                <a:latin typeface="Arial"/>
                <a:cs typeface="Arial"/>
              </a:rPr>
              <a:t>κατεστραμμένων κυττάρων </a:t>
            </a:r>
            <a:r>
              <a:rPr sz="2000" spc="-5" dirty="0">
                <a:latin typeface="Arial"/>
                <a:cs typeface="Arial"/>
              </a:rPr>
              <a:t>-</a:t>
            </a:r>
            <a:r>
              <a:rPr sz="2000" spc="15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ιστών.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Παραγωγή </a:t>
            </a:r>
            <a:r>
              <a:rPr sz="2000" spc="-15" dirty="0">
                <a:latin typeface="Arial"/>
                <a:cs typeface="Arial"/>
              </a:rPr>
              <a:t>θερμότητας και </a:t>
            </a:r>
            <a:r>
              <a:rPr sz="2000" spc="-10" dirty="0">
                <a:latin typeface="Arial"/>
                <a:cs typeface="Arial"/>
              </a:rPr>
              <a:t>ενέργειας (τελευταία πηγή για </a:t>
            </a:r>
            <a:r>
              <a:rPr sz="2000" spc="-15" dirty="0">
                <a:latin typeface="Arial"/>
                <a:cs typeface="Arial"/>
              </a:rPr>
              <a:t>τον</a:t>
            </a:r>
            <a:r>
              <a:rPr sz="2000" spc="2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οργανισμό).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Παραγωγή </a:t>
            </a:r>
            <a:r>
              <a:rPr sz="2000" spc="-10" dirty="0">
                <a:latin typeface="Arial"/>
                <a:cs typeface="Arial"/>
              </a:rPr>
              <a:t>σημαντικών χημικών </a:t>
            </a:r>
            <a:r>
              <a:rPr sz="2000" spc="-15" dirty="0">
                <a:latin typeface="Arial"/>
                <a:cs typeface="Arial"/>
              </a:rPr>
              <a:t>του </a:t>
            </a:r>
            <a:r>
              <a:rPr sz="2000" spc="-10" dirty="0">
                <a:latin typeface="Arial"/>
                <a:cs typeface="Arial"/>
              </a:rPr>
              <a:t>σώματος </a:t>
            </a:r>
            <a:r>
              <a:rPr sz="2000" spc="-20" dirty="0">
                <a:latin typeface="Arial"/>
                <a:cs typeface="Arial"/>
              </a:rPr>
              <a:t>όπως </a:t>
            </a:r>
            <a:r>
              <a:rPr sz="2000" spc="-10" dirty="0">
                <a:latin typeface="Arial"/>
                <a:cs typeface="Arial"/>
              </a:rPr>
              <a:t>ένζυμα, ορμόνες</a:t>
            </a:r>
            <a:r>
              <a:rPr sz="2000" spc="19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και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αντισώματα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2540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Ημερήσιες ανάγκες </a:t>
            </a:r>
            <a:r>
              <a:rPr sz="2000" spc="-15" dirty="0">
                <a:latin typeface="Arial"/>
                <a:cs typeface="Arial"/>
              </a:rPr>
              <a:t>πρωτεΐνης: </a:t>
            </a:r>
            <a:r>
              <a:rPr sz="2000" spc="-5" dirty="0">
                <a:latin typeface="Arial"/>
                <a:cs typeface="Arial"/>
              </a:rPr>
              <a:t>1 γραμμάριο </a:t>
            </a:r>
            <a:r>
              <a:rPr sz="2000" spc="-10" dirty="0">
                <a:latin typeface="Arial"/>
                <a:cs typeface="Arial"/>
              </a:rPr>
              <a:t>για </a:t>
            </a:r>
            <a:r>
              <a:rPr sz="2000" spc="-15" dirty="0">
                <a:latin typeface="Arial"/>
                <a:cs typeface="Arial"/>
              </a:rPr>
              <a:t>κάθε </a:t>
            </a:r>
            <a:r>
              <a:rPr sz="2000" spc="-5" dirty="0">
                <a:latin typeface="Arial"/>
                <a:cs typeface="Arial"/>
              </a:rPr>
              <a:t>1 </a:t>
            </a:r>
            <a:r>
              <a:rPr sz="2000" spc="-10" dirty="0">
                <a:latin typeface="Arial"/>
                <a:cs typeface="Arial"/>
              </a:rPr>
              <a:t>κιλό </a:t>
            </a:r>
            <a:r>
              <a:rPr sz="2000" spc="-15" dirty="0">
                <a:latin typeface="Arial"/>
                <a:cs typeface="Arial"/>
              </a:rPr>
              <a:t>σωματικού  </a:t>
            </a:r>
            <a:r>
              <a:rPr sz="2000" spc="-10" dirty="0">
                <a:latin typeface="Arial"/>
                <a:cs typeface="Arial"/>
              </a:rPr>
              <a:t>βάρους (Άτομο 70 κιλών </a:t>
            </a:r>
            <a:r>
              <a:rPr sz="2000" spc="-5" dirty="0">
                <a:latin typeface="Arial"/>
                <a:cs typeface="Arial"/>
              </a:rPr>
              <a:t>έχει </a:t>
            </a:r>
            <a:r>
              <a:rPr sz="2000" spc="-15" dirty="0">
                <a:latin typeface="Arial"/>
                <a:cs typeface="Arial"/>
              </a:rPr>
              <a:t>καθημερινές </a:t>
            </a:r>
            <a:r>
              <a:rPr sz="2000" spc="-10" dirty="0">
                <a:latin typeface="Arial"/>
                <a:cs typeface="Arial"/>
              </a:rPr>
              <a:t>ανάγκες 70 </a:t>
            </a:r>
            <a:r>
              <a:rPr sz="2000" spc="-5" dirty="0">
                <a:latin typeface="Arial"/>
                <a:cs typeface="Arial"/>
              </a:rPr>
              <a:t>γρ.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πρωτεΐνης.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38272" y="228600"/>
            <a:ext cx="3124200" cy="749935"/>
            <a:chOff x="2938272" y="228600"/>
            <a:chExt cx="3124200" cy="749935"/>
          </a:xfrm>
        </p:grpSpPr>
        <p:sp>
          <p:nvSpPr>
            <p:cNvPr id="3" name="object 3"/>
            <p:cNvSpPr/>
            <p:nvPr/>
          </p:nvSpPr>
          <p:spPr>
            <a:xfrm>
              <a:off x="2938272" y="228600"/>
              <a:ext cx="3124200" cy="749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87675" y="260350"/>
              <a:ext cx="3024251" cy="647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87675" y="260350"/>
            <a:ext cx="3024505" cy="647700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1320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40"/>
              </a:spcBef>
            </a:pPr>
            <a:r>
              <a:rPr sz="2400" dirty="0"/>
              <a:t>Λίπη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3492500" y="3644836"/>
            <a:ext cx="2438400" cy="19638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58495" y="1581911"/>
            <a:ext cx="8784590" cy="1594485"/>
            <a:chOff x="158495" y="1581911"/>
            <a:chExt cx="8784590" cy="1594485"/>
          </a:xfrm>
        </p:grpSpPr>
        <p:sp>
          <p:nvSpPr>
            <p:cNvPr id="8" name="object 8"/>
            <p:cNvSpPr/>
            <p:nvPr/>
          </p:nvSpPr>
          <p:spPr>
            <a:xfrm>
              <a:off x="201167" y="1597151"/>
              <a:ext cx="8741664" cy="15788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8495" y="1581911"/>
              <a:ext cx="8394192" cy="15300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0824" y="1628774"/>
              <a:ext cx="8642350" cy="14763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50825" y="1628775"/>
            <a:ext cx="8642350" cy="1476375"/>
          </a:xfrm>
          <a:prstGeom prst="rect">
            <a:avLst/>
          </a:prstGeom>
          <a:ln w="9525">
            <a:solidFill>
              <a:srgbClr val="2E2E97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 marR="579755">
              <a:lnSpc>
                <a:spcPct val="100000"/>
              </a:lnSpc>
              <a:spcBef>
                <a:spcPts val="315"/>
              </a:spcBef>
            </a:pPr>
            <a:r>
              <a:rPr sz="1800" b="1" spc="-30" dirty="0">
                <a:latin typeface="Arial"/>
                <a:cs typeface="Arial"/>
              </a:rPr>
              <a:t>Φυτικά </a:t>
            </a:r>
            <a:r>
              <a:rPr sz="1800" b="1" spc="-25" dirty="0">
                <a:latin typeface="Arial"/>
                <a:cs typeface="Arial"/>
              </a:rPr>
              <a:t>και </a:t>
            </a:r>
            <a:r>
              <a:rPr sz="1800" b="1" spc="-40" dirty="0">
                <a:latin typeface="Arial"/>
                <a:cs typeface="Arial"/>
              </a:rPr>
              <a:t>ζωικά </a:t>
            </a:r>
            <a:r>
              <a:rPr sz="1800" b="1" spc="-25" dirty="0">
                <a:latin typeface="Arial"/>
                <a:cs typeface="Arial"/>
              </a:rPr>
              <a:t>και </a:t>
            </a:r>
            <a:r>
              <a:rPr sz="1800" b="1" spc="-5" dirty="0">
                <a:latin typeface="Arial"/>
                <a:cs typeface="Arial"/>
              </a:rPr>
              <a:t>είναι πηγή ενέργειας </a:t>
            </a:r>
            <a:r>
              <a:rPr sz="1800" b="1" dirty="0">
                <a:latin typeface="Arial"/>
                <a:cs typeface="Arial"/>
              </a:rPr>
              <a:t>με </a:t>
            </a:r>
            <a:r>
              <a:rPr sz="1800" b="1" spc="-20" dirty="0">
                <a:latin typeface="Arial"/>
                <a:cs typeface="Arial"/>
              </a:rPr>
              <a:t>κάθε </a:t>
            </a:r>
            <a:r>
              <a:rPr sz="1800" b="1" spc="-10" dirty="0">
                <a:latin typeface="Arial"/>
                <a:cs typeface="Arial"/>
              </a:rPr>
              <a:t>γραμμάριο να αποδίδει  </a:t>
            </a:r>
            <a:r>
              <a:rPr sz="1800" b="1" spc="-15" dirty="0">
                <a:latin typeface="Arial"/>
                <a:cs typeface="Arial"/>
              </a:rPr>
              <a:t>περίπου </a:t>
            </a:r>
            <a:r>
              <a:rPr sz="1800" b="1" dirty="0">
                <a:latin typeface="Arial"/>
                <a:cs typeface="Arial"/>
              </a:rPr>
              <a:t>9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θερμίδες.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Arial"/>
                <a:cs typeface="Arial"/>
              </a:rPr>
              <a:t>Παράγουν ενέργεια </a:t>
            </a:r>
            <a:r>
              <a:rPr sz="1800" b="1" dirty="0">
                <a:latin typeface="Arial"/>
                <a:cs typeface="Arial"/>
              </a:rPr>
              <a:t>με </a:t>
            </a:r>
            <a:r>
              <a:rPr sz="1800" b="1" spc="-10" dirty="0">
                <a:latin typeface="Arial"/>
                <a:cs typeface="Arial"/>
              </a:rPr>
              <a:t>τη </a:t>
            </a:r>
            <a:r>
              <a:rPr sz="1800" b="1" spc="-5" dirty="0">
                <a:latin typeface="Arial"/>
                <a:cs typeface="Arial"/>
              </a:rPr>
              <a:t>χρήση </a:t>
            </a:r>
            <a:r>
              <a:rPr sz="1800" b="1" spc="-10" dirty="0">
                <a:latin typeface="Arial"/>
                <a:cs typeface="Arial"/>
              </a:rPr>
              <a:t>Οξυγόνου </a:t>
            </a:r>
            <a:r>
              <a:rPr sz="1800" b="1" spc="-5" dirty="0">
                <a:latin typeface="Arial"/>
                <a:cs typeface="Arial"/>
              </a:rPr>
              <a:t>σε </a:t>
            </a:r>
            <a:r>
              <a:rPr sz="1800" b="1" spc="-10" dirty="0">
                <a:latin typeface="Arial"/>
                <a:cs typeface="Arial"/>
              </a:rPr>
              <a:t>δραστηριότητες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μεγάλης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διάρκειας </a:t>
            </a:r>
            <a:r>
              <a:rPr sz="1800" b="1" spc="-25" dirty="0">
                <a:latin typeface="Arial"/>
                <a:cs typeface="Arial"/>
              </a:rPr>
              <a:t>και </a:t>
            </a:r>
            <a:r>
              <a:rPr sz="1800" b="1" spc="-15" dirty="0">
                <a:latin typeface="Arial"/>
                <a:cs typeface="Arial"/>
              </a:rPr>
              <a:t>χαμηλής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έντασης.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5267325"/>
            <a:ext cx="3238500" cy="1590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65120" y="88392"/>
            <a:ext cx="3127375" cy="746760"/>
            <a:chOff x="2865120" y="88392"/>
            <a:chExt cx="3127375" cy="746760"/>
          </a:xfrm>
        </p:grpSpPr>
        <p:sp>
          <p:nvSpPr>
            <p:cNvPr id="3" name="object 3"/>
            <p:cNvSpPr/>
            <p:nvPr/>
          </p:nvSpPr>
          <p:spPr>
            <a:xfrm>
              <a:off x="2865120" y="88392"/>
              <a:ext cx="3127248" cy="7467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16301" y="117475"/>
              <a:ext cx="3024124" cy="647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16301" y="117475"/>
            <a:ext cx="3024505" cy="647700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132080" rIns="0" bIns="0" rtlCol="0">
            <a:spAutoFit/>
          </a:bodyPr>
          <a:lstStyle/>
          <a:p>
            <a:pPr marL="485775">
              <a:lnSpc>
                <a:spcPct val="100000"/>
              </a:lnSpc>
              <a:spcBef>
                <a:spcPts val="1040"/>
              </a:spcBef>
            </a:pPr>
            <a:r>
              <a:rPr sz="2400" spc="-25" dirty="0"/>
              <a:t>Υδατάνθρακες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2987675" y="4653026"/>
            <a:ext cx="2592451" cy="1941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850" y="5259451"/>
            <a:ext cx="1530350" cy="15985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62711" y="1356360"/>
            <a:ext cx="8437245" cy="2990215"/>
            <a:chOff x="362711" y="1356360"/>
            <a:chExt cx="8437245" cy="2990215"/>
          </a:xfrm>
        </p:grpSpPr>
        <p:sp>
          <p:nvSpPr>
            <p:cNvPr id="9" name="object 9"/>
            <p:cNvSpPr/>
            <p:nvPr/>
          </p:nvSpPr>
          <p:spPr>
            <a:xfrm>
              <a:off x="417575" y="1383792"/>
              <a:ext cx="8382000" cy="29626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2711" y="1356360"/>
              <a:ext cx="8004048" cy="29108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8312" y="1412748"/>
              <a:ext cx="8280400" cy="286232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8312" y="1412748"/>
              <a:ext cx="8280400" cy="2862580"/>
            </a:xfrm>
            <a:custGeom>
              <a:avLst/>
              <a:gdLst/>
              <a:ahLst/>
              <a:cxnLst/>
              <a:rect l="l" t="t" r="r" b="b"/>
              <a:pathLst>
                <a:path w="8280400" h="2862579">
                  <a:moveTo>
                    <a:pt x="0" y="2862326"/>
                  </a:moveTo>
                  <a:lnTo>
                    <a:pt x="8280400" y="2862326"/>
                  </a:lnTo>
                  <a:lnTo>
                    <a:pt x="8280400" y="0"/>
                  </a:lnTo>
                  <a:lnTo>
                    <a:pt x="0" y="0"/>
                  </a:lnTo>
                  <a:lnTo>
                    <a:pt x="0" y="2862326"/>
                  </a:lnTo>
                  <a:close/>
                </a:path>
              </a:pathLst>
            </a:custGeom>
            <a:ln w="9525">
              <a:solidFill>
                <a:srgbClr val="D4E8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47217" y="1440256"/>
            <a:ext cx="7563484" cy="2768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Arial"/>
                <a:cs typeface="Arial"/>
              </a:rPr>
              <a:t>Κύρια </a:t>
            </a:r>
            <a:r>
              <a:rPr sz="2000" b="1" dirty="0">
                <a:latin typeface="Arial"/>
                <a:cs typeface="Arial"/>
              </a:rPr>
              <a:t>πηγή </a:t>
            </a:r>
            <a:r>
              <a:rPr sz="2000" b="1" spc="-5" dirty="0">
                <a:latin typeface="Arial"/>
                <a:cs typeface="Arial"/>
              </a:rPr>
              <a:t>παραγωγής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ενέργειας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Προσλαμβάνονται </a:t>
            </a:r>
            <a:r>
              <a:rPr sz="2000" b="1" spc="-5" dirty="0">
                <a:latin typeface="Arial"/>
                <a:cs typeface="Arial"/>
              </a:rPr>
              <a:t>με </a:t>
            </a:r>
            <a:r>
              <a:rPr sz="2000" b="1" spc="-10" dirty="0">
                <a:latin typeface="Arial"/>
                <a:cs typeface="Arial"/>
              </a:rPr>
              <a:t>τη </a:t>
            </a:r>
            <a:r>
              <a:rPr sz="2000" b="1" spc="-5" dirty="0">
                <a:latin typeface="Arial"/>
                <a:cs typeface="Arial"/>
              </a:rPr>
              <a:t>τροφή </a:t>
            </a:r>
            <a:r>
              <a:rPr sz="2000" b="1" spc="-30" dirty="0">
                <a:latin typeface="Arial"/>
                <a:cs typeface="Arial"/>
              </a:rPr>
              <a:t>και </a:t>
            </a:r>
            <a:r>
              <a:rPr sz="2000" b="1" spc="-15" dirty="0">
                <a:latin typeface="Arial"/>
                <a:cs typeface="Arial"/>
              </a:rPr>
              <a:t>αποθηκεύονται </a:t>
            </a:r>
            <a:r>
              <a:rPr sz="2000" b="1" spc="-25" dirty="0">
                <a:latin typeface="Arial"/>
                <a:cs typeface="Arial"/>
              </a:rPr>
              <a:t>στο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συκώτι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latin typeface="Arial"/>
                <a:cs typeface="Arial"/>
              </a:rPr>
              <a:t>(ήπαρ) </a:t>
            </a:r>
            <a:r>
              <a:rPr sz="2000" b="1" spc="-35" dirty="0">
                <a:latin typeface="Arial"/>
                <a:cs typeface="Arial"/>
              </a:rPr>
              <a:t>και </a:t>
            </a:r>
            <a:r>
              <a:rPr sz="2000" b="1" spc="-20" dirty="0">
                <a:latin typeface="Arial"/>
                <a:cs typeface="Arial"/>
              </a:rPr>
              <a:t>στους </a:t>
            </a:r>
            <a:r>
              <a:rPr sz="2000" b="1" spc="-10" dirty="0">
                <a:latin typeface="Arial"/>
                <a:cs typeface="Arial"/>
              </a:rPr>
              <a:t>μυς σαν</a:t>
            </a:r>
            <a:r>
              <a:rPr sz="2000" b="1" spc="40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γλυκογόνο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Arial"/>
                <a:cs typeface="Arial"/>
              </a:rPr>
              <a:t>Ο </a:t>
            </a:r>
            <a:r>
              <a:rPr sz="2000" b="1" spc="-5" dirty="0">
                <a:latin typeface="Arial"/>
                <a:cs typeface="Arial"/>
              </a:rPr>
              <a:t>οργανισμός </a:t>
            </a:r>
            <a:r>
              <a:rPr sz="2000" b="1" spc="-10" dirty="0">
                <a:latin typeface="Arial"/>
                <a:cs typeface="Arial"/>
              </a:rPr>
              <a:t>έχει αποθηκευμένα 300 </a:t>
            </a:r>
            <a:r>
              <a:rPr sz="2000" b="1" spc="-5" dirty="0">
                <a:latin typeface="Arial"/>
                <a:cs typeface="Arial"/>
              </a:rPr>
              <a:t>– </a:t>
            </a:r>
            <a:r>
              <a:rPr sz="2000" b="1" spc="-10" dirty="0">
                <a:latin typeface="Arial"/>
                <a:cs typeface="Arial"/>
              </a:rPr>
              <a:t>500 </a:t>
            </a:r>
            <a:r>
              <a:rPr sz="2000" b="1" spc="-5" dirty="0">
                <a:latin typeface="Arial"/>
                <a:cs typeface="Arial"/>
              </a:rPr>
              <a:t>γραμ.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γλυκογόνου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Arial"/>
                <a:cs typeface="Arial"/>
              </a:rPr>
              <a:t>Μεγάλες </a:t>
            </a:r>
            <a:r>
              <a:rPr sz="2000" b="1" spc="-15" dirty="0">
                <a:latin typeface="Arial"/>
                <a:cs typeface="Arial"/>
              </a:rPr>
              <a:t>ποσότητες υδατανθράκων </a:t>
            </a:r>
            <a:r>
              <a:rPr sz="2000" b="1" spc="-10" dirty="0">
                <a:latin typeface="Arial"/>
                <a:cs typeface="Arial"/>
              </a:rPr>
              <a:t>έχει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αποτέλεσμα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συσσώρευσης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λίπους.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87" y="1481200"/>
            <a:ext cx="8785225" cy="2308225"/>
          </a:xfrm>
          <a:custGeom>
            <a:avLst/>
            <a:gdLst/>
            <a:ahLst/>
            <a:cxnLst/>
            <a:rect l="l" t="t" r="r" b="b"/>
            <a:pathLst>
              <a:path w="8785225" h="2308225">
                <a:moveTo>
                  <a:pt x="8785225" y="0"/>
                </a:moveTo>
                <a:lnTo>
                  <a:pt x="0" y="0"/>
                </a:lnTo>
                <a:lnTo>
                  <a:pt x="0" y="2308225"/>
                </a:lnTo>
                <a:lnTo>
                  <a:pt x="8785225" y="2308225"/>
                </a:lnTo>
                <a:lnTo>
                  <a:pt x="8785225" y="0"/>
                </a:lnTo>
                <a:close/>
              </a:path>
            </a:pathLst>
          </a:custGeom>
          <a:solidFill>
            <a:srgbClr val="BADFE2">
              <a:alpha val="5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3740" y="1505839"/>
            <a:ext cx="8512810" cy="2220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Η </a:t>
            </a:r>
            <a:r>
              <a:rPr sz="2400" b="1" spc="-10" dirty="0">
                <a:latin typeface="Arial"/>
                <a:cs typeface="Arial"/>
              </a:rPr>
              <a:t>τεχνολογία </a:t>
            </a:r>
            <a:r>
              <a:rPr sz="2400" b="1" spc="-30" dirty="0">
                <a:latin typeface="Arial"/>
                <a:cs typeface="Arial"/>
              </a:rPr>
              <a:t>και </a:t>
            </a:r>
            <a:r>
              <a:rPr sz="2400" b="1" dirty="0">
                <a:latin typeface="Arial"/>
                <a:cs typeface="Arial"/>
              </a:rPr>
              <a:t>η </a:t>
            </a:r>
            <a:r>
              <a:rPr sz="2400" b="1" spc="-25" dirty="0">
                <a:latin typeface="Arial"/>
                <a:cs typeface="Arial"/>
              </a:rPr>
              <a:t>αυτοματοποίηση </a:t>
            </a:r>
            <a:r>
              <a:rPr sz="2400" b="1" dirty="0">
                <a:latin typeface="Arial"/>
                <a:cs typeface="Arial"/>
              </a:rPr>
              <a:t>της </a:t>
            </a:r>
            <a:r>
              <a:rPr sz="2400" b="1" spc="-30" dirty="0">
                <a:latin typeface="Arial"/>
                <a:cs typeface="Arial"/>
              </a:rPr>
              <a:t>εποχής  </a:t>
            </a:r>
            <a:r>
              <a:rPr sz="2400" b="1" spc="-35" dirty="0">
                <a:latin typeface="Arial"/>
                <a:cs typeface="Arial"/>
              </a:rPr>
              <a:t>καταδικάζουν </a:t>
            </a:r>
            <a:r>
              <a:rPr sz="2400" b="1" spc="-30" dirty="0">
                <a:latin typeface="Arial"/>
                <a:cs typeface="Arial"/>
              </a:rPr>
              <a:t>τα </a:t>
            </a:r>
            <a:r>
              <a:rPr sz="2400" b="1" spc="-20" dirty="0">
                <a:latin typeface="Arial"/>
                <a:cs typeface="Arial"/>
              </a:rPr>
              <a:t>άτομα </a:t>
            </a:r>
            <a:r>
              <a:rPr sz="2400" b="1" spc="-5" dirty="0">
                <a:latin typeface="Arial"/>
                <a:cs typeface="Arial"/>
              </a:rPr>
              <a:t>σε </a:t>
            </a:r>
            <a:r>
              <a:rPr sz="2400" b="1" spc="-10" dirty="0">
                <a:latin typeface="Arial"/>
                <a:cs typeface="Arial"/>
              </a:rPr>
              <a:t>ακινησία. </a:t>
            </a:r>
            <a:r>
              <a:rPr sz="2400" b="1" spc="-15" dirty="0">
                <a:latin typeface="Arial"/>
                <a:cs typeface="Arial"/>
              </a:rPr>
              <a:t>Ενώ </a:t>
            </a:r>
            <a:r>
              <a:rPr sz="2400" b="1" dirty="0">
                <a:latin typeface="Arial"/>
                <a:cs typeface="Arial"/>
              </a:rPr>
              <a:t>οι </a:t>
            </a:r>
            <a:r>
              <a:rPr sz="2400" b="1" spc="-15" dirty="0">
                <a:latin typeface="Arial"/>
                <a:cs typeface="Arial"/>
              </a:rPr>
              <a:t>απαιτήσεις </a:t>
            </a:r>
            <a:r>
              <a:rPr sz="2400" b="1" dirty="0">
                <a:latin typeface="Arial"/>
                <a:cs typeface="Arial"/>
              </a:rPr>
              <a:t>της  </a:t>
            </a:r>
            <a:r>
              <a:rPr sz="2400" b="1" spc="-30" dirty="0">
                <a:latin typeface="Arial"/>
                <a:cs typeface="Arial"/>
              </a:rPr>
              <a:t>εποχής </a:t>
            </a:r>
            <a:r>
              <a:rPr sz="2400" b="1" spc="-10" dirty="0">
                <a:latin typeface="Arial"/>
                <a:cs typeface="Arial"/>
              </a:rPr>
              <a:t>μας </a:t>
            </a:r>
            <a:r>
              <a:rPr sz="2400" b="1" spc="-5" dirty="0">
                <a:latin typeface="Arial"/>
                <a:cs typeface="Arial"/>
              </a:rPr>
              <a:t>σε φυσική </a:t>
            </a:r>
            <a:r>
              <a:rPr sz="2400" b="1" dirty="0">
                <a:latin typeface="Arial"/>
                <a:cs typeface="Arial"/>
              </a:rPr>
              <a:t>σωματική </a:t>
            </a:r>
            <a:r>
              <a:rPr sz="2400" b="1" spc="-5" dirty="0">
                <a:latin typeface="Arial"/>
                <a:cs typeface="Arial"/>
              </a:rPr>
              <a:t>εργασία </a:t>
            </a:r>
            <a:r>
              <a:rPr sz="2400" b="1" spc="-15" dirty="0">
                <a:latin typeface="Arial"/>
                <a:cs typeface="Arial"/>
              </a:rPr>
              <a:t>μειώνονται, </a:t>
            </a:r>
            <a:r>
              <a:rPr sz="2400" b="1" dirty="0">
                <a:latin typeface="Arial"/>
                <a:cs typeface="Arial"/>
              </a:rPr>
              <a:t>η  </a:t>
            </a:r>
            <a:r>
              <a:rPr sz="2400" b="1" spc="-15" dirty="0">
                <a:latin typeface="Arial"/>
                <a:cs typeface="Arial"/>
              </a:rPr>
              <a:t>ανάγκη </a:t>
            </a:r>
            <a:r>
              <a:rPr sz="2400" b="1" dirty="0">
                <a:latin typeface="Arial"/>
                <a:cs typeface="Arial"/>
              </a:rPr>
              <a:t>για σωματική </a:t>
            </a:r>
            <a:r>
              <a:rPr sz="2400" b="1" spc="-10" dirty="0">
                <a:latin typeface="Arial"/>
                <a:cs typeface="Arial"/>
              </a:rPr>
              <a:t>άσκηση </a:t>
            </a:r>
            <a:r>
              <a:rPr sz="2400" b="1" spc="-15" dirty="0">
                <a:latin typeface="Arial"/>
                <a:cs typeface="Arial"/>
              </a:rPr>
              <a:t>αυξάνει, </a:t>
            </a:r>
            <a:r>
              <a:rPr sz="2400" b="1" dirty="0">
                <a:latin typeface="Arial"/>
                <a:cs typeface="Arial"/>
              </a:rPr>
              <a:t>ακριβώς </a:t>
            </a:r>
            <a:r>
              <a:rPr sz="2400" b="1" spc="-5" dirty="0">
                <a:latin typeface="Arial"/>
                <a:cs typeface="Arial"/>
              </a:rPr>
              <a:t>επειδή </a:t>
            </a:r>
            <a:r>
              <a:rPr sz="2400" b="1" dirty="0">
                <a:latin typeface="Arial"/>
                <a:cs typeface="Arial"/>
              </a:rPr>
              <a:t>η  </a:t>
            </a:r>
            <a:r>
              <a:rPr sz="2400" b="1" spc="-10" dirty="0">
                <a:latin typeface="Arial"/>
                <a:cs typeface="Arial"/>
              </a:rPr>
              <a:t>άσκηση </a:t>
            </a:r>
            <a:r>
              <a:rPr sz="2400" b="1" spc="-15" dirty="0">
                <a:latin typeface="Arial"/>
                <a:cs typeface="Arial"/>
              </a:rPr>
              <a:t>μπορεί </a:t>
            </a:r>
            <a:r>
              <a:rPr sz="2400" b="1" spc="-20" dirty="0">
                <a:latin typeface="Arial"/>
                <a:cs typeface="Arial"/>
              </a:rPr>
              <a:t>να </a:t>
            </a:r>
            <a:r>
              <a:rPr sz="2400" b="1" spc="-10" dirty="0">
                <a:latin typeface="Arial"/>
                <a:cs typeface="Arial"/>
              </a:rPr>
              <a:t>συμβάλλει </a:t>
            </a:r>
            <a:r>
              <a:rPr sz="2400" b="1" spc="-5" dirty="0">
                <a:latin typeface="Arial"/>
                <a:cs typeface="Arial"/>
              </a:rPr>
              <a:t>στη φυσική </a:t>
            </a:r>
            <a:r>
              <a:rPr sz="2400" b="1" spc="-30" dirty="0">
                <a:latin typeface="Arial"/>
                <a:cs typeface="Arial"/>
              </a:rPr>
              <a:t>και </a:t>
            </a:r>
            <a:r>
              <a:rPr sz="2400" b="1" spc="-10" dirty="0">
                <a:latin typeface="Arial"/>
                <a:cs typeface="Arial"/>
              </a:rPr>
              <a:t>πνευματική  ευεξία.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00401" y="4149661"/>
            <a:ext cx="2986024" cy="2455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90" y="3384550"/>
            <a:ext cx="8409940" cy="312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«Πιο </a:t>
            </a:r>
            <a:r>
              <a:rPr sz="2400" b="1" spc="-20" dirty="0">
                <a:latin typeface="Arial"/>
                <a:cs typeface="Arial"/>
              </a:rPr>
              <a:t>ασθενικά, </a:t>
            </a:r>
            <a:r>
              <a:rPr sz="2400" b="1" spc="-10" dirty="0">
                <a:latin typeface="Arial"/>
                <a:cs typeface="Arial"/>
              </a:rPr>
              <a:t>αδύναμα </a:t>
            </a:r>
            <a:r>
              <a:rPr sz="2400" b="1" spc="-30" dirty="0">
                <a:latin typeface="Arial"/>
                <a:cs typeface="Arial"/>
              </a:rPr>
              <a:t>και </a:t>
            </a:r>
            <a:r>
              <a:rPr sz="2400" b="1" dirty="0">
                <a:latin typeface="Arial"/>
                <a:cs typeface="Arial"/>
              </a:rPr>
              <a:t>με </a:t>
            </a:r>
            <a:r>
              <a:rPr sz="2400" b="1" spc="-10" dirty="0">
                <a:latin typeface="Arial"/>
                <a:cs typeface="Arial"/>
              </a:rPr>
              <a:t>μικρότερη </a:t>
            </a:r>
            <a:r>
              <a:rPr sz="2400" b="1" spc="-30" dirty="0">
                <a:latin typeface="Arial"/>
                <a:cs typeface="Arial"/>
              </a:rPr>
              <a:t>ικανότητα </a:t>
            </a:r>
            <a:r>
              <a:rPr sz="2400" b="1" spc="-20" dirty="0">
                <a:latin typeface="Arial"/>
                <a:cs typeface="Arial"/>
              </a:rPr>
              <a:t>να  </a:t>
            </a:r>
            <a:r>
              <a:rPr sz="2400" b="1" spc="-5" dirty="0">
                <a:latin typeface="Arial"/>
                <a:cs typeface="Arial"/>
              </a:rPr>
              <a:t>εκτελούν </a:t>
            </a:r>
            <a:r>
              <a:rPr sz="2400" b="1" spc="-10" dirty="0">
                <a:latin typeface="Arial"/>
                <a:cs typeface="Arial"/>
              </a:rPr>
              <a:t>γυμναστικές </a:t>
            </a:r>
            <a:r>
              <a:rPr sz="2400" b="1" spc="-5" dirty="0">
                <a:latin typeface="Arial"/>
                <a:cs typeface="Arial"/>
              </a:rPr>
              <a:t>ασκήσεις </a:t>
            </a:r>
            <a:r>
              <a:rPr sz="2400" b="1" spc="-20" dirty="0">
                <a:latin typeface="Arial"/>
                <a:cs typeface="Arial"/>
              </a:rPr>
              <a:t>γίνονται σταδιακά </a:t>
            </a:r>
            <a:r>
              <a:rPr sz="2400" b="1" spc="-35" dirty="0">
                <a:latin typeface="Arial"/>
                <a:cs typeface="Arial"/>
              </a:rPr>
              <a:t>τα  </a:t>
            </a:r>
            <a:r>
              <a:rPr sz="2400" b="1" spc="-10" dirty="0">
                <a:latin typeface="Arial"/>
                <a:cs typeface="Arial"/>
              </a:rPr>
              <a:t>σημερινά παιδιά </a:t>
            </a:r>
            <a:r>
              <a:rPr sz="2400" b="1" spc="-5" dirty="0">
                <a:latin typeface="Arial"/>
                <a:cs typeface="Arial"/>
              </a:rPr>
              <a:t>σε </a:t>
            </a:r>
            <a:r>
              <a:rPr sz="2400" b="1" spc="-10" dirty="0">
                <a:latin typeface="Arial"/>
                <a:cs typeface="Arial"/>
              </a:rPr>
              <a:t>σχέση </a:t>
            </a:r>
            <a:r>
              <a:rPr sz="2400" b="1" dirty="0">
                <a:latin typeface="Arial"/>
                <a:cs typeface="Arial"/>
              </a:rPr>
              <a:t>με </a:t>
            </a:r>
            <a:r>
              <a:rPr sz="2400" b="1" spc="-15" dirty="0">
                <a:latin typeface="Arial"/>
                <a:cs typeface="Arial"/>
              </a:rPr>
              <a:t>παλιότερες </a:t>
            </a:r>
            <a:r>
              <a:rPr sz="2400" b="1" spc="-10" dirty="0">
                <a:latin typeface="Arial"/>
                <a:cs typeface="Arial"/>
              </a:rPr>
              <a:t>γενιές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σύμφωνα  </a:t>
            </a:r>
            <a:r>
              <a:rPr sz="2400" b="1" dirty="0">
                <a:latin typeface="Arial"/>
                <a:cs typeface="Arial"/>
              </a:rPr>
              <a:t>με μια πρόσφατη </a:t>
            </a:r>
            <a:r>
              <a:rPr sz="2400" b="1" spc="-15" dirty="0">
                <a:latin typeface="Arial"/>
                <a:cs typeface="Arial"/>
              </a:rPr>
              <a:t>έρευνα. </a:t>
            </a:r>
            <a:r>
              <a:rPr sz="2400" b="1" dirty="0">
                <a:latin typeface="Arial"/>
                <a:cs typeface="Arial"/>
              </a:rPr>
              <a:t>Η </a:t>
            </a:r>
            <a:r>
              <a:rPr sz="2400" b="1" spc="-10" dirty="0">
                <a:latin typeface="Arial"/>
                <a:cs typeface="Arial"/>
              </a:rPr>
              <a:t>καθιστική </a:t>
            </a:r>
            <a:r>
              <a:rPr sz="2400" b="1" spc="-40" dirty="0">
                <a:latin typeface="Arial"/>
                <a:cs typeface="Arial"/>
              </a:rPr>
              <a:t>ζωή </a:t>
            </a:r>
            <a:r>
              <a:rPr sz="2400" b="1" spc="-30" dirty="0">
                <a:latin typeface="Arial"/>
                <a:cs typeface="Arial"/>
              </a:rPr>
              <a:t>και </a:t>
            </a:r>
            <a:r>
              <a:rPr sz="2400" b="1" dirty="0">
                <a:latin typeface="Arial"/>
                <a:cs typeface="Arial"/>
              </a:rPr>
              <a:t>η </a:t>
            </a:r>
            <a:r>
              <a:rPr sz="2400" b="1" spc="-5" dirty="0">
                <a:latin typeface="Arial"/>
                <a:cs typeface="Arial"/>
              </a:rPr>
              <a:t>έλλειψη  σωματικών </a:t>
            </a:r>
            <a:r>
              <a:rPr sz="2400" b="1" spc="-10" dirty="0">
                <a:latin typeface="Arial"/>
                <a:cs typeface="Arial"/>
              </a:rPr>
              <a:t>δραστηριοτήτων </a:t>
            </a:r>
            <a:r>
              <a:rPr sz="2400" b="1" spc="-5" dirty="0">
                <a:latin typeface="Arial"/>
                <a:cs typeface="Arial"/>
              </a:rPr>
              <a:t>στην </a:t>
            </a:r>
            <a:r>
              <a:rPr sz="2400" b="1" spc="-15" dirty="0">
                <a:latin typeface="Arial"/>
                <a:cs typeface="Arial"/>
              </a:rPr>
              <a:t>ύπαιθρο </a:t>
            </a:r>
            <a:r>
              <a:rPr sz="2400" b="1" spc="-20" dirty="0">
                <a:latin typeface="Arial"/>
                <a:cs typeface="Arial"/>
              </a:rPr>
              <a:t>που  </a:t>
            </a:r>
            <a:r>
              <a:rPr sz="2400" b="1" spc="-25" dirty="0">
                <a:latin typeface="Arial"/>
                <a:cs typeface="Arial"/>
              </a:rPr>
              <a:t>αντικαταστάθηκαν </a:t>
            </a:r>
            <a:r>
              <a:rPr sz="2400" b="1" spc="-5" dirty="0">
                <a:latin typeface="Arial"/>
                <a:cs typeface="Arial"/>
              </a:rPr>
              <a:t>από </a:t>
            </a:r>
            <a:r>
              <a:rPr sz="2400" b="1" spc="-15" dirty="0">
                <a:latin typeface="Arial"/>
                <a:cs typeface="Arial"/>
              </a:rPr>
              <a:t>παιχνίδια </a:t>
            </a:r>
            <a:r>
              <a:rPr sz="2400" b="1" spc="-20" dirty="0">
                <a:latin typeface="Arial"/>
                <a:cs typeface="Arial"/>
              </a:rPr>
              <a:t>στον </a:t>
            </a:r>
            <a:r>
              <a:rPr sz="2400" b="1" spc="-10" dirty="0">
                <a:latin typeface="Arial"/>
                <a:cs typeface="Arial"/>
              </a:rPr>
              <a:t>υπολογιστή  </a:t>
            </a:r>
            <a:r>
              <a:rPr sz="2400" b="1" spc="-20" dirty="0">
                <a:latin typeface="Arial"/>
                <a:cs typeface="Arial"/>
              </a:rPr>
              <a:t>φαίνεται να </a:t>
            </a:r>
            <a:r>
              <a:rPr sz="2400" b="1" spc="-15" dirty="0">
                <a:latin typeface="Arial"/>
                <a:cs typeface="Arial"/>
              </a:rPr>
              <a:t>είναι </a:t>
            </a:r>
            <a:r>
              <a:rPr sz="2400" b="1" dirty="0">
                <a:latin typeface="Arial"/>
                <a:cs typeface="Arial"/>
              </a:rPr>
              <a:t>οι </a:t>
            </a:r>
            <a:r>
              <a:rPr sz="2400" b="1" spc="-5" dirty="0">
                <a:latin typeface="Arial"/>
                <a:cs typeface="Arial"/>
              </a:rPr>
              <a:t>κύριες αιτίες αυτής </a:t>
            </a:r>
            <a:r>
              <a:rPr sz="2400" b="1" dirty="0">
                <a:latin typeface="Arial"/>
                <a:cs typeface="Arial"/>
              </a:rPr>
              <a:t>της</a:t>
            </a:r>
            <a:r>
              <a:rPr sz="2400" b="1" spc="1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αλλαγής».</a:t>
            </a:r>
            <a:endParaRPr sz="2400">
              <a:latin typeface="Arial"/>
              <a:cs typeface="Arial"/>
            </a:endParaRPr>
          </a:p>
          <a:p>
            <a:pPr marL="12700" marR="80010">
              <a:lnSpc>
                <a:spcPct val="100000"/>
              </a:lnSpc>
              <a:spcBef>
                <a:spcPts val="890"/>
              </a:spcBef>
            </a:pPr>
            <a:r>
              <a:rPr sz="1400" b="1" spc="-20" dirty="0">
                <a:latin typeface="Arial"/>
                <a:cs typeface="Arial"/>
              </a:rPr>
              <a:t>Γκάβιν </a:t>
            </a:r>
            <a:r>
              <a:rPr sz="1400" b="1" spc="-15" dirty="0">
                <a:latin typeface="Arial"/>
                <a:cs typeface="Arial"/>
              </a:rPr>
              <a:t>Σάντερκοκ, </a:t>
            </a:r>
            <a:r>
              <a:rPr sz="1400" b="1" spc="-10" dirty="0">
                <a:latin typeface="Arial"/>
                <a:cs typeface="Arial"/>
              </a:rPr>
              <a:t>Πανεπιστημίο </a:t>
            </a:r>
            <a:r>
              <a:rPr sz="1400" b="1" spc="-25" dirty="0">
                <a:latin typeface="Arial"/>
                <a:cs typeface="Arial"/>
              </a:rPr>
              <a:t>του </a:t>
            </a:r>
            <a:r>
              <a:rPr sz="1400" b="1" spc="-5" dirty="0">
                <a:latin typeface="Arial"/>
                <a:cs typeface="Arial"/>
              </a:rPr>
              <a:t>Έσεξ, μελέτη </a:t>
            </a:r>
            <a:r>
              <a:rPr sz="1400" b="1" spc="-15" dirty="0">
                <a:latin typeface="Arial"/>
                <a:cs typeface="Arial"/>
              </a:rPr>
              <a:t>δημοσιευμένη </a:t>
            </a:r>
            <a:r>
              <a:rPr sz="1400" b="1" spc="-20" dirty="0">
                <a:latin typeface="Arial"/>
                <a:cs typeface="Arial"/>
              </a:rPr>
              <a:t>στο παιδιατρικό </a:t>
            </a:r>
            <a:r>
              <a:rPr sz="1400" b="1" spc="-15" dirty="0">
                <a:latin typeface="Arial"/>
                <a:cs typeface="Arial"/>
              </a:rPr>
              <a:t>περιοδικό </a:t>
            </a:r>
            <a:r>
              <a:rPr sz="1400" b="1" spc="-20" dirty="0">
                <a:latin typeface="Arial"/>
                <a:cs typeface="Arial"/>
              </a:rPr>
              <a:t>«Acta  </a:t>
            </a:r>
            <a:r>
              <a:rPr sz="1400" b="1" spc="-10" dirty="0">
                <a:latin typeface="Arial"/>
                <a:cs typeface="Arial"/>
              </a:rPr>
              <a:t>Paediatrica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63776" y="211074"/>
            <a:ext cx="5095875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585087"/>
            <a:ext cx="8232775" cy="3073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9685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Arial"/>
                <a:cs typeface="Arial"/>
              </a:rPr>
              <a:t>Η ανισόρροπη </a:t>
            </a:r>
            <a:r>
              <a:rPr sz="2000" b="1" spc="-5" dirty="0">
                <a:latin typeface="Arial"/>
                <a:cs typeface="Arial"/>
              </a:rPr>
              <a:t>ανάπτυξη </a:t>
            </a:r>
            <a:r>
              <a:rPr sz="2000" b="1" spc="-10" dirty="0">
                <a:latin typeface="Arial"/>
                <a:cs typeface="Arial"/>
              </a:rPr>
              <a:t>της </a:t>
            </a:r>
            <a:r>
              <a:rPr sz="2000" b="1" spc="-5" dirty="0">
                <a:latin typeface="Arial"/>
                <a:cs typeface="Arial"/>
              </a:rPr>
              <a:t>τεχνολογίας </a:t>
            </a:r>
            <a:r>
              <a:rPr sz="2000" b="1" spc="-10" dirty="0">
                <a:latin typeface="Arial"/>
                <a:cs typeface="Arial"/>
              </a:rPr>
              <a:t>χωρίς την παράλληλη  </a:t>
            </a:r>
            <a:r>
              <a:rPr sz="2000" b="1" spc="-5" dirty="0">
                <a:latin typeface="Arial"/>
                <a:cs typeface="Arial"/>
              </a:rPr>
              <a:t>πνευματική </a:t>
            </a:r>
            <a:r>
              <a:rPr sz="2000" b="1" spc="-35" dirty="0">
                <a:latin typeface="Arial"/>
                <a:cs typeface="Arial"/>
              </a:rPr>
              <a:t>και </a:t>
            </a:r>
            <a:r>
              <a:rPr sz="2000" b="1" spc="-5" dirty="0">
                <a:latin typeface="Arial"/>
                <a:cs typeface="Arial"/>
              </a:rPr>
              <a:t>ηθική ανάπτυξη </a:t>
            </a:r>
            <a:r>
              <a:rPr sz="2000" b="1" spc="-15" dirty="0">
                <a:latin typeface="Arial"/>
                <a:cs typeface="Arial"/>
              </a:rPr>
              <a:t>υπέταξε </a:t>
            </a:r>
            <a:r>
              <a:rPr sz="2000" b="1" spc="-25" dirty="0">
                <a:latin typeface="Arial"/>
                <a:cs typeface="Arial"/>
              </a:rPr>
              <a:t>τον </a:t>
            </a:r>
            <a:r>
              <a:rPr sz="2000" b="1" spc="-15" dirty="0">
                <a:latin typeface="Arial"/>
                <a:cs typeface="Arial"/>
              </a:rPr>
              <a:t>άνθρωπο </a:t>
            </a:r>
            <a:r>
              <a:rPr sz="2000" b="1" spc="-10" dirty="0">
                <a:latin typeface="Arial"/>
                <a:cs typeface="Arial"/>
              </a:rPr>
              <a:t>στην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μηχανή.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115570">
              <a:lnSpc>
                <a:spcPct val="100000"/>
              </a:lnSpc>
            </a:pPr>
            <a:r>
              <a:rPr sz="2000" b="1" spc="-15" dirty="0">
                <a:latin typeface="Arial"/>
                <a:cs typeface="Arial"/>
              </a:rPr>
              <a:t>Υγιεινές </a:t>
            </a:r>
            <a:r>
              <a:rPr sz="2000" b="1" spc="-10" dirty="0">
                <a:latin typeface="Arial"/>
                <a:cs typeface="Arial"/>
              </a:rPr>
              <a:t>συνήθειες, </a:t>
            </a:r>
            <a:r>
              <a:rPr sz="2000" b="1" spc="-20" dirty="0">
                <a:latin typeface="Arial"/>
                <a:cs typeface="Arial"/>
              </a:rPr>
              <a:t>όπως </a:t>
            </a:r>
            <a:r>
              <a:rPr sz="2000" b="1" spc="-5" dirty="0">
                <a:latin typeface="Arial"/>
                <a:cs typeface="Arial"/>
              </a:rPr>
              <a:t>η </a:t>
            </a:r>
            <a:r>
              <a:rPr sz="2000" b="1" spc="-30" dirty="0">
                <a:latin typeface="Arial"/>
                <a:cs typeface="Arial"/>
              </a:rPr>
              <a:t>πεζοπορία, </a:t>
            </a:r>
            <a:r>
              <a:rPr sz="2000" b="1" spc="-15" dirty="0">
                <a:latin typeface="Arial"/>
                <a:cs typeface="Arial"/>
              </a:rPr>
              <a:t>παραμελήθηκαν </a:t>
            </a:r>
            <a:r>
              <a:rPr sz="2000" b="1" spc="-35" dirty="0">
                <a:latin typeface="Arial"/>
                <a:cs typeface="Arial"/>
              </a:rPr>
              <a:t>και </a:t>
            </a:r>
            <a:r>
              <a:rPr sz="2000" b="1" spc="-10" dirty="0">
                <a:latin typeface="Arial"/>
                <a:cs typeface="Arial"/>
              </a:rPr>
              <a:t>σχεδόν  </a:t>
            </a:r>
            <a:r>
              <a:rPr sz="2000" b="1" spc="-25" dirty="0">
                <a:latin typeface="Arial"/>
                <a:cs typeface="Arial"/>
              </a:rPr>
              <a:t>ξεχάσθηκαν </a:t>
            </a:r>
            <a:r>
              <a:rPr sz="2000" b="1" spc="-5" dirty="0">
                <a:latin typeface="Arial"/>
                <a:cs typeface="Arial"/>
              </a:rPr>
              <a:t>με </a:t>
            </a:r>
            <a:r>
              <a:rPr sz="2000" b="1" spc="-10" dirty="0">
                <a:latin typeface="Arial"/>
                <a:cs typeface="Arial"/>
              </a:rPr>
              <a:t>τη </a:t>
            </a:r>
            <a:r>
              <a:rPr sz="2000" b="1" spc="-15" dirty="0">
                <a:latin typeface="Arial"/>
                <a:cs typeface="Arial"/>
              </a:rPr>
              <a:t>μαζική </a:t>
            </a:r>
            <a:r>
              <a:rPr sz="2000" b="1" spc="-5" dirty="0">
                <a:latin typeface="Arial"/>
                <a:cs typeface="Arial"/>
              </a:rPr>
              <a:t>απόκτηση </a:t>
            </a:r>
            <a:r>
              <a:rPr sz="2000" b="1" spc="-35" dirty="0">
                <a:latin typeface="Arial"/>
                <a:cs typeface="Arial"/>
              </a:rPr>
              <a:t>και </a:t>
            </a:r>
            <a:r>
              <a:rPr sz="2000" b="1" spc="-10" dirty="0">
                <a:latin typeface="Arial"/>
                <a:cs typeface="Arial"/>
              </a:rPr>
              <a:t>την </a:t>
            </a:r>
            <a:r>
              <a:rPr sz="2000" b="1" spc="-15" dirty="0">
                <a:latin typeface="Arial"/>
                <a:cs typeface="Arial"/>
              </a:rPr>
              <a:t>υπέρμετρη </a:t>
            </a:r>
            <a:r>
              <a:rPr sz="2000" b="1" spc="-5" dirty="0">
                <a:latin typeface="Arial"/>
                <a:cs typeface="Arial"/>
              </a:rPr>
              <a:t>χρήση </a:t>
            </a:r>
            <a:r>
              <a:rPr sz="2000" b="1" spc="-10" dirty="0">
                <a:latin typeface="Arial"/>
                <a:cs typeface="Arial"/>
              </a:rPr>
              <a:t>των  αυτοκινήτων.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b="1" spc="-65" dirty="0">
                <a:latin typeface="Arial"/>
                <a:cs typeface="Arial"/>
              </a:rPr>
              <a:t>Το </a:t>
            </a:r>
            <a:r>
              <a:rPr sz="2000" b="1" dirty="0">
                <a:latin typeface="Arial"/>
                <a:cs typeface="Arial"/>
              </a:rPr>
              <a:t>γεγονός </a:t>
            </a:r>
            <a:r>
              <a:rPr sz="2000" b="1" spc="-10" dirty="0">
                <a:latin typeface="Arial"/>
                <a:cs typeface="Arial"/>
              </a:rPr>
              <a:t>αυτό έχει ολέθριες συνέπειες </a:t>
            </a:r>
            <a:r>
              <a:rPr sz="2000" b="1" dirty="0">
                <a:latin typeface="Arial"/>
                <a:cs typeface="Arial"/>
              </a:rPr>
              <a:t>για όλη </a:t>
            </a:r>
            <a:r>
              <a:rPr sz="2000" b="1" spc="-10" dirty="0">
                <a:latin typeface="Arial"/>
                <a:cs typeface="Arial"/>
              </a:rPr>
              <a:t>την </a:t>
            </a:r>
            <a:r>
              <a:rPr sz="2000" b="1" spc="-15" dirty="0">
                <a:latin typeface="Arial"/>
                <a:cs typeface="Arial"/>
              </a:rPr>
              <a:t>οικογένεια </a:t>
            </a:r>
            <a:r>
              <a:rPr sz="2000" b="1" spc="-20" dirty="0">
                <a:latin typeface="Arial"/>
                <a:cs typeface="Arial"/>
              </a:rPr>
              <a:t>που  </a:t>
            </a:r>
            <a:r>
              <a:rPr sz="2000" b="1" spc="-5" dirty="0">
                <a:latin typeface="Arial"/>
                <a:cs typeface="Arial"/>
              </a:rPr>
              <a:t>συνήθισε </a:t>
            </a:r>
            <a:r>
              <a:rPr sz="2000" b="1" dirty="0">
                <a:latin typeface="Arial"/>
                <a:cs typeface="Arial"/>
              </a:rPr>
              <a:t>να </a:t>
            </a:r>
            <a:r>
              <a:rPr sz="2000" b="1" spc="-15" dirty="0">
                <a:latin typeface="Arial"/>
                <a:cs typeface="Arial"/>
              </a:rPr>
              <a:t>χρησιμοποιεί </a:t>
            </a:r>
            <a:r>
              <a:rPr sz="2000" b="1" spc="-35" dirty="0">
                <a:latin typeface="Arial"/>
                <a:cs typeface="Arial"/>
              </a:rPr>
              <a:t>το </a:t>
            </a:r>
            <a:r>
              <a:rPr sz="2000" b="1" spc="-15" dirty="0">
                <a:latin typeface="Arial"/>
                <a:cs typeface="Arial"/>
              </a:rPr>
              <a:t>αυτοκίνητο </a:t>
            </a:r>
            <a:r>
              <a:rPr sz="2000" b="1" spc="-20" dirty="0">
                <a:latin typeface="Arial"/>
                <a:cs typeface="Arial"/>
              </a:rPr>
              <a:t>παντού, </a:t>
            </a:r>
            <a:r>
              <a:rPr sz="2000" b="1" dirty="0">
                <a:latin typeface="Arial"/>
                <a:cs typeface="Arial"/>
              </a:rPr>
              <a:t>να </a:t>
            </a:r>
            <a:r>
              <a:rPr sz="2000" b="1" spc="-5" dirty="0">
                <a:latin typeface="Arial"/>
                <a:cs typeface="Arial"/>
              </a:rPr>
              <a:t>μην </a:t>
            </a:r>
            <a:r>
              <a:rPr sz="2000" b="1" spc="-10" dirty="0">
                <a:latin typeface="Arial"/>
                <a:cs typeface="Arial"/>
              </a:rPr>
              <a:t>γυμνάζεται  </a:t>
            </a:r>
            <a:r>
              <a:rPr sz="2000" b="1" spc="-35" dirty="0">
                <a:latin typeface="Arial"/>
                <a:cs typeface="Arial"/>
              </a:rPr>
              <a:t>και </a:t>
            </a:r>
            <a:r>
              <a:rPr sz="2000" b="1" dirty="0">
                <a:latin typeface="Arial"/>
                <a:cs typeface="Arial"/>
              </a:rPr>
              <a:t>να </a:t>
            </a:r>
            <a:r>
              <a:rPr sz="2000" b="1" spc="-10" dirty="0">
                <a:latin typeface="Arial"/>
                <a:cs typeface="Arial"/>
              </a:rPr>
              <a:t>εξασθενεί </a:t>
            </a:r>
            <a:r>
              <a:rPr sz="2000" b="1" spc="-25" dirty="0">
                <a:latin typeface="Arial"/>
                <a:cs typeface="Arial"/>
              </a:rPr>
              <a:t>τον </a:t>
            </a:r>
            <a:r>
              <a:rPr sz="2000" b="1" spc="-5" dirty="0">
                <a:latin typeface="Arial"/>
                <a:cs typeface="Arial"/>
              </a:rPr>
              <a:t>οργανισμό </a:t>
            </a:r>
            <a:r>
              <a:rPr sz="2000" b="1" spc="-15" dirty="0">
                <a:latin typeface="Arial"/>
                <a:cs typeface="Arial"/>
              </a:rPr>
              <a:t>(Κούνουπας,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1993).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3805" y="573404"/>
            <a:ext cx="5282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3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</a:rPr>
              <a:t>Υποταγή </a:t>
            </a:r>
            <a:r>
              <a:rPr sz="2400" u="heavy" spc="-2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</a:rPr>
              <a:t>τού </a:t>
            </a:r>
            <a:r>
              <a:rPr sz="2400" u="heavy" spc="-20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</a:rPr>
              <a:t>ανθρώπου </a:t>
            </a:r>
            <a:r>
              <a:rPr sz="2400" u="heavy" spc="-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</a:rPr>
              <a:t>στη</a:t>
            </a:r>
            <a:r>
              <a:rPr sz="2400" u="heavy" spc="3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</a:rPr>
              <a:t> </a:t>
            </a:r>
            <a:r>
              <a:rPr sz="2400" u="heavy" spc="-2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</a:rPr>
              <a:t>μηχανή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850" y="5181600"/>
            <a:ext cx="2733675" cy="1676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76600" y="5010150"/>
            <a:ext cx="2466975" cy="18478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00851" y="5048250"/>
            <a:ext cx="2524125" cy="18097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742" y="1002233"/>
            <a:ext cx="45745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30" dirty="0">
                <a:solidFill>
                  <a:srgbClr val="993300"/>
                </a:solidFill>
              </a:rPr>
              <a:t>Τι </a:t>
            </a:r>
            <a:r>
              <a:rPr sz="2800" dirty="0">
                <a:solidFill>
                  <a:srgbClr val="993300"/>
                </a:solidFill>
              </a:rPr>
              <a:t>είναι </a:t>
            </a:r>
            <a:r>
              <a:rPr sz="2800" spc="-15" dirty="0">
                <a:solidFill>
                  <a:srgbClr val="993300"/>
                </a:solidFill>
              </a:rPr>
              <a:t>Φυσική</a:t>
            </a:r>
            <a:r>
              <a:rPr sz="2800" spc="-35" dirty="0">
                <a:solidFill>
                  <a:srgbClr val="993300"/>
                </a:solidFill>
              </a:rPr>
              <a:t> </a:t>
            </a:r>
            <a:r>
              <a:rPr sz="2800" spc="-25" dirty="0">
                <a:solidFill>
                  <a:srgbClr val="993300"/>
                </a:solidFill>
              </a:rPr>
              <a:t>Κατάσταση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11886" y="1935302"/>
            <a:ext cx="8315959" cy="405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Η </a:t>
            </a:r>
            <a:r>
              <a:rPr sz="2400" b="1" spc="-30" dirty="0">
                <a:latin typeface="Arial"/>
                <a:cs typeface="Arial"/>
              </a:rPr>
              <a:t>ικανότητα </a:t>
            </a:r>
            <a:r>
              <a:rPr sz="2400" b="1" spc="-15" dirty="0">
                <a:latin typeface="Arial"/>
                <a:cs typeface="Arial"/>
              </a:rPr>
              <a:t>των </a:t>
            </a:r>
            <a:r>
              <a:rPr sz="2400" b="1" dirty="0">
                <a:latin typeface="Arial"/>
                <a:cs typeface="Arial"/>
              </a:rPr>
              <a:t>ατόμων </a:t>
            </a:r>
            <a:r>
              <a:rPr sz="2400" b="1" spc="-20" dirty="0">
                <a:latin typeface="Arial"/>
                <a:cs typeface="Arial"/>
              </a:rPr>
              <a:t>να </a:t>
            </a:r>
            <a:r>
              <a:rPr sz="2400" b="1" spc="-25" dirty="0">
                <a:latin typeface="Arial"/>
                <a:cs typeface="Arial"/>
              </a:rPr>
              <a:t>ανταποκρίνονται</a:t>
            </a:r>
            <a:r>
              <a:rPr sz="2400" b="1" spc="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στις</a:t>
            </a:r>
            <a:endParaRPr sz="2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400" b="1" spc="-15" dirty="0">
                <a:latin typeface="Arial"/>
                <a:cs typeface="Arial"/>
              </a:rPr>
              <a:t>απαιτήσεις </a:t>
            </a:r>
            <a:r>
              <a:rPr sz="2400" b="1" spc="-25" dirty="0">
                <a:latin typeface="Arial"/>
                <a:cs typeface="Arial"/>
              </a:rPr>
              <a:t>του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περιβάλλοντος.</a:t>
            </a:r>
            <a:endParaRPr sz="24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445"/>
              </a:spcBef>
            </a:pPr>
            <a:r>
              <a:rPr sz="2400" b="1" spc="-5" dirty="0">
                <a:latin typeface="Arial"/>
                <a:cs typeface="Arial"/>
              </a:rPr>
              <a:t>Να </a:t>
            </a:r>
            <a:r>
              <a:rPr sz="2400" b="1" spc="-25" dirty="0">
                <a:latin typeface="Arial"/>
                <a:cs typeface="Arial"/>
              </a:rPr>
              <a:t>ανταποκρίνονται </a:t>
            </a:r>
            <a:r>
              <a:rPr sz="2400" b="1" spc="-5" dirty="0">
                <a:latin typeface="Arial"/>
                <a:cs typeface="Arial"/>
              </a:rPr>
              <a:t>σε όλες </a:t>
            </a:r>
            <a:r>
              <a:rPr sz="2400" b="1" dirty="0">
                <a:latin typeface="Arial"/>
                <a:cs typeface="Arial"/>
              </a:rPr>
              <a:t>τις </a:t>
            </a:r>
            <a:r>
              <a:rPr sz="2400" b="1" spc="-20" dirty="0">
                <a:latin typeface="Arial"/>
                <a:cs typeface="Arial"/>
              </a:rPr>
              <a:t>υποχρεώσεις τους </a:t>
            </a:r>
            <a:r>
              <a:rPr sz="2400" b="1" spc="-30" dirty="0">
                <a:latin typeface="Arial"/>
                <a:cs typeface="Arial"/>
              </a:rPr>
              <a:t>και </a:t>
            </a:r>
            <a:r>
              <a:rPr sz="2400" b="1" spc="-5" dirty="0">
                <a:latin typeface="Arial"/>
                <a:cs typeface="Arial"/>
              </a:rPr>
              <a:t>σε  όλες </a:t>
            </a:r>
            <a:r>
              <a:rPr sz="2400" b="1" dirty="0">
                <a:latin typeface="Arial"/>
                <a:cs typeface="Arial"/>
              </a:rPr>
              <a:t>τις </a:t>
            </a:r>
            <a:r>
              <a:rPr sz="2400" b="1" spc="-10" dirty="0">
                <a:latin typeface="Arial"/>
                <a:cs typeface="Arial"/>
              </a:rPr>
              <a:t>δραστηριότητες </a:t>
            </a:r>
            <a:r>
              <a:rPr sz="2400" b="1" spc="-20" dirty="0">
                <a:latin typeface="Arial"/>
                <a:cs typeface="Arial"/>
              </a:rPr>
              <a:t>τους </a:t>
            </a:r>
            <a:r>
              <a:rPr sz="2400" b="1" spc="-5" dirty="0">
                <a:latin typeface="Arial"/>
                <a:cs typeface="Arial"/>
              </a:rPr>
              <a:t>χωρίς </a:t>
            </a:r>
            <a:r>
              <a:rPr sz="2400" b="1" spc="-25" dirty="0">
                <a:latin typeface="Arial"/>
                <a:cs typeface="Arial"/>
              </a:rPr>
              <a:t>να </a:t>
            </a:r>
            <a:r>
              <a:rPr sz="2400" b="1" spc="-35" dirty="0">
                <a:latin typeface="Arial"/>
                <a:cs typeface="Arial"/>
              </a:rPr>
              <a:t>κουράζονται </a:t>
            </a:r>
            <a:r>
              <a:rPr sz="2400" b="1" spc="-30" dirty="0">
                <a:latin typeface="Arial"/>
                <a:cs typeface="Arial"/>
              </a:rPr>
              <a:t>και  </a:t>
            </a:r>
            <a:r>
              <a:rPr sz="2400" b="1" spc="-20" dirty="0">
                <a:latin typeface="Arial"/>
                <a:cs typeface="Arial"/>
              </a:rPr>
              <a:t>να </a:t>
            </a:r>
            <a:r>
              <a:rPr sz="2400" b="1" spc="-25" dirty="0">
                <a:latin typeface="Arial"/>
                <a:cs typeface="Arial"/>
              </a:rPr>
              <a:t>συνεχίζουν </a:t>
            </a:r>
            <a:r>
              <a:rPr sz="2400" b="1" spc="-20" dirty="0">
                <a:latin typeface="Arial"/>
                <a:cs typeface="Arial"/>
              </a:rPr>
              <a:t>να </a:t>
            </a:r>
            <a:r>
              <a:rPr sz="2400" b="1" spc="-25" dirty="0">
                <a:latin typeface="Arial"/>
                <a:cs typeface="Arial"/>
              </a:rPr>
              <a:t>έχουν </a:t>
            </a:r>
            <a:r>
              <a:rPr sz="2400" b="1" spc="-10" dirty="0">
                <a:latin typeface="Arial"/>
                <a:cs typeface="Arial"/>
              </a:rPr>
              <a:t>ενέργεια </a:t>
            </a:r>
            <a:r>
              <a:rPr sz="2400" b="1" dirty="0">
                <a:latin typeface="Arial"/>
                <a:cs typeface="Arial"/>
              </a:rPr>
              <a:t>για </a:t>
            </a:r>
            <a:r>
              <a:rPr sz="2400" b="1" spc="-15" dirty="0">
                <a:latin typeface="Arial"/>
                <a:cs typeface="Arial"/>
              </a:rPr>
              <a:t>έκτακτες  </a:t>
            </a:r>
            <a:r>
              <a:rPr sz="2400" b="1" spc="-10" dirty="0">
                <a:latin typeface="Arial"/>
                <a:cs typeface="Arial"/>
              </a:rPr>
              <a:t>απαιτήσεις, </a:t>
            </a:r>
            <a:r>
              <a:rPr sz="2400" b="1" spc="-20" dirty="0">
                <a:latin typeface="Arial"/>
                <a:cs typeface="Arial"/>
              </a:rPr>
              <a:t>τότε </a:t>
            </a:r>
            <a:r>
              <a:rPr sz="2400" b="1" dirty="0">
                <a:latin typeface="Arial"/>
                <a:cs typeface="Arial"/>
              </a:rPr>
              <a:t>η </a:t>
            </a:r>
            <a:r>
              <a:rPr sz="2400" b="1" spc="-5" dirty="0">
                <a:latin typeface="Arial"/>
                <a:cs typeface="Arial"/>
              </a:rPr>
              <a:t>φυσική </a:t>
            </a:r>
            <a:r>
              <a:rPr sz="2400" b="1" spc="-20" dirty="0">
                <a:latin typeface="Arial"/>
                <a:cs typeface="Arial"/>
              </a:rPr>
              <a:t>τους </a:t>
            </a:r>
            <a:r>
              <a:rPr sz="2400" b="1" spc="-30" dirty="0">
                <a:latin typeface="Arial"/>
                <a:cs typeface="Arial"/>
              </a:rPr>
              <a:t>κατάσταση </a:t>
            </a:r>
            <a:r>
              <a:rPr sz="2400" b="1" dirty="0">
                <a:latin typeface="Arial"/>
                <a:cs typeface="Arial"/>
              </a:rPr>
              <a:t>για </a:t>
            </a:r>
            <a:r>
              <a:rPr sz="2400" b="1" spc="-5" dirty="0">
                <a:latin typeface="Arial"/>
                <a:cs typeface="Arial"/>
              </a:rPr>
              <a:t>υγεία </a:t>
            </a:r>
            <a:r>
              <a:rPr sz="2400" b="1" spc="-15" dirty="0">
                <a:latin typeface="Arial"/>
                <a:cs typeface="Arial"/>
              </a:rPr>
              <a:t>είναι  </a:t>
            </a:r>
            <a:r>
              <a:rPr sz="2400" b="1" spc="-5" dirty="0">
                <a:latin typeface="Arial"/>
                <a:cs typeface="Arial"/>
              </a:rPr>
              <a:t>σε </a:t>
            </a:r>
            <a:r>
              <a:rPr sz="2400" b="1" spc="-25" dirty="0">
                <a:latin typeface="Arial"/>
                <a:cs typeface="Arial"/>
              </a:rPr>
              <a:t>καλό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επίπεδο.</a:t>
            </a:r>
            <a:endParaRPr sz="2400">
              <a:latin typeface="Arial"/>
              <a:cs typeface="Arial"/>
            </a:endParaRPr>
          </a:p>
          <a:p>
            <a:pPr marL="91440" marR="76835" indent="-5080" algn="ctr">
              <a:lnSpc>
                <a:spcPct val="100000"/>
              </a:lnSpc>
              <a:spcBef>
                <a:spcPts val="1445"/>
              </a:spcBef>
            </a:pP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Η </a:t>
            </a:r>
            <a:r>
              <a:rPr sz="2400" b="1" spc="-30" dirty="0">
                <a:solidFill>
                  <a:srgbClr val="6F2F9F"/>
                </a:solidFill>
                <a:latin typeface="Arial"/>
                <a:cs typeface="Arial"/>
              </a:rPr>
              <a:t>κατάσταση </a:t>
            </a:r>
            <a:r>
              <a:rPr sz="2400" b="1" spc="-15" dirty="0">
                <a:solidFill>
                  <a:srgbClr val="6F2F9F"/>
                </a:solidFill>
                <a:latin typeface="Arial"/>
                <a:cs typeface="Arial"/>
              </a:rPr>
              <a:t>των </a:t>
            </a:r>
            <a:r>
              <a:rPr sz="2400" b="1" spc="-35" dirty="0">
                <a:solidFill>
                  <a:srgbClr val="6F2F9F"/>
                </a:solidFill>
                <a:latin typeface="Arial"/>
                <a:cs typeface="Arial"/>
              </a:rPr>
              <a:t>ζωτικών </a:t>
            </a:r>
            <a:r>
              <a:rPr sz="2400" b="1" spc="-5" dirty="0">
                <a:solidFill>
                  <a:srgbClr val="6F2F9F"/>
                </a:solidFill>
                <a:latin typeface="Arial"/>
                <a:cs typeface="Arial"/>
              </a:rPr>
              <a:t>λειτουργιών </a:t>
            </a:r>
            <a:r>
              <a:rPr sz="2400" b="1" spc="-25" dirty="0">
                <a:solidFill>
                  <a:srgbClr val="6F2F9F"/>
                </a:solidFill>
                <a:latin typeface="Arial"/>
                <a:cs typeface="Arial"/>
              </a:rPr>
              <a:t>του </a:t>
            </a:r>
            <a:r>
              <a:rPr sz="2400" b="1" spc="-15" dirty="0">
                <a:solidFill>
                  <a:srgbClr val="6F2F9F"/>
                </a:solidFill>
                <a:latin typeface="Arial"/>
                <a:cs typeface="Arial"/>
              </a:rPr>
              <a:t>ανθρώπινου  </a:t>
            </a:r>
            <a:r>
              <a:rPr sz="2400" b="1" spc="-10" dirty="0">
                <a:solidFill>
                  <a:srgbClr val="6F2F9F"/>
                </a:solidFill>
                <a:latin typeface="Arial"/>
                <a:cs typeface="Arial"/>
              </a:rPr>
              <a:t>οργανισμού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(σωματική </a:t>
            </a:r>
            <a:r>
              <a:rPr sz="2400" b="1" spc="-10" dirty="0">
                <a:solidFill>
                  <a:srgbClr val="6F2F9F"/>
                </a:solidFill>
                <a:latin typeface="Arial"/>
                <a:cs typeface="Arial"/>
              </a:rPr>
              <a:t>λειτουργία) </a:t>
            </a:r>
            <a:r>
              <a:rPr sz="2400" b="1" spc="-30" dirty="0">
                <a:solidFill>
                  <a:srgbClr val="6F2F9F"/>
                </a:solidFill>
                <a:latin typeface="Arial"/>
                <a:cs typeface="Arial"/>
              </a:rPr>
              <a:t>και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η </a:t>
            </a:r>
            <a:r>
              <a:rPr sz="2400" b="1" spc="-30" dirty="0">
                <a:solidFill>
                  <a:srgbClr val="6F2F9F"/>
                </a:solidFill>
                <a:latin typeface="Arial"/>
                <a:cs typeface="Arial"/>
              </a:rPr>
              <a:t>κατάσταση </a:t>
            </a:r>
            <a:r>
              <a:rPr sz="2400" b="1" spc="-15" dirty="0">
                <a:solidFill>
                  <a:srgbClr val="6F2F9F"/>
                </a:solidFill>
                <a:latin typeface="Arial"/>
                <a:cs typeface="Arial"/>
              </a:rPr>
              <a:t>των  πενευματικών </a:t>
            </a:r>
            <a:r>
              <a:rPr sz="2400" b="1" spc="-30" dirty="0">
                <a:solidFill>
                  <a:srgbClr val="6F2F9F"/>
                </a:solidFill>
                <a:latin typeface="Arial"/>
                <a:cs typeface="Arial"/>
              </a:rPr>
              <a:t>και </a:t>
            </a:r>
            <a:r>
              <a:rPr sz="2400" b="1" spc="-5" dirty="0">
                <a:solidFill>
                  <a:srgbClr val="6F2F9F"/>
                </a:solidFill>
                <a:latin typeface="Arial"/>
                <a:cs typeface="Arial"/>
              </a:rPr>
              <a:t>ψυχικών</a:t>
            </a:r>
            <a:r>
              <a:rPr sz="2400" b="1" spc="-7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6F2F9F"/>
                </a:solidFill>
                <a:latin typeface="Arial"/>
                <a:cs typeface="Arial"/>
              </a:rPr>
              <a:t>ικανοτήτων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19175"/>
            <a:ext cx="9144000" cy="68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15823"/>
            <a:ext cx="9144000" cy="903605"/>
            <a:chOff x="0" y="115823"/>
            <a:chExt cx="9144000" cy="903605"/>
          </a:xfrm>
        </p:grpSpPr>
        <p:sp>
          <p:nvSpPr>
            <p:cNvPr id="4" name="object 4"/>
            <p:cNvSpPr/>
            <p:nvPr/>
          </p:nvSpPr>
          <p:spPr>
            <a:xfrm>
              <a:off x="0" y="158495"/>
              <a:ext cx="9144000" cy="304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952" y="115823"/>
              <a:ext cx="8467344" cy="731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88912"/>
              <a:ext cx="9144000" cy="8302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0" y="188912"/>
            <a:ext cx="9144000" cy="830580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290"/>
              </a:spcBef>
            </a:pPr>
            <a:r>
              <a:rPr sz="2400" b="1" dirty="0">
                <a:latin typeface="Arial"/>
                <a:cs typeface="Arial"/>
              </a:rPr>
              <a:t>Η </a:t>
            </a:r>
            <a:r>
              <a:rPr sz="2400" b="1" spc="-10" dirty="0">
                <a:latin typeface="Arial"/>
                <a:cs typeface="Arial"/>
              </a:rPr>
              <a:t>Φυσική </a:t>
            </a:r>
            <a:r>
              <a:rPr sz="2400" b="1" spc="-30" dirty="0">
                <a:latin typeface="Arial"/>
                <a:cs typeface="Arial"/>
              </a:rPr>
              <a:t>Κατάσταση </a:t>
            </a:r>
            <a:r>
              <a:rPr sz="2400" b="1" spc="-5" dirty="0">
                <a:latin typeface="Arial"/>
                <a:cs typeface="Arial"/>
              </a:rPr>
              <a:t>προσδιορίζεται από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βιολογικούς</a:t>
            </a:r>
            <a:endParaRPr sz="24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2400" b="1" spc="-15" dirty="0">
                <a:latin typeface="Arial"/>
                <a:cs typeface="Arial"/>
              </a:rPr>
              <a:t>(εσωτερικούς) </a:t>
            </a:r>
            <a:r>
              <a:rPr sz="2400" b="1" spc="-30" dirty="0">
                <a:latin typeface="Arial"/>
                <a:cs typeface="Arial"/>
              </a:rPr>
              <a:t>και </a:t>
            </a:r>
            <a:r>
              <a:rPr sz="2400" b="1" spc="-15" dirty="0">
                <a:latin typeface="Arial"/>
                <a:cs typeface="Arial"/>
              </a:rPr>
              <a:t>εξωτερικούς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παράγοντες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2336" y="1194816"/>
            <a:ext cx="3996054" cy="4947285"/>
            <a:chOff x="402336" y="1194816"/>
            <a:chExt cx="3996054" cy="4947285"/>
          </a:xfrm>
        </p:grpSpPr>
        <p:sp>
          <p:nvSpPr>
            <p:cNvPr id="9" name="object 9"/>
            <p:cNvSpPr/>
            <p:nvPr/>
          </p:nvSpPr>
          <p:spPr>
            <a:xfrm>
              <a:off x="490728" y="1237488"/>
              <a:ext cx="3843528" cy="49042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2336" y="1194816"/>
              <a:ext cx="3995928" cy="48493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9750" y="1268476"/>
              <a:ext cx="3744976" cy="48021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9750" y="1268476"/>
              <a:ext cx="3745229" cy="4802505"/>
            </a:xfrm>
            <a:custGeom>
              <a:avLst/>
              <a:gdLst/>
              <a:ahLst/>
              <a:cxnLst/>
              <a:rect l="l" t="t" r="r" b="b"/>
              <a:pathLst>
                <a:path w="3745229" h="4802505">
                  <a:moveTo>
                    <a:pt x="0" y="4802124"/>
                  </a:moveTo>
                  <a:lnTo>
                    <a:pt x="3744976" y="4802124"/>
                  </a:lnTo>
                  <a:lnTo>
                    <a:pt x="3744976" y="0"/>
                  </a:lnTo>
                  <a:lnTo>
                    <a:pt x="0" y="0"/>
                  </a:lnTo>
                  <a:lnTo>
                    <a:pt x="0" y="4802124"/>
                  </a:lnTo>
                  <a:close/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18845" y="1292809"/>
            <a:ext cx="34861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Βιολογικοί</a:t>
            </a:r>
            <a:r>
              <a:rPr sz="2400" b="1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(Εσωτερικοί)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παράγοντες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8845" y="2302256"/>
            <a:ext cx="160210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20" dirty="0">
                <a:latin typeface="Arial"/>
                <a:cs typeface="Arial"/>
              </a:rPr>
              <a:t>Επηρεάζουν: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8845" y="2912110"/>
            <a:ext cx="287147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8905" indent="-116839">
              <a:lnSpc>
                <a:spcPct val="100000"/>
              </a:lnSpc>
              <a:spcBef>
                <a:spcPts val="90"/>
              </a:spcBef>
              <a:buSzPct val="95000"/>
              <a:buFont typeface="Wingdings"/>
              <a:buChar char=""/>
              <a:tabLst>
                <a:tab pos="129539" algn="l"/>
              </a:tabLst>
            </a:pPr>
            <a:r>
              <a:rPr sz="2000" b="1" spc="-45" dirty="0">
                <a:latin typeface="Arial"/>
                <a:cs typeface="Arial"/>
              </a:rPr>
              <a:t>Την </a:t>
            </a:r>
            <a:r>
              <a:rPr sz="2000" b="1" spc="-25" dirty="0">
                <a:latin typeface="Arial"/>
                <a:cs typeface="Arial"/>
              </a:rPr>
              <a:t>ικανότητα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αντοχής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845" y="3521786"/>
            <a:ext cx="299720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05" indent="-116839">
              <a:lnSpc>
                <a:spcPct val="100000"/>
              </a:lnSpc>
              <a:spcBef>
                <a:spcPts val="95"/>
              </a:spcBef>
              <a:buSzPct val="95000"/>
              <a:buFont typeface="Wingdings"/>
              <a:buChar char=""/>
              <a:tabLst>
                <a:tab pos="129539" algn="l"/>
                <a:tab pos="1944370" algn="l"/>
              </a:tabLst>
            </a:pPr>
            <a:r>
              <a:rPr sz="2000" b="1" spc="-120" dirty="0">
                <a:latin typeface="Arial"/>
                <a:cs typeface="Arial"/>
              </a:rPr>
              <a:t>Τ</a:t>
            </a:r>
            <a:r>
              <a:rPr sz="2000" b="1" spc="-5" dirty="0">
                <a:latin typeface="Arial"/>
                <a:cs typeface="Arial"/>
              </a:rPr>
              <a:t>ην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ι</a:t>
            </a:r>
            <a:r>
              <a:rPr sz="2000" b="1" spc="-90" dirty="0">
                <a:latin typeface="Arial"/>
                <a:cs typeface="Arial"/>
              </a:rPr>
              <a:t>κ</a:t>
            </a:r>
            <a:r>
              <a:rPr sz="2000" b="1" spc="-5" dirty="0">
                <a:latin typeface="Arial"/>
                <a:cs typeface="Arial"/>
              </a:rPr>
              <a:t>α</a:t>
            </a:r>
            <a:r>
              <a:rPr sz="2000" b="1" spc="5" dirty="0">
                <a:latin typeface="Arial"/>
                <a:cs typeface="Arial"/>
              </a:rPr>
              <a:t>ν</a:t>
            </a:r>
            <a:r>
              <a:rPr sz="2000" b="1" spc="-50" dirty="0">
                <a:latin typeface="Arial"/>
                <a:cs typeface="Arial"/>
              </a:rPr>
              <a:t>ό</a:t>
            </a:r>
            <a:r>
              <a:rPr sz="2000" b="1" spc="-10" dirty="0">
                <a:latin typeface="Arial"/>
                <a:cs typeface="Arial"/>
              </a:rPr>
              <a:t>τη</a:t>
            </a:r>
            <a:r>
              <a:rPr sz="2000" b="1" spc="-55" dirty="0">
                <a:latin typeface="Arial"/>
                <a:cs typeface="Arial"/>
              </a:rPr>
              <a:t>τ</a:t>
            </a:r>
            <a:r>
              <a:rPr sz="2000" b="1" spc="-5" dirty="0">
                <a:latin typeface="Arial"/>
                <a:cs typeface="Arial"/>
              </a:rPr>
              <a:t>α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20" dirty="0">
                <a:latin typeface="Arial"/>
                <a:cs typeface="Arial"/>
              </a:rPr>
              <a:t>δ</a:t>
            </a:r>
            <a:r>
              <a:rPr sz="2000" b="1" spc="-15" dirty="0">
                <a:latin typeface="Arial"/>
                <a:cs typeface="Arial"/>
              </a:rPr>
              <a:t>ύ</a:t>
            </a:r>
            <a:r>
              <a:rPr sz="2000" b="1" spc="10" dirty="0">
                <a:latin typeface="Arial"/>
                <a:cs typeface="Arial"/>
              </a:rPr>
              <a:t>ν</a:t>
            </a:r>
            <a:r>
              <a:rPr sz="2000" b="1" spc="-5" dirty="0">
                <a:latin typeface="Arial"/>
                <a:cs typeface="Arial"/>
              </a:rPr>
              <a:t>αμης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8845" y="4131640"/>
            <a:ext cx="310451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05" indent="-116839">
              <a:lnSpc>
                <a:spcPct val="100000"/>
              </a:lnSpc>
              <a:spcBef>
                <a:spcPts val="95"/>
              </a:spcBef>
              <a:buSzPct val="95000"/>
              <a:buFont typeface="Wingdings"/>
              <a:buChar char=""/>
              <a:tabLst>
                <a:tab pos="129539" algn="l"/>
              </a:tabLst>
            </a:pPr>
            <a:r>
              <a:rPr sz="2000" b="1" spc="-45" dirty="0">
                <a:latin typeface="Arial"/>
                <a:cs typeface="Arial"/>
              </a:rPr>
              <a:t>Την </a:t>
            </a:r>
            <a:r>
              <a:rPr sz="2000" b="1" spc="-25" dirty="0">
                <a:latin typeface="Arial"/>
                <a:cs typeface="Arial"/>
              </a:rPr>
              <a:t>ικανότητα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ταχύτητας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8845" y="4741545"/>
            <a:ext cx="232854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8905" indent="-116839">
              <a:lnSpc>
                <a:spcPct val="100000"/>
              </a:lnSpc>
              <a:spcBef>
                <a:spcPts val="90"/>
              </a:spcBef>
              <a:buSzPct val="95000"/>
              <a:buFont typeface="Wingdings"/>
              <a:buChar char=""/>
              <a:tabLst>
                <a:tab pos="129539" algn="l"/>
              </a:tabLst>
            </a:pPr>
            <a:r>
              <a:rPr sz="2000" b="1" spc="-45" dirty="0">
                <a:latin typeface="Arial"/>
                <a:cs typeface="Arial"/>
              </a:rPr>
              <a:t>Την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ανθεκτικότητα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8845" y="5351475"/>
            <a:ext cx="3572155" cy="6399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8905" indent="-116839">
              <a:lnSpc>
                <a:spcPct val="100000"/>
              </a:lnSpc>
              <a:spcBef>
                <a:spcPts val="90"/>
              </a:spcBef>
              <a:buSzPct val="95000"/>
              <a:buFont typeface="Wingdings"/>
              <a:buChar char=""/>
              <a:tabLst>
                <a:tab pos="129539" algn="l"/>
              </a:tabLst>
            </a:pPr>
            <a:r>
              <a:rPr sz="2000" b="1" spc="-65" smtClean="0">
                <a:latin typeface="Arial"/>
                <a:cs typeface="Arial"/>
              </a:rPr>
              <a:t>Τη</a:t>
            </a:r>
            <a:r>
              <a:rPr lang="el-GR" sz="2000" b="1" spc="-65" dirty="0" smtClean="0">
                <a:latin typeface="Arial"/>
                <a:cs typeface="Arial"/>
              </a:rPr>
              <a:t>ν</a:t>
            </a:r>
            <a:r>
              <a:rPr sz="2000" b="1" spc="-65" smtClean="0">
                <a:latin typeface="Arial"/>
                <a:cs typeface="Arial"/>
              </a:rPr>
              <a:t> </a:t>
            </a:r>
            <a:r>
              <a:rPr sz="2000" b="1" spc="-30" dirty="0">
                <a:latin typeface="Arial"/>
                <a:cs typeface="Arial"/>
              </a:rPr>
              <a:t>κόπωση </a:t>
            </a:r>
            <a:r>
              <a:rPr sz="2000" b="1" spc="-35">
                <a:latin typeface="Arial"/>
                <a:cs typeface="Arial"/>
              </a:rPr>
              <a:t>και</a:t>
            </a:r>
            <a:r>
              <a:rPr sz="2000" b="1" spc="-45">
                <a:latin typeface="Arial"/>
                <a:cs typeface="Arial"/>
              </a:rPr>
              <a:t> </a:t>
            </a:r>
            <a:r>
              <a:rPr sz="2000" b="1" spc="-10" smtClean="0">
                <a:latin typeface="Arial"/>
                <a:cs typeface="Arial"/>
              </a:rPr>
              <a:t>εξάντληση</a:t>
            </a:r>
            <a:endParaRPr lang="el-GR" sz="2000" b="1" spc="-10" dirty="0" smtClean="0">
              <a:latin typeface="Arial"/>
              <a:cs typeface="Arial"/>
            </a:endParaRPr>
          </a:p>
          <a:p>
            <a:pPr marL="128905" indent="-116839">
              <a:lnSpc>
                <a:spcPct val="100000"/>
              </a:lnSpc>
              <a:spcBef>
                <a:spcPts val="90"/>
              </a:spcBef>
              <a:buSzPct val="95000"/>
              <a:buFont typeface="Wingdings"/>
              <a:buChar char=""/>
              <a:tabLst>
                <a:tab pos="129539" algn="l"/>
              </a:tabLst>
            </a:pPr>
            <a:r>
              <a:rPr lang="el-GR" sz="2000" b="1" spc="-10" dirty="0" smtClean="0">
                <a:latin typeface="Arial"/>
                <a:cs typeface="Arial"/>
              </a:rPr>
              <a:t>Την ευκινησία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721352" y="1624583"/>
            <a:ext cx="3941445" cy="3962400"/>
            <a:chOff x="4721352" y="1624583"/>
            <a:chExt cx="3941445" cy="3962400"/>
          </a:xfrm>
        </p:grpSpPr>
        <p:sp>
          <p:nvSpPr>
            <p:cNvPr id="21" name="object 21"/>
            <p:cNvSpPr/>
            <p:nvPr/>
          </p:nvSpPr>
          <p:spPr>
            <a:xfrm>
              <a:off x="4809744" y="1670303"/>
              <a:ext cx="3843528" cy="39166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21352" y="1624583"/>
              <a:ext cx="3941063" cy="387400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59401" y="1700275"/>
              <a:ext cx="3744849" cy="381635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859401" y="1700276"/>
            <a:ext cx="3745229" cy="3816350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95"/>
              </a:spcBef>
            </a:pP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Εξωτερικοί</a:t>
            </a:r>
            <a:r>
              <a:rPr sz="240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παράγοντες</a:t>
            </a:r>
            <a:endParaRPr sz="2400">
              <a:latin typeface="Arial"/>
              <a:cs typeface="Arial"/>
            </a:endParaRPr>
          </a:p>
          <a:p>
            <a:pPr marL="208915" indent="-116839">
              <a:lnSpc>
                <a:spcPct val="100000"/>
              </a:lnSpc>
              <a:spcBef>
                <a:spcPts val="2175"/>
              </a:spcBef>
              <a:buSzPct val="95000"/>
              <a:buFont typeface="Wingdings"/>
              <a:buChar char=""/>
              <a:tabLst>
                <a:tab pos="209550" algn="l"/>
              </a:tabLst>
            </a:pPr>
            <a:r>
              <a:rPr sz="2000" b="1" spc="-5" dirty="0">
                <a:latin typeface="Arial"/>
                <a:cs typeface="Arial"/>
              </a:rPr>
              <a:t>Υψόμετρο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"/>
            </a:pPr>
            <a:endParaRPr sz="2050">
              <a:latin typeface="Arial"/>
              <a:cs typeface="Arial"/>
            </a:endParaRPr>
          </a:p>
          <a:p>
            <a:pPr marL="208915" indent="-116839">
              <a:lnSpc>
                <a:spcPct val="100000"/>
              </a:lnSpc>
              <a:buSzPct val="95000"/>
              <a:buFont typeface="Wingdings"/>
              <a:buChar char=""/>
              <a:tabLst>
                <a:tab pos="209550" algn="l"/>
              </a:tabLst>
            </a:pPr>
            <a:r>
              <a:rPr sz="2000" b="1" spc="-10" dirty="0">
                <a:latin typeface="Arial"/>
                <a:cs typeface="Arial"/>
              </a:rPr>
              <a:t>Θερμοκρασία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"/>
            </a:pPr>
            <a:endParaRPr sz="2050">
              <a:latin typeface="Arial"/>
              <a:cs typeface="Arial"/>
            </a:endParaRPr>
          </a:p>
          <a:p>
            <a:pPr marL="92710" marR="415290">
              <a:lnSpc>
                <a:spcPct val="100000"/>
              </a:lnSpc>
              <a:buSzPct val="95000"/>
              <a:buFont typeface="Wingdings"/>
              <a:buChar char=""/>
              <a:tabLst>
                <a:tab pos="209550" algn="l"/>
              </a:tabLst>
            </a:pPr>
            <a:r>
              <a:rPr sz="2000" b="1" spc="-65" dirty="0">
                <a:latin typeface="Arial"/>
                <a:cs typeface="Arial"/>
              </a:rPr>
              <a:t>Το </a:t>
            </a:r>
            <a:r>
              <a:rPr sz="2000" b="1" spc="-10" dirty="0">
                <a:latin typeface="Arial"/>
                <a:cs typeface="Arial"/>
              </a:rPr>
              <a:t>είδος, την </a:t>
            </a:r>
            <a:r>
              <a:rPr sz="2000" b="1" spc="-15" dirty="0">
                <a:latin typeface="Arial"/>
                <a:cs typeface="Arial"/>
              </a:rPr>
              <a:t>ένταση, </a:t>
            </a:r>
            <a:r>
              <a:rPr sz="2000" b="1" spc="-10" dirty="0">
                <a:latin typeface="Arial"/>
                <a:cs typeface="Arial"/>
              </a:rPr>
              <a:t>τη  διάρκεια </a:t>
            </a:r>
            <a:r>
              <a:rPr sz="2000" b="1" spc="-35" dirty="0">
                <a:latin typeface="Arial"/>
                <a:cs typeface="Arial"/>
              </a:rPr>
              <a:t>και </a:t>
            </a:r>
            <a:r>
              <a:rPr sz="2000" b="1" spc="-10" dirty="0">
                <a:latin typeface="Arial"/>
                <a:cs typeface="Arial"/>
              </a:rPr>
              <a:t>τη </a:t>
            </a:r>
            <a:r>
              <a:rPr sz="2000" b="1" spc="-20" dirty="0">
                <a:latin typeface="Arial"/>
                <a:cs typeface="Arial"/>
              </a:rPr>
              <a:t>συχνότητα  </a:t>
            </a:r>
            <a:r>
              <a:rPr sz="2000" b="1" spc="-10" dirty="0">
                <a:latin typeface="Arial"/>
                <a:cs typeface="Arial"/>
              </a:rPr>
              <a:t>της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άσκησης/προπόνησης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"/>
            </a:pPr>
            <a:endParaRPr sz="2050">
              <a:latin typeface="Arial"/>
              <a:cs typeface="Arial"/>
            </a:endParaRPr>
          </a:p>
          <a:p>
            <a:pPr marL="208915" indent="-116839">
              <a:lnSpc>
                <a:spcPct val="100000"/>
              </a:lnSpc>
              <a:buSzPct val="95000"/>
              <a:buFont typeface="Wingdings"/>
              <a:buChar char=""/>
              <a:tabLst>
                <a:tab pos="209550" algn="l"/>
              </a:tabLst>
            </a:pPr>
            <a:r>
              <a:rPr sz="2000" b="1" spc="-65" dirty="0">
                <a:latin typeface="Arial"/>
                <a:cs typeface="Arial"/>
              </a:rPr>
              <a:t>Το </a:t>
            </a:r>
            <a:r>
              <a:rPr sz="2000" b="1" spc="-10" dirty="0">
                <a:latin typeface="Arial"/>
                <a:cs typeface="Arial"/>
              </a:rPr>
              <a:t>φύλο, την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ηλικία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85928" y="6038086"/>
            <a:ext cx="8955405" cy="820419"/>
            <a:chOff x="185928" y="6038086"/>
            <a:chExt cx="8955405" cy="820419"/>
          </a:xfrm>
        </p:grpSpPr>
        <p:sp>
          <p:nvSpPr>
            <p:cNvPr id="26" name="object 26"/>
            <p:cNvSpPr/>
            <p:nvPr/>
          </p:nvSpPr>
          <p:spPr>
            <a:xfrm>
              <a:off x="185928" y="6047230"/>
              <a:ext cx="8842248" cy="8107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9768" y="6038086"/>
              <a:ext cx="8711184" cy="77724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0825" y="6092823"/>
              <a:ext cx="8714105" cy="708025"/>
            </a:xfrm>
            <a:custGeom>
              <a:avLst/>
              <a:gdLst/>
              <a:ahLst/>
              <a:cxnLst/>
              <a:rect l="l" t="t" r="r" b="b"/>
              <a:pathLst>
                <a:path w="8714105" h="708025">
                  <a:moveTo>
                    <a:pt x="8713851" y="0"/>
                  </a:moveTo>
                  <a:lnTo>
                    <a:pt x="0" y="0"/>
                  </a:lnTo>
                  <a:lnTo>
                    <a:pt x="0" y="708024"/>
                  </a:lnTo>
                  <a:lnTo>
                    <a:pt x="8713851" y="708024"/>
                  </a:lnTo>
                  <a:lnTo>
                    <a:pt x="8713851" y="0"/>
                  </a:lnTo>
                  <a:close/>
                </a:path>
              </a:pathLst>
            </a:custGeom>
            <a:solidFill>
              <a:srgbClr val="2C2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0825" y="6092823"/>
              <a:ext cx="8714105" cy="708025"/>
            </a:xfrm>
            <a:custGeom>
              <a:avLst/>
              <a:gdLst/>
              <a:ahLst/>
              <a:cxnLst/>
              <a:rect l="l" t="t" r="r" b="b"/>
              <a:pathLst>
                <a:path w="8714105" h="708025">
                  <a:moveTo>
                    <a:pt x="0" y="708024"/>
                  </a:moveTo>
                  <a:lnTo>
                    <a:pt x="8713851" y="708024"/>
                  </a:lnTo>
                  <a:lnTo>
                    <a:pt x="8713851" y="0"/>
                  </a:lnTo>
                  <a:lnTo>
                    <a:pt x="0" y="0"/>
                  </a:lnTo>
                  <a:lnTo>
                    <a:pt x="0" y="70802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69875" y="6122314"/>
            <a:ext cx="867600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3500" algn="r">
              <a:lnSpc>
                <a:spcPct val="100000"/>
              </a:lnSpc>
              <a:spcBef>
                <a:spcPts val="95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Εσωτερικοί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+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Εξωτερικοί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παράγοντες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Όριο Φυσικής</a:t>
            </a:r>
            <a:r>
              <a:rPr sz="20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προσπάθειας,</a:t>
            </a:r>
            <a:endParaRPr sz="2000">
              <a:latin typeface="Arial"/>
              <a:cs typeface="Arial"/>
            </a:endParaRPr>
          </a:p>
          <a:p>
            <a:pPr marR="61594" algn="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Φυσικής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Ικανότητας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9800"/>
            <a:ext cx="8915400" cy="614680"/>
            <a:chOff x="2218944" y="6248400"/>
            <a:chExt cx="5066030" cy="614680"/>
          </a:xfrm>
        </p:grpSpPr>
        <p:sp>
          <p:nvSpPr>
            <p:cNvPr id="3" name="object 3"/>
            <p:cNvSpPr/>
            <p:nvPr/>
          </p:nvSpPr>
          <p:spPr>
            <a:xfrm>
              <a:off x="2218944" y="6303262"/>
              <a:ext cx="5020056" cy="5547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70760" y="6248400"/>
              <a:ext cx="5013960" cy="6095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68601" y="6334125"/>
              <a:ext cx="4921250" cy="5238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68601" y="6334125"/>
              <a:ext cx="4921250" cy="523875"/>
            </a:xfrm>
            <a:custGeom>
              <a:avLst/>
              <a:gdLst/>
              <a:ahLst/>
              <a:cxnLst/>
              <a:rect l="l" t="t" r="r" b="b"/>
              <a:pathLst>
                <a:path w="4921250" h="523875">
                  <a:moveTo>
                    <a:pt x="0" y="523875"/>
                  </a:moveTo>
                  <a:lnTo>
                    <a:pt x="4921250" y="523875"/>
                  </a:lnTo>
                  <a:lnTo>
                    <a:pt x="4921250" y="0"/>
                  </a:lnTo>
                  <a:lnTo>
                    <a:pt x="0" y="0"/>
                  </a:lnTo>
                  <a:lnTo>
                    <a:pt x="0" y="523875"/>
                  </a:lnTo>
                  <a:close/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1000" y="6172200"/>
            <a:ext cx="442912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110" dirty="0">
                <a:latin typeface="Arial"/>
                <a:cs typeface="Arial"/>
              </a:rPr>
              <a:t>Τη </a:t>
            </a:r>
            <a:r>
              <a:rPr sz="2800" b="1" spc="-40" dirty="0">
                <a:latin typeface="Arial"/>
                <a:cs typeface="Arial"/>
              </a:rPr>
              <a:t>κόπωση </a:t>
            </a:r>
            <a:r>
              <a:rPr sz="2800" b="1" spc="-30" dirty="0">
                <a:latin typeface="Arial"/>
                <a:cs typeface="Arial"/>
              </a:rPr>
              <a:t>και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εξάντληση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80872" y="88392"/>
            <a:ext cx="7711440" cy="756285"/>
            <a:chOff x="880872" y="88392"/>
            <a:chExt cx="7711440" cy="756285"/>
          </a:xfrm>
        </p:grpSpPr>
        <p:sp>
          <p:nvSpPr>
            <p:cNvPr id="9" name="object 9"/>
            <p:cNvSpPr/>
            <p:nvPr/>
          </p:nvSpPr>
          <p:spPr>
            <a:xfrm>
              <a:off x="920496" y="158496"/>
              <a:ext cx="7519416" cy="685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0872" y="88392"/>
              <a:ext cx="7711440" cy="7010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1550" y="188976"/>
              <a:ext cx="7416800" cy="584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71550" y="188976"/>
            <a:ext cx="7416800" cy="584200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280"/>
              </a:spcBef>
            </a:pPr>
            <a:r>
              <a:rPr sz="3200" spc="-25" dirty="0">
                <a:solidFill>
                  <a:srgbClr val="FF0000"/>
                </a:solidFill>
              </a:rPr>
              <a:t>Βιολογικοί </a:t>
            </a:r>
            <a:r>
              <a:rPr sz="3200" spc="-5" dirty="0">
                <a:solidFill>
                  <a:srgbClr val="FF0000"/>
                </a:solidFill>
              </a:rPr>
              <a:t>- </a:t>
            </a:r>
            <a:r>
              <a:rPr sz="3200" spc="-35" dirty="0">
                <a:solidFill>
                  <a:srgbClr val="FF0000"/>
                </a:solidFill>
              </a:rPr>
              <a:t>Εσωτερικοί</a:t>
            </a:r>
            <a:r>
              <a:rPr sz="3200" spc="125" dirty="0">
                <a:solidFill>
                  <a:srgbClr val="FF0000"/>
                </a:solidFill>
              </a:rPr>
              <a:t> </a:t>
            </a:r>
            <a:r>
              <a:rPr sz="3200" spc="-25" dirty="0">
                <a:solidFill>
                  <a:srgbClr val="FF0000"/>
                </a:solidFill>
              </a:rPr>
              <a:t>παράγοντες</a:t>
            </a:r>
            <a:endParaRPr sz="3200"/>
          </a:p>
        </p:txBody>
      </p:sp>
      <p:grpSp>
        <p:nvGrpSpPr>
          <p:cNvPr id="13" name="object 13"/>
          <p:cNvGrpSpPr/>
          <p:nvPr/>
        </p:nvGrpSpPr>
        <p:grpSpPr>
          <a:xfrm>
            <a:off x="4953000" y="3395471"/>
            <a:ext cx="3846829" cy="680085"/>
            <a:chOff x="4953000" y="3395471"/>
            <a:chExt cx="3846829" cy="680085"/>
          </a:xfrm>
        </p:grpSpPr>
        <p:sp>
          <p:nvSpPr>
            <p:cNvPr id="14" name="object 14"/>
            <p:cNvSpPr/>
            <p:nvPr/>
          </p:nvSpPr>
          <p:spPr>
            <a:xfrm>
              <a:off x="4953000" y="3450335"/>
              <a:ext cx="3846576" cy="6248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22391" y="3395471"/>
              <a:ext cx="3005327" cy="6248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03800" y="3481323"/>
              <a:ext cx="3744976" cy="5238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003800" y="3481323"/>
            <a:ext cx="3745229" cy="523875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678815">
              <a:lnSpc>
                <a:spcPct val="100000"/>
              </a:lnSpc>
              <a:spcBef>
                <a:spcPts val="285"/>
              </a:spcBef>
            </a:pPr>
            <a:r>
              <a:rPr sz="2800" b="1" spc="-35" dirty="0">
                <a:latin typeface="Arial"/>
                <a:cs typeface="Arial"/>
              </a:rPr>
              <a:t>Ανθεκτικότητα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026152" y="893063"/>
            <a:ext cx="3843654" cy="680085"/>
            <a:chOff x="5026152" y="893063"/>
            <a:chExt cx="3843654" cy="680085"/>
          </a:xfrm>
        </p:grpSpPr>
        <p:sp>
          <p:nvSpPr>
            <p:cNvPr id="19" name="object 19"/>
            <p:cNvSpPr/>
            <p:nvPr/>
          </p:nvSpPr>
          <p:spPr>
            <a:xfrm>
              <a:off x="5026152" y="950975"/>
              <a:ext cx="3843528" cy="62179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03976" y="893063"/>
              <a:ext cx="2182368" cy="6248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75301" y="981138"/>
              <a:ext cx="3744849" cy="52228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075301" y="981138"/>
            <a:ext cx="3745229" cy="522605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090295">
              <a:lnSpc>
                <a:spcPct val="100000"/>
              </a:lnSpc>
              <a:spcBef>
                <a:spcPts val="275"/>
              </a:spcBef>
            </a:pPr>
            <a:r>
              <a:rPr sz="2800" b="1" spc="-40" dirty="0">
                <a:latin typeface="Arial"/>
                <a:cs typeface="Arial"/>
              </a:rPr>
              <a:t>Ταχύτητα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28015" y="3395471"/>
            <a:ext cx="3846829" cy="680085"/>
            <a:chOff x="128015" y="3395471"/>
            <a:chExt cx="3846829" cy="680085"/>
          </a:xfrm>
        </p:grpSpPr>
        <p:sp>
          <p:nvSpPr>
            <p:cNvPr id="24" name="object 24"/>
            <p:cNvSpPr/>
            <p:nvPr/>
          </p:nvSpPr>
          <p:spPr>
            <a:xfrm>
              <a:off x="128015" y="3450335"/>
              <a:ext cx="3846576" cy="62483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33855" y="3395471"/>
              <a:ext cx="1932432" cy="62483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9387" y="3481323"/>
              <a:ext cx="3744849" cy="52387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79387" y="3481323"/>
            <a:ext cx="3745229" cy="523875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214120">
              <a:lnSpc>
                <a:spcPct val="100000"/>
              </a:lnSpc>
              <a:spcBef>
                <a:spcPts val="285"/>
              </a:spcBef>
            </a:pPr>
            <a:r>
              <a:rPr sz="2800" b="1" dirty="0">
                <a:latin typeface="Arial"/>
                <a:cs typeface="Arial"/>
              </a:rPr>
              <a:t>Δύναμη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28015" y="893063"/>
            <a:ext cx="3846829" cy="680085"/>
            <a:chOff x="128015" y="893063"/>
            <a:chExt cx="3846829" cy="680085"/>
          </a:xfrm>
        </p:grpSpPr>
        <p:sp>
          <p:nvSpPr>
            <p:cNvPr id="29" name="object 29"/>
            <p:cNvSpPr/>
            <p:nvPr/>
          </p:nvSpPr>
          <p:spPr>
            <a:xfrm>
              <a:off x="128015" y="950975"/>
              <a:ext cx="3846576" cy="62179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88719" y="893063"/>
              <a:ext cx="1822704" cy="62483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9387" y="981138"/>
              <a:ext cx="3744849" cy="52228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79387" y="981138"/>
            <a:ext cx="3745229" cy="522605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75"/>
              </a:spcBef>
            </a:pPr>
            <a:r>
              <a:rPr sz="2800" b="1" spc="-65" dirty="0">
                <a:latin typeface="Arial"/>
                <a:cs typeface="Arial"/>
              </a:rPr>
              <a:t>Αντοχή</a:t>
            </a:r>
            <a:endParaRPr sz="2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84212" y="1557274"/>
            <a:ext cx="2400300" cy="18002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67400" y="1557400"/>
            <a:ext cx="2376551" cy="17811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9750" y="4149725"/>
            <a:ext cx="3011551" cy="18002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80126" y="4149725"/>
            <a:ext cx="3028950" cy="15144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Rectangle 36"/>
          <p:cNvSpPr/>
          <p:nvPr/>
        </p:nvSpPr>
        <p:spPr>
          <a:xfrm>
            <a:off x="5334000" y="6096000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l-GR" sz="2800" b="1" spc="-110" dirty="0" smtClean="0">
                <a:latin typeface="Arial"/>
                <a:cs typeface="Arial"/>
              </a:rPr>
              <a:t>Ευκινησία</a:t>
            </a:r>
            <a:endParaRPr lang="el-GR"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36591" y="1039367"/>
            <a:ext cx="3846829" cy="680085"/>
            <a:chOff x="4736591" y="1039367"/>
            <a:chExt cx="3846829" cy="680085"/>
          </a:xfrm>
        </p:grpSpPr>
        <p:sp>
          <p:nvSpPr>
            <p:cNvPr id="3" name="object 3"/>
            <p:cNvSpPr/>
            <p:nvPr/>
          </p:nvSpPr>
          <p:spPr>
            <a:xfrm>
              <a:off x="4736591" y="1094231"/>
              <a:ext cx="3846575" cy="6248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48655" y="1039367"/>
              <a:ext cx="2923031" cy="6248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87899" y="1125600"/>
              <a:ext cx="3744976" cy="5238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787900" y="1125600"/>
            <a:ext cx="3745229" cy="523875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721360">
              <a:lnSpc>
                <a:spcPct val="100000"/>
              </a:lnSpc>
              <a:spcBef>
                <a:spcPts val="275"/>
              </a:spcBef>
            </a:pPr>
            <a:r>
              <a:rPr sz="2800" b="1" dirty="0">
                <a:latin typeface="Arial"/>
                <a:cs typeface="Arial"/>
              </a:rPr>
              <a:t>Θερμοκρασία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7576" y="1039367"/>
            <a:ext cx="3846829" cy="676910"/>
            <a:chOff x="417576" y="1039367"/>
            <a:chExt cx="3846829" cy="676910"/>
          </a:xfrm>
        </p:grpSpPr>
        <p:sp>
          <p:nvSpPr>
            <p:cNvPr id="8" name="object 8"/>
            <p:cNvSpPr/>
            <p:nvPr/>
          </p:nvSpPr>
          <p:spPr>
            <a:xfrm>
              <a:off x="417576" y="1094231"/>
              <a:ext cx="3846576" cy="6217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28344" y="1039367"/>
              <a:ext cx="2325624" cy="6248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8312" y="1125600"/>
              <a:ext cx="3744849" cy="5207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68312" y="1125600"/>
            <a:ext cx="3745229" cy="520700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018540">
              <a:lnSpc>
                <a:spcPct val="100000"/>
              </a:lnSpc>
              <a:spcBef>
                <a:spcPts val="275"/>
              </a:spcBef>
            </a:pPr>
            <a:r>
              <a:rPr sz="2800" b="1" dirty="0">
                <a:latin typeface="Arial"/>
                <a:cs typeface="Arial"/>
              </a:rPr>
              <a:t>Υψόμετρο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74320" y="3587496"/>
            <a:ext cx="4139565" cy="1207135"/>
            <a:chOff x="274320" y="3587496"/>
            <a:chExt cx="4139565" cy="1207135"/>
          </a:xfrm>
        </p:grpSpPr>
        <p:sp>
          <p:nvSpPr>
            <p:cNvPr id="13" name="object 13"/>
            <p:cNvSpPr/>
            <p:nvPr/>
          </p:nvSpPr>
          <p:spPr>
            <a:xfrm>
              <a:off x="274320" y="3614928"/>
              <a:ext cx="4133088" cy="11795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280" y="3587496"/>
              <a:ext cx="4078224" cy="114299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3850" y="3644836"/>
              <a:ext cx="4032250" cy="10779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23850" y="3644836"/>
            <a:ext cx="4032250" cy="1078230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10820" marR="202565" indent="-1905" algn="ctr">
              <a:lnSpc>
                <a:spcPct val="99700"/>
              </a:lnSpc>
              <a:spcBef>
                <a:spcPts val="325"/>
              </a:spcBef>
            </a:pPr>
            <a:r>
              <a:rPr sz="2000" b="1" spc="-65" dirty="0">
                <a:latin typeface="Arial"/>
                <a:cs typeface="Arial"/>
              </a:rPr>
              <a:t>Το </a:t>
            </a:r>
            <a:r>
              <a:rPr sz="2000" b="1" spc="-10" dirty="0">
                <a:latin typeface="Arial"/>
                <a:cs typeface="Arial"/>
              </a:rPr>
              <a:t>είδος, την ένταση, τη  διάρκεια </a:t>
            </a:r>
            <a:r>
              <a:rPr sz="2000" b="1" spc="-35" dirty="0">
                <a:latin typeface="Arial"/>
                <a:cs typeface="Arial"/>
              </a:rPr>
              <a:t>και </a:t>
            </a:r>
            <a:r>
              <a:rPr sz="2000" b="1" spc="-10" dirty="0">
                <a:latin typeface="Arial"/>
                <a:cs typeface="Arial"/>
              </a:rPr>
              <a:t>τη </a:t>
            </a:r>
            <a:r>
              <a:rPr sz="2000" b="1" spc="-20" dirty="0">
                <a:latin typeface="Arial"/>
                <a:cs typeface="Arial"/>
              </a:rPr>
              <a:t>συχνότητα </a:t>
            </a:r>
            <a:r>
              <a:rPr sz="2000" b="1" spc="-10" dirty="0">
                <a:latin typeface="Arial"/>
                <a:cs typeface="Arial"/>
              </a:rPr>
              <a:t>της 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άσκησης/προπόνησης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690871" y="4062984"/>
            <a:ext cx="3962400" cy="680085"/>
            <a:chOff x="4690871" y="4062984"/>
            <a:chExt cx="3962400" cy="680085"/>
          </a:xfrm>
        </p:grpSpPr>
        <p:sp>
          <p:nvSpPr>
            <p:cNvPr id="18" name="object 18"/>
            <p:cNvSpPr/>
            <p:nvPr/>
          </p:nvSpPr>
          <p:spPr>
            <a:xfrm>
              <a:off x="4809743" y="4117848"/>
              <a:ext cx="3843528" cy="6248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90871" y="4062984"/>
              <a:ext cx="3898391" cy="6248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59400" y="4149661"/>
              <a:ext cx="3744849" cy="52228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859401" y="4149661"/>
            <a:ext cx="3745229" cy="522605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85"/>
              </a:spcBef>
            </a:pPr>
            <a:r>
              <a:rPr sz="2800" b="1" spc="-114" dirty="0">
                <a:latin typeface="Arial"/>
                <a:cs typeface="Arial"/>
              </a:rPr>
              <a:t>Το </a:t>
            </a:r>
            <a:r>
              <a:rPr sz="2800" b="1" spc="-10" dirty="0">
                <a:latin typeface="Arial"/>
                <a:cs typeface="Arial"/>
              </a:rPr>
              <a:t>φύλο, </a:t>
            </a:r>
            <a:r>
              <a:rPr sz="2800" b="1" spc="-5" dirty="0">
                <a:latin typeface="Arial"/>
                <a:cs typeface="Arial"/>
              </a:rPr>
              <a:t>την</a:t>
            </a:r>
            <a:r>
              <a:rPr sz="2800" b="1" spc="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ηλικία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752600" y="231647"/>
            <a:ext cx="5678805" cy="756285"/>
            <a:chOff x="1752600" y="231647"/>
            <a:chExt cx="5678805" cy="756285"/>
          </a:xfrm>
        </p:grpSpPr>
        <p:sp>
          <p:nvSpPr>
            <p:cNvPr id="23" name="object 23"/>
            <p:cNvSpPr/>
            <p:nvPr/>
          </p:nvSpPr>
          <p:spPr>
            <a:xfrm>
              <a:off x="1752600" y="301751"/>
              <a:ext cx="5678424" cy="6858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36063" y="231647"/>
              <a:ext cx="5218176" cy="70103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01876" y="333375"/>
              <a:ext cx="5578475" cy="5842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801876" y="333375"/>
            <a:ext cx="5578475" cy="584200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525145">
              <a:lnSpc>
                <a:spcPct val="100000"/>
              </a:lnSpc>
              <a:spcBef>
                <a:spcPts val="280"/>
              </a:spcBef>
            </a:pPr>
            <a:r>
              <a:rPr sz="3200" spc="-35" dirty="0">
                <a:solidFill>
                  <a:srgbClr val="FF0000"/>
                </a:solidFill>
              </a:rPr>
              <a:t>Εξωτερικοί</a:t>
            </a:r>
            <a:r>
              <a:rPr sz="3200" spc="70" dirty="0">
                <a:solidFill>
                  <a:srgbClr val="FF0000"/>
                </a:solidFill>
              </a:rPr>
              <a:t> </a:t>
            </a:r>
            <a:r>
              <a:rPr sz="3200" spc="-25" dirty="0">
                <a:solidFill>
                  <a:srgbClr val="FF0000"/>
                </a:solidFill>
              </a:rPr>
              <a:t>παράγοντες</a:t>
            </a:r>
            <a:endParaRPr sz="3200"/>
          </a:p>
        </p:txBody>
      </p:sp>
      <p:sp>
        <p:nvSpPr>
          <p:cNvPr id="27" name="object 27"/>
          <p:cNvSpPr/>
          <p:nvPr/>
        </p:nvSpPr>
        <p:spPr>
          <a:xfrm>
            <a:off x="900112" y="1773173"/>
            <a:ext cx="2654300" cy="17621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67400" y="1700276"/>
            <a:ext cx="1565275" cy="24557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08625" y="4797361"/>
            <a:ext cx="2552700" cy="187172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47875" y="4722876"/>
            <a:ext cx="1679575" cy="213512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3983" y="185928"/>
            <a:ext cx="8019415" cy="607060"/>
            <a:chOff x="633983" y="185928"/>
            <a:chExt cx="8019415" cy="607060"/>
          </a:xfrm>
        </p:grpSpPr>
        <p:sp>
          <p:nvSpPr>
            <p:cNvPr id="3" name="object 3"/>
            <p:cNvSpPr/>
            <p:nvPr/>
          </p:nvSpPr>
          <p:spPr>
            <a:xfrm>
              <a:off x="633983" y="228600"/>
              <a:ext cx="8019288" cy="5638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9911" y="185928"/>
              <a:ext cx="7735824" cy="5516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4212" y="260413"/>
              <a:ext cx="7919974" cy="4619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4212" y="260413"/>
            <a:ext cx="7920355" cy="462280"/>
          </a:xfrm>
          <a:prstGeom prst="rect">
            <a:avLst/>
          </a:prstGeom>
          <a:ln w="9525">
            <a:solidFill>
              <a:srgbClr val="2E2E97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63220">
              <a:lnSpc>
                <a:spcPct val="100000"/>
              </a:lnSpc>
              <a:spcBef>
                <a:spcPts val="290"/>
              </a:spcBef>
            </a:pPr>
            <a:r>
              <a:rPr sz="2400" spc="-10" dirty="0"/>
              <a:t>Παράγοντες </a:t>
            </a:r>
            <a:r>
              <a:rPr sz="2400" spc="-20" dirty="0"/>
              <a:t>που </a:t>
            </a:r>
            <a:r>
              <a:rPr sz="2400" spc="-25" dirty="0"/>
              <a:t>καθορίζουν </a:t>
            </a:r>
            <a:r>
              <a:rPr sz="2400" dirty="0"/>
              <a:t>τη </a:t>
            </a:r>
            <a:r>
              <a:rPr sz="2400" spc="-10" dirty="0"/>
              <a:t>Φυσική</a:t>
            </a:r>
            <a:r>
              <a:rPr sz="2400" spc="110" dirty="0"/>
              <a:t> </a:t>
            </a:r>
            <a:r>
              <a:rPr sz="2400" spc="-30" dirty="0"/>
              <a:t>Ικανότητα</a:t>
            </a:r>
            <a:endParaRPr sz="2400"/>
          </a:p>
        </p:txBody>
      </p:sp>
      <p:grpSp>
        <p:nvGrpSpPr>
          <p:cNvPr id="7" name="object 7"/>
          <p:cNvGrpSpPr/>
          <p:nvPr/>
        </p:nvGrpSpPr>
        <p:grpSpPr>
          <a:xfrm>
            <a:off x="0" y="1554480"/>
            <a:ext cx="5864860" cy="2453640"/>
            <a:chOff x="0" y="1554480"/>
            <a:chExt cx="5864860" cy="2453640"/>
          </a:xfrm>
        </p:grpSpPr>
        <p:sp>
          <p:nvSpPr>
            <p:cNvPr id="8" name="object 8"/>
            <p:cNvSpPr/>
            <p:nvPr/>
          </p:nvSpPr>
          <p:spPr>
            <a:xfrm>
              <a:off x="0" y="1597152"/>
              <a:ext cx="5775960" cy="24109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554480"/>
              <a:ext cx="5864352" cy="23804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628775"/>
              <a:ext cx="5724525" cy="23082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0" y="1628775"/>
            <a:ext cx="5724525" cy="2308225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5"/>
              </a:spcBef>
            </a:pPr>
            <a:r>
              <a:rPr sz="2400" b="1" spc="-20" dirty="0">
                <a:latin typeface="Arial"/>
                <a:cs typeface="Arial"/>
              </a:rPr>
              <a:t>Κάποιοι </a:t>
            </a:r>
            <a:r>
              <a:rPr sz="2400" b="1" spc="-15" dirty="0">
                <a:latin typeface="Arial"/>
                <a:cs typeface="Arial"/>
              </a:rPr>
              <a:t>παράγοντες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καθορίζουν</a:t>
            </a:r>
            <a:endParaRPr sz="24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2400" b="1" spc="-20" dirty="0">
                <a:latin typeface="Arial"/>
                <a:cs typeface="Arial"/>
              </a:rPr>
              <a:t>(κληρονομικότητα)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91440" marR="165735">
              <a:lnSpc>
                <a:spcPct val="100000"/>
              </a:lnSpc>
            </a:pPr>
            <a:r>
              <a:rPr sz="2400" b="1" spc="-20" dirty="0">
                <a:latin typeface="Arial"/>
                <a:cs typeface="Arial"/>
              </a:rPr>
              <a:t>Κάποιοι </a:t>
            </a:r>
            <a:r>
              <a:rPr sz="2400" b="1" spc="-5" dirty="0">
                <a:latin typeface="Arial"/>
                <a:cs typeface="Arial"/>
              </a:rPr>
              <a:t>άλλοι </a:t>
            </a:r>
            <a:r>
              <a:rPr sz="2400" b="1" spc="-15" dirty="0">
                <a:latin typeface="Arial"/>
                <a:cs typeface="Arial"/>
              </a:rPr>
              <a:t>παράγοντες </a:t>
            </a:r>
            <a:r>
              <a:rPr sz="2400" b="1" spc="-5" dirty="0">
                <a:latin typeface="Arial"/>
                <a:cs typeface="Arial"/>
              </a:rPr>
              <a:t>προάγουν  </a:t>
            </a:r>
            <a:r>
              <a:rPr sz="2400" b="1" spc="-30" dirty="0">
                <a:latin typeface="Arial"/>
                <a:cs typeface="Arial"/>
              </a:rPr>
              <a:t>και </a:t>
            </a:r>
            <a:r>
              <a:rPr sz="2400" b="1" spc="-10" dirty="0">
                <a:latin typeface="Arial"/>
                <a:cs typeface="Arial"/>
              </a:rPr>
              <a:t>αναπτύσσουν (άσκηση </a:t>
            </a:r>
            <a:r>
              <a:rPr sz="2400" b="1" dirty="0">
                <a:latin typeface="Arial"/>
                <a:cs typeface="Arial"/>
              </a:rPr>
              <a:t>–  </a:t>
            </a:r>
            <a:r>
              <a:rPr sz="2400" b="1" spc="-15" dirty="0">
                <a:latin typeface="Arial"/>
                <a:cs typeface="Arial"/>
              </a:rPr>
              <a:t>προπόνηση)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1268349"/>
            <a:ext cx="9144000" cy="5589905"/>
            <a:chOff x="0" y="1268349"/>
            <a:chExt cx="9144000" cy="5589905"/>
          </a:xfrm>
        </p:grpSpPr>
        <p:sp>
          <p:nvSpPr>
            <p:cNvPr id="13" name="object 13"/>
            <p:cNvSpPr/>
            <p:nvPr/>
          </p:nvSpPr>
          <p:spPr>
            <a:xfrm>
              <a:off x="6227826" y="1268349"/>
              <a:ext cx="1858899" cy="13938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48551" y="2565400"/>
              <a:ext cx="2016125" cy="154457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0626" y="4076700"/>
              <a:ext cx="2828925" cy="161925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91351" y="5653151"/>
              <a:ext cx="2652648" cy="120484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5054598"/>
              <a:ext cx="2457450" cy="180339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11476" y="4292536"/>
              <a:ext cx="2314575" cy="182410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802</Words>
  <Application>Microsoft Office PowerPoint</Application>
  <PresentationFormat>On-screen Show (4:3)</PresentationFormat>
  <Paragraphs>177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ΦΥΣΙΚΗ ΚΑΤΑΣΤΑΣΗ</vt:lpstr>
      <vt:lpstr>Slide 2</vt:lpstr>
      <vt:lpstr>Slide 3</vt:lpstr>
      <vt:lpstr>Υποταγή τού ανθρώπου στη μηχανή</vt:lpstr>
      <vt:lpstr>Τι είναι Φυσική Κατάσταση</vt:lpstr>
      <vt:lpstr>Slide 6</vt:lpstr>
      <vt:lpstr>Βιολογικοί - Εσωτερικοί παράγοντες</vt:lpstr>
      <vt:lpstr>Εξωτερικοί παράγοντες</vt:lpstr>
      <vt:lpstr>Παράγοντες που καθορίζουν τη Φυσική Ικανότητα</vt:lpstr>
      <vt:lpstr>Παράγοντες που καθορίζουν τη Φυσική Ικανότητα</vt:lpstr>
      <vt:lpstr>Παράγοντες που καθορίζουν τη Φυσική Ικανότητα</vt:lpstr>
      <vt:lpstr>Παράγοντες που καθορίζουν τη Φυσική Ικανότητα</vt:lpstr>
      <vt:lpstr>Slide 13</vt:lpstr>
      <vt:lpstr>Λειτουργικά προσόντα</vt:lpstr>
      <vt:lpstr>Slide 15</vt:lpstr>
      <vt:lpstr>Θρεπετικές ουσίες για τη παραγωγή ενέργειας</vt:lpstr>
      <vt:lpstr>Λευκώματα ή πρωτεϊνες</vt:lpstr>
      <vt:lpstr>Λίπη</vt:lpstr>
      <vt:lpstr>Υδατάνθρακες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Βασίλης Γιωργαλλάς</dc:creator>
  <cp:lastModifiedBy>HP</cp:lastModifiedBy>
  <cp:revision>1</cp:revision>
  <dcterms:created xsi:type="dcterms:W3CDTF">2021-03-16T10:29:58Z</dcterms:created>
  <dcterms:modified xsi:type="dcterms:W3CDTF">2021-03-16T10:45:01Z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2013-10-08T00:00:00Z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2021-03-16T00:00:00Z</vt:filetime>
  </property>
</Properties>
</file>