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134"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30BF995B-D246-4086-9506-CB270A64EF1D}" type="datetimeFigureOut">
              <a:rPr lang="el-GR" smtClean="0"/>
              <a:t>15/11/2018</a:t>
            </a:fld>
            <a:endParaRPr lang="el-GR"/>
          </a:p>
        </p:txBody>
      </p:sp>
      <p:sp>
        <p:nvSpPr>
          <p:cNvPr id="17" name="Footer Placeholder 16"/>
          <p:cNvSpPr>
            <a:spLocks noGrp="1"/>
          </p:cNvSpPr>
          <p:nvPr>
            <p:ph type="ftr" sz="quarter" idx="11"/>
          </p:nvPr>
        </p:nvSpPr>
        <p:spPr/>
        <p:txBody>
          <a:bodyPr/>
          <a:lstStyle/>
          <a:p>
            <a:endParaRPr lang="el-GR"/>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97669474-0E0B-4B7F-A0D2-F3C7C9CC426F}" type="slidenum">
              <a:rPr lang="el-GR" smtClean="0"/>
              <a:t>‹#›</a:t>
            </a:fld>
            <a:endParaRPr lang="el-GR"/>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0BF995B-D246-4086-9506-CB270A64EF1D}" type="datetimeFigureOut">
              <a:rPr lang="el-GR" smtClean="0"/>
              <a:t>15/11/2018</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97669474-0E0B-4B7F-A0D2-F3C7C9CC426F}" type="slidenum">
              <a:rPr lang="el-GR" smtClean="0"/>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97669474-0E0B-4B7F-A0D2-F3C7C9CC426F}" type="slidenum">
              <a:rPr lang="el-GR" smtClean="0"/>
              <a:t>‹#›</a:t>
            </a:fld>
            <a:endParaRPr lang="el-GR"/>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0BF995B-D246-4086-9506-CB270A64EF1D}" type="datetimeFigureOut">
              <a:rPr lang="el-GR" smtClean="0"/>
              <a:t>15/11/2018</a:t>
            </a:fld>
            <a:endParaRPr lang="el-GR"/>
          </a:p>
        </p:txBody>
      </p:sp>
      <p:sp>
        <p:nvSpPr>
          <p:cNvPr id="5" name="Footer Placeholder 4"/>
          <p:cNvSpPr>
            <a:spLocks noGrp="1"/>
          </p:cNvSpPr>
          <p:nvPr>
            <p:ph type="ftr" sz="quarter" idx="11"/>
          </p:nvPr>
        </p:nvSpPr>
        <p:spPr/>
        <p:txBody>
          <a:bodyPr/>
          <a:lstStyle/>
          <a:p>
            <a:endParaRPr lang="el-GR"/>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30BF995B-D246-4086-9506-CB270A64EF1D}" type="datetimeFigureOut">
              <a:rPr lang="el-GR" smtClean="0"/>
              <a:t>15/11/2018</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a:xfrm>
            <a:off x="4361688" y="1026372"/>
            <a:ext cx="457200" cy="441325"/>
          </a:xfrm>
        </p:spPr>
        <p:txBody>
          <a:bodyPr/>
          <a:lstStyle/>
          <a:p>
            <a:fld id="{97669474-0E0B-4B7F-A0D2-F3C7C9CC426F}" type="slidenum">
              <a:rPr lang="el-GR" smtClean="0"/>
              <a:t>‹#›</a:t>
            </a:fld>
            <a:endParaRPr lang="el-GR"/>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l-GR"/>
          </a:p>
        </p:txBody>
      </p:sp>
      <p:sp>
        <p:nvSpPr>
          <p:cNvPr id="4" name="Date Placeholder 3"/>
          <p:cNvSpPr>
            <a:spLocks noGrp="1"/>
          </p:cNvSpPr>
          <p:nvPr>
            <p:ph type="dt" sz="half" idx="10"/>
          </p:nvPr>
        </p:nvSpPr>
        <p:spPr/>
        <p:txBody>
          <a:bodyPr/>
          <a:lstStyle/>
          <a:p>
            <a:fld id="{30BF995B-D246-4086-9506-CB270A64EF1D}" type="datetimeFigureOut">
              <a:rPr lang="el-GR" smtClean="0"/>
              <a:t>15/11/2018</a:t>
            </a:fld>
            <a:endParaRPr lang="el-GR"/>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97669474-0E0B-4B7F-A0D2-F3C7C9CC426F}" type="slidenum">
              <a:rPr lang="el-GR" smtClean="0"/>
              <a:t>‹#›</a:t>
            </a:fld>
            <a:endParaRPr lang="el-GR"/>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30BF995B-D246-4086-9506-CB270A64EF1D}" type="datetimeFigureOut">
              <a:rPr lang="el-GR" smtClean="0"/>
              <a:t>15/11/2018</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97669474-0E0B-4B7F-A0D2-F3C7C9CC426F}" type="slidenum">
              <a:rPr lang="el-GR" smtClean="0"/>
              <a:t>‹#›</a:t>
            </a:fld>
            <a:endParaRPr lang="el-GR"/>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30BF995B-D246-4086-9506-CB270A64EF1D}" type="datetimeFigureOut">
              <a:rPr lang="el-GR" smtClean="0"/>
              <a:t>15/11/2018</a:t>
            </a:fld>
            <a:endParaRPr lang="el-GR"/>
          </a:p>
        </p:txBody>
      </p:sp>
      <p:sp>
        <p:nvSpPr>
          <p:cNvPr id="8" name="Footer Placeholder 7"/>
          <p:cNvSpPr>
            <a:spLocks noGrp="1"/>
          </p:cNvSpPr>
          <p:nvPr>
            <p:ph type="ftr" sz="quarter" idx="11"/>
          </p:nvPr>
        </p:nvSpPr>
        <p:spPr>
          <a:xfrm>
            <a:off x="304800" y="6409944"/>
            <a:ext cx="3581400" cy="365760"/>
          </a:xfrm>
        </p:spPr>
        <p:txBody>
          <a:bodyPr/>
          <a:lstStyle/>
          <a:p>
            <a:endParaRPr lang="el-GR"/>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97669474-0E0B-4B7F-A0D2-F3C7C9CC426F}" type="slidenum">
              <a:rPr lang="el-GR" smtClean="0"/>
              <a:t>‹#›</a:t>
            </a:fld>
            <a:endParaRPr lang="el-GR"/>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30BF995B-D246-4086-9506-CB270A64EF1D}" type="datetimeFigureOut">
              <a:rPr lang="el-GR" smtClean="0"/>
              <a:t>15/11/2018</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a:xfrm>
            <a:off x="4343400" y="1036020"/>
            <a:ext cx="457200" cy="441325"/>
          </a:xfrm>
        </p:spPr>
        <p:txBody>
          <a:bodyPr/>
          <a:lstStyle/>
          <a:p>
            <a:fld id="{97669474-0E0B-4B7F-A0D2-F3C7C9CC426F}" type="slidenum">
              <a:rPr lang="el-GR" smtClean="0"/>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30BF995B-D246-4086-9506-CB270A64EF1D}" type="datetimeFigureOut">
              <a:rPr lang="el-GR" smtClean="0"/>
              <a:t>15/11/2018</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97669474-0E0B-4B7F-A0D2-F3C7C9CC426F}" type="slidenum">
              <a:rPr lang="el-GR" smtClean="0"/>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97669474-0E0B-4B7F-A0D2-F3C7C9CC426F}" type="slidenum">
              <a:rPr lang="el-GR" smtClean="0"/>
              <a:t>‹#›</a:t>
            </a:fld>
            <a:endParaRPr lang="el-GR"/>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30BF995B-D246-4086-9506-CB270A64EF1D}" type="datetimeFigureOut">
              <a:rPr lang="el-GR" smtClean="0"/>
              <a:t>15/11/2018</a:t>
            </a:fld>
            <a:endParaRPr lang="el-GR"/>
          </a:p>
        </p:txBody>
      </p:sp>
      <p:sp>
        <p:nvSpPr>
          <p:cNvPr id="6" name="Footer Placeholder 5"/>
          <p:cNvSpPr>
            <a:spLocks noGrp="1"/>
          </p:cNvSpPr>
          <p:nvPr>
            <p:ph type="ftr" sz="quarter" idx="11"/>
          </p:nvPr>
        </p:nvSpPr>
        <p:spPr>
          <a:xfrm>
            <a:off x="301752" y="6410848"/>
            <a:ext cx="3383280" cy="365760"/>
          </a:xfrm>
        </p:spPr>
        <p:txBody>
          <a:bodyPr/>
          <a:lstStyle/>
          <a:p>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97669474-0E0B-4B7F-A0D2-F3C7C9CC426F}" type="slidenum">
              <a:rPr lang="el-GR" smtClean="0"/>
              <a:t>‹#›</a:t>
            </a:fld>
            <a:endParaRPr lang="el-GR"/>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30BF995B-D246-4086-9506-CB270A64EF1D}" type="datetimeFigureOut">
              <a:rPr lang="el-GR" smtClean="0"/>
              <a:t>15/11/2018</a:t>
            </a:fld>
            <a:endParaRPr lang="el-GR"/>
          </a:p>
        </p:txBody>
      </p:sp>
      <p:sp>
        <p:nvSpPr>
          <p:cNvPr id="6" name="Footer Placeholder 5"/>
          <p:cNvSpPr>
            <a:spLocks noGrp="1"/>
          </p:cNvSpPr>
          <p:nvPr>
            <p:ph type="ftr" sz="quarter" idx="11"/>
          </p:nvPr>
        </p:nvSpPr>
        <p:spPr>
          <a:xfrm>
            <a:off x="301752" y="6410848"/>
            <a:ext cx="3584448" cy="365760"/>
          </a:xfrm>
        </p:spPr>
        <p:txBody>
          <a:bodyPr/>
          <a:lstStyle/>
          <a:p>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30BF995B-D246-4086-9506-CB270A64EF1D}" type="datetimeFigureOut">
              <a:rPr lang="el-GR" smtClean="0"/>
              <a:t>15/11/2018</a:t>
            </a:fld>
            <a:endParaRPr lang="el-GR"/>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l-GR"/>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97669474-0E0B-4B7F-A0D2-F3C7C9CC426F}" type="slidenum">
              <a:rPr lang="el-GR" smtClean="0"/>
              <a:t>‹#›</a:t>
            </a:fld>
            <a:endParaRPr lang="el-GR"/>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l-GR" dirty="0" smtClean="0"/>
              <a:t>ΤΟ ΜΟΝΤΑΖ</a:t>
            </a:r>
            <a:endParaRPr lang="el-GR" dirty="0"/>
          </a:p>
        </p:txBody>
      </p:sp>
      <p:sp>
        <p:nvSpPr>
          <p:cNvPr id="2" name="Title 1"/>
          <p:cNvSpPr>
            <a:spLocks noGrp="1"/>
          </p:cNvSpPr>
          <p:nvPr>
            <p:ph type="ctrTitle"/>
          </p:nvPr>
        </p:nvSpPr>
        <p:spPr/>
        <p:txBody>
          <a:bodyPr>
            <a:normAutofit fontScale="90000"/>
          </a:bodyPr>
          <a:lstStyle/>
          <a:p>
            <a:r>
              <a:rPr lang="el-GR" dirty="0" smtClean="0"/>
              <a:t>ΑΡΧΕΣ ΚΙΝΗΜΑΤΟΓΡΑΦΙΚΗΣ ΓΛΩΣΣΑΣ</a:t>
            </a:r>
            <a:endParaRPr lang="el-GR" dirty="0"/>
          </a:p>
        </p:txBody>
      </p:sp>
    </p:spTree>
    <p:extLst>
      <p:ext uri="{BB962C8B-B14F-4D97-AF65-F5344CB8AC3E}">
        <p14:creationId xmlns:p14="http://schemas.microsoft.com/office/powerpoint/2010/main" val="20321716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0"/>
            <a:ext cx="8512624" cy="987552"/>
          </a:xfrm>
        </p:spPr>
        <p:txBody>
          <a:bodyPr>
            <a:normAutofit fontScale="90000"/>
          </a:bodyPr>
          <a:lstStyle/>
          <a:p>
            <a:r>
              <a:rPr lang="el-GR" dirty="0" smtClean="0"/>
              <a:t>ΓΡΑΦΙΣΤΙΚΕΣ </a:t>
            </a:r>
            <a:r>
              <a:rPr lang="el-GR" dirty="0"/>
              <a:t>ΣΧΕΣΕΙΣ ΜΕΤΑΞΥ ΤΩΝ ΠΛΑΝΩΝ</a:t>
            </a:r>
          </a:p>
        </p:txBody>
      </p:sp>
      <p:sp>
        <p:nvSpPr>
          <p:cNvPr id="3" name="Content Placeholder 2"/>
          <p:cNvSpPr>
            <a:spLocks noGrp="1"/>
          </p:cNvSpPr>
          <p:nvPr>
            <p:ph sz="quarter" idx="1"/>
          </p:nvPr>
        </p:nvSpPr>
        <p:spPr/>
        <p:txBody>
          <a:bodyPr>
            <a:normAutofit/>
          </a:bodyPr>
          <a:lstStyle/>
          <a:p>
            <a:r>
              <a:rPr lang="el-GR" dirty="0" smtClean="0"/>
              <a:t>Οι γραφιστικές παραστάσεις μπορεί να μονταριστούν έτσι ώστε να πετύχουν ομαλή συνέχεια ή απότομη αντίθεση</a:t>
            </a:r>
          </a:p>
          <a:p>
            <a:r>
              <a:rPr lang="el-GR" dirty="0" smtClean="0"/>
              <a:t>Ο κινηματογραφιστής μπορεί να συνδέσει πλάνα με βάση γραφιστικές ομοιότητες, παράγοντας μια γραφιστική σύζευξη</a:t>
            </a:r>
          </a:p>
          <a:p>
            <a:r>
              <a:rPr lang="el-GR" dirty="0" smtClean="0"/>
              <a:t>Τα σχήματα, τα χρώματα, η όλη σύνθεση ή η κίνηση ενός πλάνου, μπορεί να επαναληφθούν στη σύνθεση του πλάνου που ακολουθεί</a:t>
            </a:r>
            <a:endParaRPr lang="el-GR" dirty="0"/>
          </a:p>
        </p:txBody>
      </p:sp>
    </p:spTree>
    <p:extLst>
      <p:ext uri="{BB962C8B-B14F-4D97-AF65-F5344CB8AC3E}">
        <p14:creationId xmlns:p14="http://schemas.microsoft.com/office/powerpoint/2010/main" val="10557559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t>ΓΡΑΦΙΣΤΙΚΕΣ ΣΧΕΣΕΙΣ ΜΕΤΑΞΥ ΤΩΝ ΠΛΑΝΩΝ</a:t>
            </a:r>
          </a:p>
        </p:txBody>
      </p:sp>
      <p:sp>
        <p:nvSpPr>
          <p:cNvPr id="3" name="Content Placeholder 2"/>
          <p:cNvSpPr>
            <a:spLocks noGrp="1"/>
          </p:cNvSpPr>
          <p:nvPr>
            <p:ph sz="quarter" idx="1"/>
          </p:nvPr>
        </p:nvSpPr>
        <p:spPr/>
        <p:txBody>
          <a:bodyPr>
            <a:normAutofit fontScale="92500" lnSpcReduction="10000"/>
          </a:bodyPr>
          <a:lstStyle/>
          <a:p>
            <a:r>
              <a:rPr lang="el-GR" dirty="0" smtClean="0"/>
              <a:t>Το γραφιστικά ασυνεχές μοντάζ μπορεί να είναι πιο εμφανές</a:t>
            </a:r>
          </a:p>
          <a:p>
            <a:r>
              <a:rPr lang="el-GR" dirty="0" smtClean="0"/>
              <a:t>Ο Όρσον Ουέλς επιδιώκει συχνά μια σύγκρουση μεταξύ των πλάνων, όπως στον </a:t>
            </a:r>
            <a:r>
              <a:rPr lang="el-GR" i="1" dirty="0"/>
              <a:t>Π</a:t>
            </a:r>
            <a:r>
              <a:rPr lang="el-GR" i="1" dirty="0" smtClean="0"/>
              <a:t>ολίτη Κέιν </a:t>
            </a:r>
            <a:r>
              <a:rPr lang="el-GR" dirty="0" smtClean="0"/>
              <a:t>όταν το σκοτεινό πλάνο της κρεβατοκάμαρας του Κέιν ακολουθείται από τον φωτεινό τίτλο της αρχής των επικαίρων</a:t>
            </a:r>
          </a:p>
          <a:p>
            <a:r>
              <a:rPr lang="el-GR" dirty="0" smtClean="0"/>
              <a:t>Η ταινία </a:t>
            </a:r>
            <a:r>
              <a:rPr lang="el-GR" i="1" dirty="0" smtClean="0"/>
              <a:t>Νύχτα και Ομίχλη </a:t>
            </a:r>
            <a:r>
              <a:rPr lang="el-GR" dirty="0" smtClean="0"/>
              <a:t>του Αλαίν Ρεναί χρησιμοποίησε μια εύστοχη γραφιστική αντίθεση. Έγχρωμα πλάνα από ένα εγκαταλελειμμένο στρατόπεδο συγκέντρωσης, μοντάρεται μαζί με ασπρόμαυρα πλάνα επικαίρων, των στρατοπέδων συγκέντρωσης την περίοδο 1942-1945</a:t>
            </a:r>
            <a:endParaRPr lang="el-GR" i="1" dirty="0"/>
          </a:p>
        </p:txBody>
      </p:sp>
    </p:spTree>
    <p:extLst>
      <p:ext uri="{BB962C8B-B14F-4D97-AF65-F5344CB8AC3E}">
        <p14:creationId xmlns:p14="http://schemas.microsoft.com/office/powerpoint/2010/main" val="36405078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smtClean="0"/>
              <a:t>ΡΥΘΜΙΚΕΣ ΣΧΕΣΕΙΣ ΜΕΤΑΞΥ ΤΩΝ ΠΛΑΝΩΝ</a:t>
            </a:r>
            <a:endParaRPr lang="el-GR" dirty="0"/>
          </a:p>
        </p:txBody>
      </p:sp>
      <p:sp>
        <p:nvSpPr>
          <p:cNvPr id="3" name="Content Placeholder 2"/>
          <p:cNvSpPr>
            <a:spLocks noGrp="1"/>
          </p:cNvSpPr>
          <p:nvPr>
            <p:ph sz="quarter" idx="1"/>
          </p:nvPr>
        </p:nvSpPr>
        <p:spPr/>
        <p:txBody>
          <a:bodyPr/>
          <a:lstStyle/>
          <a:p>
            <a:r>
              <a:rPr lang="el-GR" dirty="0" smtClean="0"/>
              <a:t>Το μοντάζ επιτρέπει στον κινηματογραφιστή να καθορίσει τη διάρκεια του κάθε πλάνου</a:t>
            </a:r>
          </a:p>
          <a:p>
            <a:r>
              <a:rPr lang="el-GR" dirty="0" smtClean="0"/>
              <a:t>Όταν ο κινηματογραφιστής ρυθμίζει τη διάρκεια των πλάνων μεταξύ τους, ελέγχει τις ρυθμικές δυνατότητες του μοντάζ</a:t>
            </a:r>
            <a:endParaRPr lang="el-GR" dirty="0"/>
          </a:p>
        </p:txBody>
      </p:sp>
    </p:spTree>
    <p:extLst>
      <p:ext uri="{BB962C8B-B14F-4D97-AF65-F5344CB8AC3E}">
        <p14:creationId xmlns:p14="http://schemas.microsoft.com/office/powerpoint/2010/main" val="35000977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t>ΡΥΘΜΙΚΕΣ ΣΧΕΣΕΙΣ ΜΕΤΑΞΥ ΤΩΝ ΠΛΑΝΩΝ</a:t>
            </a:r>
          </a:p>
        </p:txBody>
      </p:sp>
      <p:sp>
        <p:nvSpPr>
          <p:cNvPr id="3" name="Content Placeholder 2"/>
          <p:cNvSpPr>
            <a:spLocks noGrp="1"/>
          </p:cNvSpPr>
          <p:nvPr>
            <p:ph sz="quarter" idx="1"/>
          </p:nvPr>
        </p:nvSpPr>
        <p:spPr/>
        <p:txBody>
          <a:bodyPr/>
          <a:lstStyle/>
          <a:p>
            <a:r>
              <a:rPr lang="el-GR" dirty="0" smtClean="0"/>
              <a:t>Ο ρυθμός στον κινηματογράφο περιλαμβάνει πολλούς παράγοντες όπως την κίνηση και τη θέση της κάμερας, τον ρυθμό του ήχου και </a:t>
            </a:r>
            <a:r>
              <a:rPr lang="el-GR" dirty="0" smtClean="0"/>
              <a:t>τα </a:t>
            </a:r>
            <a:r>
              <a:rPr lang="el-GR" dirty="0" smtClean="0"/>
              <a:t>συνολικά συμφραζόμενα για να καθορίσει το ρυθμό του μοντάζ</a:t>
            </a:r>
          </a:p>
          <a:p>
            <a:r>
              <a:rPr lang="el-GR" dirty="0" smtClean="0"/>
              <a:t>Παρόλα αυτά ο συνδυασμός του μήκους των πλάνων συμβάλει σημαντικά σε αυτό που αναγνωρίζουμε ως ρυθμό μιας ταινίας</a:t>
            </a:r>
            <a:endParaRPr lang="el-GR" dirty="0"/>
          </a:p>
        </p:txBody>
      </p:sp>
    </p:spTree>
    <p:extLst>
      <p:ext uri="{BB962C8B-B14F-4D97-AF65-F5344CB8AC3E}">
        <p14:creationId xmlns:p14="http://schemas.microsoft.com/office/powerpoint/2010/main" val="18577575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t>ΡΥΘΜΙΚΕΣ ΣΧΕΣΕΙΣ ΜΕΤΑΞΥ ΤΩΝ ΠΛΑΝΩΝ</a:t>
            </a:r>
          </a:p>
        </p:txBody>
      </p:sp>
      <p:sp>
        <p:nvSpPr>
          <p:cNvPr id="3" name="Content Placeholder 2"/>
          <p:cNvSpPr>
            <a:spLocks noGrp="1"/>
          </p:cNvSpPr>
          <p:nvPr>
            <p:ph sz="quarter" idx="1"/>
          </p:nvPr>
        </p:nvSpPr>
        <p:spPr/>
        <p:txBody>
          <a:bodyPr/>
          <a:lstStyle/>
          <a:p>
            <a:r>
              <a:rPr lang="el-GR" dirty="0" smtClean="0"/>
              <a:t>Μπορούμε να χρησιμοποιήσουμε τη διάρκεια του πλάνου για να δημιουργήσουμε μια γεμάτη ένταση στιγμή και αντίστροφα μπορεί να χρησιμοποιηθεί και για να εκτονώσει την εντύπωση από μια πράξη</a:t>
            </a:r>
          </a:p>
          <a:p>
            <a:r>
              <a:rPr lang="el-GR" dirty="0" smtClean="0"/>
              <a:t>Οι ρυθμικές δυνατότητες του μοντάζ αναδεικνύονται όταν αρκετά πλάνα διαμορφώνουν ένα διακριτό σχήμα</a:t>
            </a:r>
            <a:endParaRPr lang="el-GR" dirty="0"/>
          </a:p>
        </p:txBody>
      </p:sp>
    </p:spTree>
    <p:extLst>
      <p:ext uri="{BB962C8B-B14F-4D97-AF65-F5344CB8AC3E}">
        <p14:creationId xmlns:p14="http://schemas.microsoft.com/office/powerpoint/2010/main" val="1519886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t>ΡΥΘΜΙΚΕΣ ΣΧΕΣΕΙΣ ΜΕΤΑΞΥ ΤΩΝ ΠΛΑΝΩΝ</a:t>
            </a:r>
          </a:p>
        </p:txBody>
      </p:sp>
      <p:sp>
        <p:nvSpPr>
          <p:cNvPr id="3" name="Content Placeholder 2"/>
          <p:cNvSpPr>
            <a:spLocks noGrp="1"/>
          </p:cNvSpPr>
          <p:nvPr>
            <p:ph sz="quarter" idx="1"/>
          </p:nvPr>
        </p:nvSpPr>
        <p:spPr/>
        <p:txBody>
          <a:bodyPr>
            <a:normAutofit/>
          </a:bodyPr>
          <a:lstStyle/>
          <a:p>
            <a:r>
              <a:rPr lang="el-GR" dirty="0" smtClean="0"/>
              <a:t>Μπορεί κάποιος να εγκαθιδρύσει ένα σταθερό μετρικό χρόνο κάνοντας όλα τα πλάνα περίπου το ίδιο μήκος</a:t>
            </a:r>
          </a:p>
          <a:p>
            <a:r>
              <a:rPr lang="el-GR" dirty="0" smtClean="0"/>
              <a:t>Μπορεί επίσης να δημιουργήσει ένα δυναμικό ρυθμό. Πλάνα των οποίων η διάρκεια μεγαλώνει σταθερά μπορούν να παράγουν ένα βαθμιαία επιβραδυνόμενο τέμπο ενώ όταν η διάρκεια σταθερά μειώνεται δημιουργείται συνήθως ένα επιταχυνόμενο τέμπο</a:t>
            </a:r>
            <a:endParaRPr lang="el-GR" dirty="0"/>
          </a:p>
        </p:txBody>
      </p:sp>
    </p:spTree>
    <p:extLst>
      <p:ext uri="{BB962C8B-B14F-4D97-AF65-F5344CB8AC3E}">
        <p14:creationId xmlns:p14="http://schemas.microsoft.com/office/powerpoint/2010/main" val="5397800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ΧΩΡΙΚΕΣ ΣΧΕΣΕΙΣ </a:t>
            </a:r>
            <a:endParaRPr lang="el-GR" dirty="0"/>
          </a:p>
        </p:txBody>
      </p:sp>
      <p:sp>
        <p:nvSpPr>
          <p:cNvPr id="3" name="Content Placeholder 2"/>
          <p:cNvSpPr>
            <a:spLocks noGrp="1"/>
          </p:cNvSpPr>
          <p:nvPr>
            <p:ph sz="quarter" idx="1"/>
          </p:nvPr>
        </p:nvSpPr>
        <p:spPr/>
        <p:txBody>
          <a:bodyPr/>
          <a:lstStyle/>
          <a:p>
            <a:r>
              <a:rPr lang="el-GR" dirty="0" smtClean="0"/>
              <a:t>Το μοντάζ δίνει τη δυνατότητα στον κινηματογραφιστή να συσχετίσει οποιαδήποτε σημεία στο χώρο μέσω της ομοιότητας, της διαφοράς ή της ανάπτυξης</a:t>
            </a:r>
          </a:p>
          <a:p>
            <a:r>
              <a:rPr lang="el-GR" dirty="0" smtClean="0"/>
              <a:t>Ο σκηνοθέτης μπορεί για παράδειγμα, να ξεκινήσει με ένα πλάνο που εγκαθιστά ένα χωρικό σύνολο και να συνεχίσει με ένα πλάνο που απεικονίζει ένα μέρος αυτού </a:t>
            </a:r>
            <a:r>
              <a:rPr lang="el-GR" smtClean="0"/>
              <a:t>του χώρου</a:t>
            </a:r>
            <a:endParaRPr lang="el-GR" dirty="0"/>
          </a:p>
        </p:txBody>
      </p:sp>
    </p:spTree>
    <p:extLst>
      <p:ext uri="{BB962C8B-B14F-4D97-AF65-F5344CB8AC3E}">
        <p14:creationId xmlns:p14="http://schemas.microsoft.com/office/powerpoint/2010/main" val="18641732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ΧΩΡΙΚΕΣ ΣΧΕΣΕΙΣ </a:t>
            </a:r>
          </a:p>
        </p:txBody>
      </p:sp>
      <p:sp>
        <p:nvSpPr>
          <p:cNvPr id="3" name="Content Placeholder 2"/>
          <p:cNvSpPr>
            <a:spLocks noGrp="1"/>
          </p:cNvSpPr>
          <p:nvPr>
            <p:ph sz="quarter" idx="1"/>
          </p:nvPr>
        </p:nvSpPr>
        <p:spPr/>
        <p:txBody>
          <a:bodyPr/>
          <a:lstStyle/>
          <a:p>
            <a:r>
              <a:rPr lang="el-GR" dirty="0" smtClean="0"/>
              <a:t>Εναλλακτικά ο κινηματογραφιστής θα μπορούσε να κατασκευάσει έναν ολόκληρο χώρο από επιμέρους κομμάτια</a:t>
            </a:r>
          </a:p>
          <a:p>
            <a:r>
              <a:rPr lang="el-GR" dirty="0" smtClean="0"/>
              <a:t>Σε ντοκιμαντέρ που χρησιμοποιούν υλικό από επίκαιρα, το πλάνο ενός ομιλητή και το πλάνο ενός πλήθους που ζητωκραυγάζει, αυτόματα θα μας κάνει να υποθέσουμε μια συνύπαρξη στο χώρο, ενώ αυτή μπορεί να μην ισχύει</a:t>
            </a:r>
            <a:endParaRPr lang="el-GR" i="1" dirty="0"/>
          </a:p>
        </p:txBody>
      </p:sp>
    </p:spTree>
    <p:extLst>
      <p:ext uri="{BB962C8B-B14F-4D97-AF65-F5344CB8AC3E}">
        <p14:creationId xmlns:p14="http://schemas.microsoft.com/office/powerpoint/2010/main" val="30610230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ΧΩΡΙΚΕΣ ΣΧΕΣΕΙΣ </a:t>
            </a:r>
          </a:p>
        </p:txBody>
      </p:sp>
      <p:sp>
        <p:nvSpPr>
          <p:cNvPr id="3" name="Content Placeholder 2"/>
          <p:cNvSpPr>
            <a:spLocks noGrp="1"/>
          </p:cNvSpPr>
          <p:nvPr>
            <p:ph sz="quarter" idx="1"/>
          </p:nvPr>
        </p:nvSpPr>
        <p:spPr/>
        <p:txBody>
          <a:bodyPr/>
          <a:lstStyle/>
          <a:p>
            <a:r>
              <a:rPr lang="el-GR" dirty="0" smtClean="0"/>
              <a:t>Στη Μισαλλοδοξία ο Γκρίφιθ κόβει από την αρχαία Βαβυλώνα στη Γεθσημανή, από τη Γαλλία του 1572 στην Αμερική του 1916. Αυτού του είδους το εναλλασσόμενο μοντάζ είναι ένας συνηθισμένος τρόπος με τον οποίο οι ταινίες κατασκευάζουν μια ποικιλία χώρων </a:t>
            </a:r>
            <a:endParaRPr lang="el-GR" dirty="0"/>
          </a:p>
        </p:txBody>
      </p:sp>
    </p:spTree>
    <p:extLst>
      <p:ext uri="{BB962C8B-B14F-4D97-AF65-F5344CB8AC3E}">
        <p14:creationId xmlns:p14="http://schemas.microsoft.com/office/powerpoint/2010/main" val="28417750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smtClean="0"/>
              <a:t>ΧΡΟΝΙΚΕΣ ΣΧΕΣΕΙΣ ΜΕΤΑΞΥ ΤΩΝ ΠΛΑΝΩΝ</a:t>
            </a:r>
            <a:endParaRPr lang="el-GR" dirty="0"/>
          </a:p>
        </p:txBody>
      </p:sp>
      <p:sp>
        <p:nvSpPr>
          <p:cNvPr id="3" name="Content Placeholder 2"/>
          <p:cNvSpPr>
            <a:spLocks noGrp="1"/>
          </p:cNvSpPr>
          <p:nvPr>
            <p:ph sz="quarter" idx="1"/>
          </p:nvPr>
        </p:nvSpPr>
        <p:spPr/>
        <p:txBody>
          <a:bodyPr/>
          <a:lstStyle/>
          <a:p>
            <a:r>
              <a:rPr lang="el-GR" dirty="0" smtClean="0"/>
              <a:t>Το μοντάζ μπορεί να ελέγχει τον χρόνο της δράσης που δηλώνεται στην ταινία</a:t>
            </a:r>
          </a:p>
          <a:p>
            <a:r>
              <a:rPr lang="el-GR" dirty="0" smtClean="0"/>
              <a:t>Ο κινηματογραφιστής μπορεί να ελέγχει τη χρονική διαδοχή με </a:t>
            </a:r>
            <a:r>
              <a:rPr lang="el-GR" smtClean="0"/>
              <a:t>το μοντάζ</a:t>
            </a:r>
          </a:p>
          <a:p>
            <a:endParaRPr lang="el-GR" dirty="0"/>
          </a:p>
        </p:txBody>
      </p:sp>
    </p:spTree>
    <p:extLst>
      <p:ext uri="{BB962C8B-B14F-4D97-AF65-F5344CB8AC3E}">
        <p14:creationId xmlns:p14="http://schemas.microsoft.com/office/powerpoint/2010/main" val="36596564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smtClean="0"/>
              <a:t>Η ΣΧΕΣΗ ΜΕΤΑΞΥ ΤΩΝ ΠΛΑΝΩΝ</a:t>
            </a:r>
            <a:br>
              <a:rPr lang="el-GR" dirty="0" smtClean="0"/>
            </a:br>
            <a:r>
              <a:rPr lang="el-GR" dirty="0" smtClean="0"/>
              <a:t>ΤΟ ΜΟΝΤΑΖ</a:t>
            </a:r>
            <a:endParaRPr lang="el-GR" dirty="0"/>
          </a:p>
        </p:txBody>
      </p:sp>
      <p:sp>
        <p:nvSpPr>
          <p:cNvPr id="3" name="Content Placeholder 2"/>
          <p:cNvSpPr>
            <a:spLocks noGrp="1"/>
          </p:cNvSpPr>
          <p:nvPr>
            <p:ph sz="quarter" idx="1"/>
          </p:nvPr>
        </p:nvSpPr>
        <p:spPr/>
        <p:txBody>
          <a:bodyPr/>
          <a:lstStyle/>
          <a:p>
            <a:r>
              <a:rPr lang="el-GR" dirty="0" smtClean="0"/>
              <a:t>Από τη δεκαετία του 1920, όταν οι θεωρητικοί του κινηματογράφου άρχισαν να συνειδητοποιούν τις δυνατότητές του, το μοντάζ αποτελεί την πιο πολυσυζητημένη κινηματογραφική τεχνική</a:t>
            </a:r>
          </a:p>
          <a:p>
            <a:endParaRPr lang="el-GR" dirty="0"/>
          </a:p>
        </p:txBody>
      </p:sp>
    </p:spTree>
    <p:extLst>
      <p:ext uri="{BB962C8B-B14F-4D97-AF65-F5344CB8AC3E}">
        <p14:creationId xmlns:p14="http://schemas.microsoft.com/office/powerpoint/2010/main" val="128589002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ΑΝΑΔΡΟΜΗ (ΦΛΑΣΜΠΑΚ)</a:t>
            </a:r>
          </a:p>
        </p:txBody>
      </p:sp>
      <p:sp>
        <p:nvSpPr>
          <p:cNvPr id="3" name="Content Placeholder 2"/>
          <p:cNvSpPr>
            <a:spLocks noGrp="1"/>
          </p:cNvSpPr>
          <p:nvPr>
            <p:ph sz="quarter" idx="1"/>
          </p:nvPr>
        </p:nvSpPr>
        <p:spPr/>
        <p:txBody>
          <a:bodyPr>
            <a:normAutofit/>
          </a:bodyPr>
          <a:lstStyle/>
          <a:p>
            <a:r>
              <a:rPr lang="el-GR" dirty="0" smtClean="0"/>
              <a:t>Οι χρονικές σχέσεις είναι ιδιαίτερα εμφανής στις αναδρομές (φλάσμπακ) που παρουσιάζουν ένα ή περισσότερα πλάνα εκτός της υποτιθέμενης σειράς τους στην ιστορία</a:t>
            </a:r>
          </a:p>
          <a:p>
            <a:r>
              <a:rPr lang="el-GR" dirty="0" smtClean="0"/>
              <a:t>Στην ταινία </a:t>
            </a:r>
            <a:r>
              <a:rPr lang="el-GR" i="1" dirty="0" smtClean="0"/>
              <a:t>Χιροσίμα Αγάπη μου </a:t>
            </a:r>
            <a:r>
              <a:rPr lang="el-GR" dirty="0" smtClean="0"/>
              <a:t>ο Ρεναί μεταβαίνει από ένα πλάνο που παρουσιάζει το χέρι του Γιαπωνέζου εραστή της πρωταγωνίστριας, σε ένα πλάνο που παρουσιάζει το χέρι του Γερμανού εραστή της λίγα χρόνια πριν (η μνήμη αιτιολογεί την παραβίαση της χρονικής σειράς)</a:t>
            </a:r>
            <a:endParaRPr lang="el-GR" i="1" dirty="0"/>
          </a:p>
        </p:txBody>
      </p:sp>
    </p:spTree>
    <p:extLst>
      <p:ext uri="{BB962C8B-B14F-4D97-AF65-F5344CB8AC3E}">
        <p14:creationId xmlns:p14="http://schemas.microsoft.com/office/powerpoint/2010/main" val="335604162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ΑΝΑΔΡΟΜΗ (ΦΛΑΣΜΠΑΚ)</a:t>
            </a:r>
            <a:endParaRPr lang="el-GR" dirty="0"/>
          </a:p>
        </p:txBody>
      </p:sp>
      <p:sp>
        <p:nvSpPr>
          <p:cNvPr id="3" name="Content Placeholder 2"/>
          <p:cNvSpPr>
            <a:spLocks noGrp="1"/>
          </p:cNvSpPr>
          <p:nvPr>
            <p:ph sz="quarter" idx="1"/>
          </p:nvPr>
        </p:nvSpPr>
        <p:spPr/>
        <p:txBody>
          <a:bodyPr/>
          <a:lstStyle/>
          <a:p>
            <a:r>
              <a:rPr lang="el-GR" dirty="0" smtClean="0"/>
              <a:t>Στον σύγχρονο κινηματογράφο σύντομες αναδρομές σε κομβικά συμβάντα ενδέχεται να διακόψουν βίαια τη δράση του παρόντος</a:t>
            </a:r>
          </a:p>
          <a:p>
            <a:r>
              <a:rPr lang="el-GR" dirty="0" smtClean="0"/>
              <a:t>Η Ταινία </a:t>
            </a:r>
            <a:r>
              <a:rPr lang="el-GR" i="1" dirty="0" smtClean="0"/>
              <a:t>Ο Φυγάς </a:t>
            </a:r>
            <a:r>
              <a:rPr lang="el-GR" dirty="0" smtClean="0"/>
              <a:t>χρησιμοποιεί αυτή την τεχνική, επιστρέφοντας στο φόνο της γυναίκας του Δρ. Κίμπλ, στο συμβάν δηλαδή που εγκαινίασε τη δράση της ιστορίας</a:t>
            </a:r>
            <a:endParaRPr lang="el-GR" i="1" dirty="0"/>
          </a:p>
        </p:txBody>
      </p:sp>
    </p:spTree>
    <p:extLst>
      <p:ext uri="{BB962C8B-B14F-4D97-AF65-F5344CB8AC3E}">
        <p14:creationId xmlns:p14="http://schemas.microsoft.com/office/powerpoint/2010/main" val="229601382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ΠΡΟΔΡΟΜΗ</a:t>
            </a:r>
            <a:endParaRPr lang="el-GR" dirty="0"/>
          </a:p>
        </p:txBody>
      </p:sp>
      <p:sp>
        <p:nvSpPr>
          <p:cNvPr id="3" name="Content Placeholder 2"/>
          <p:cNvSpPr>
            <a:spLocks noGrp="1"/>
          </p:cNvSpPr>
          <p:nvPr>
            <p:ph sz="quarter" idx="1"/>
          </p:nvPr>
        </p:nvSpPr>
        <p:spPr/>
        <p:txBody>
          <a:bodyPr>
            <a:normAutofit/>
          </a:bodyPr>
          <a:lstStyle/>
          <a:p>
            <a:r>
              <a:rPr lang="el-GR" dirty="0" smtClean="0"/>
              <a:t>Μια πιο σπάνια δυνατότητα αναδιάταξης των συμβάντων της ιστορίας είναι η προδρομή</a:t>
            </a:r>
          </a:p>
          <a:p>
            <a:r>
              <a:rPr lang="el-GR" dirty="0" smtClean="0"/>
              <a:t>Εδώ το μοντάζ προχωρεί από το παρόν σε ένα μελλοντικό συμβάν και στη συνέχεια επιστρέφει στο παρόν</a:t>
            </a:r>
          </a:p>
          <a:p>
            <a:r>
              <a:rPr lang="el-GR" dirty="0" smtClean="0"/>
              <a:t>Οι προδρομές ενδέχεται να χρησιμοποιηθούν προκειμένου να δελεάσουν το θεατή με ματιές στην τελική έκβαση της δράσης της ιστορίας </a:t>
            </a:r>
            <a:endParaRPr lang="el-GR" dirty="0"/>
          </a:p>
        </p:txBody>
      </p:sp>
    </p:spTree>
    <p:extLst>
      <p:ext uri="{BB962C8B-B14F-4D97-AF65-F5344CB8AC3E}">
        <p14:creationId xmlns:p14="http://schemas.microsoft.com/office/powerpoint/2010/main" val="154591269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sz="quarter" idx="1"/>
          </p:nvPr>
        </p:nvSpPr>
        <p:spPr/>
        <p:txBody>
          <a:bodyPr>
            <a:normAutofit/>
          </a:bodyPr>
          <a:lstStyle/>
          <a:p>
            <a:r>
              <a:rPr lang="el-GR" dirty="0" smtClean="0"/>
              <a:t>Επομένως μπορούμε να θεωρήσουμε ότι αν μια σειρά πλάνα ακολουθούν τη διαδοχή 1,2,3 κατά την παρουσίαση των συμβάντων της ιστορίας, αυτό συμβαίνει επειδή ο κινηματογραφιστής επέλεξε να το κάνει και όχι λόγω κάποιας αναγκαιότητας να ακολουθήσει αυτή τη σειρά </a:t>
            </a:r>
          </a:p>
          <a:p>
            <a:r>
              <a:rPr lang="el-GR" dirty="0" smtClean="0"/>
              <a:t>Το μοντάζ επίσης παρέχει τη δυνατότητα στον κινηματογραφιστή τρόπους να αλλάξει τη διάρκεια τω συμβάντων της ιστορίας όπως παρουσιάζονται από την πλοκή της ταινίας</a:t>
            </a:r>
            <a:endParaRPr lang="el-GR" dirty="0"/>
          </a:p>
        </p:txBody>
      </p:sp>
    </p:spTree>
    <p:extLst>
      <p:ext uri="{BB962C8B-B14F-4D97-AF65-F5344CB8AC3E}">
        <p14:creationId xmlns:p14="http://schemas.microsoft.com/office/powerpoint/2010/main" val="203968339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ΕΛΛΕΙΠΤΙΚΟ ΜΟΝΤΑΖ</a:t>
            </a:r>
            <a:endParaRPr lang="el-GR" dirty="0"/>
          </a:p>
        </p:txBody>
      </p:sp>
      <p:sp>
        <p:nvSpPr>
          <p:cNvPr id="3" name="Content Placeholder 2"/>
          <p:cNvSpPr>
            <a:spLocks noGrp="1"/>
          </p:cNvSpPr>
          <p:nvPr>
            <p:ph sz="quarter" idx="1"/>
          </p:nvPr>
        </p:nvSpPr>
        <p:spPr/>
        <p:txBody>
          <a:bodyPr/>
          <a:lstStyle/>
          <a:p>
            <a:r>
              <a:rPr lang="el-GR" dirty="0" smtClean="0"/>
              <a:t>Το ελλειπτικό μοντάζ παρουσιάζει μια ενέργεια με τέτοιο τρόπο που να καταναλώνει λιγότερο χρόνο επί της οθόνης από όσο στην ιστορία</a:t>
            </a:r>
          </a:p>
          <a:p>
            <a:r>
              <a:rPr lang="el-GR" dirty="0" smtClean="0"/>
              <a:t>Ο κινηματογραφιστής μπορεί να δημιουργήσει μια έλλειψη με τρεις τρόπους </a:t>
            </a:r>
            <a:endParaRPr lang="el-GR" dirty="0"/>
          </a:p>
        </p:txBody>
      </p:sp>
    </p:spTree>
    <p:extLst>
      <p:ext uri="{BB962C8B-B14F-4D97-AF65-F5344CB8AC3E}">
        <p14:creationId xmlns:p14="http://schemas.microsoft.com/office/powerpoint/2010/main" val="338722969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ΕΛΛΕΙΠΤΙΚΟ ΜΟΝΤΑΖ</a:t>
            </a:r>
          </a:p>
        </p:txBody>
      </p:sp>
      <p:sp>
        <p:nvSpPr>
          <p:cNvPr id="3" name="Content Placeholder 2"/>
          <p:cNvSpPr>
            <a:spLocks noGrp="1"/>
          </p:cNvSpPr>
          <p:nvPr>
            <p:ph sz="quarter" idx="1"/>
          </p:nvPr>
        </p:nvSpPr>
        <p:spPr/>
        <p:txBody>
          <a:bodyPr>
            <a:normAutofit/>
          </a:bodyPr>
          <a:lstStyle/>
          <a:p>
            <a:r>
              <a:rPr lang="el-GR" dirty="0" smtClean="0"/>
              <a:t>1) Με πλάνο «διακοπής» όπως ένα ντισόλβ. Με αυτή την τεχνική σηματοδοτείται ότι έχει παραλειφθεί κάποιος χρόνος</a:t>
            </a:r>
          </a:p>
          <a:p>
            <a:r>
              <a:rPr lang="el-GR" dirty="0" smtClean="0"/>
              <a:t>2) Εναλλακτικά ο σκηνοθέτης μπορεί να αφήσει τον χαρακτήρα να βγει από το κάδρο και στη συνέχεια να κόψει σε ένα άλλο κενό κάδρο στο οποίο θα εισέλθει ο χαρακτήρας. Τα κενά κάδρα στις δυο άκρες καλύπτουν το χρόνο που αποσιωπήθηκε</a:t>
            </a:r>
          </a:p>
        </p:txBody>
      </p:sp>
    </p:spTree>
    <p:extLst>
      <p:ext uri="{BB962C8B-B14F-4D97-AF65-F5344CB8AC3E}">
        <p14:creationId xmlns:p14="http://schemas.microsoft.com/office/powerpoint/2010/main" val="190886780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ΕΛΛΕΙΠΤΙΚΟ ΜΟΝΤΑΖ</a:t>
            </a:r>
          </a:p>
        </p:txBody>
      </p:sp>
      <p:sp>
        <p:nvSpPr>
          <p:cNvPr id="3" name="Content Placeholder 2"/>
          <p:cNvSpPr>
            <a:spLocks noGrp="1"/>
          </p:cNvSpPr>
          <p:nvPr>
            <p:ph sz="quarter" idx="1"/>
          </p:nvPr>
        </p:nvSpPr>
        <p:spPr/>
        <p:txBody>
          <a:bodyPr/>
          <a:lstStyle/>
          <a:p>
            <a:r>
              <a:rPr lang="el-GR" dirty="0" smtClean="0"/>
              <a:t>3) Τέλος ο σκηνοθέτης μπορεί να δημιουργήσει μια έλλειψη μέσω ενός κοψίματος μεταπήδησης (</a:t>
            </a:r>
            <a:r>
              <a:rPr lang="en-US" dirty="0" smtClean="0"/>
              <a:t>cutaway) </a:t>
            </a:r>
            <a:r>
              <a:rPr lang="el-GR" dirty="0" smtClean="0"/>
              <a:t>με το πλάνο ενός άλλου γεγονότος που συμβαίνει αλλού και που δεν διαρκεί όσο η ενέργεια που παραλείπεται</a:t>
            </a:r>
            <a:endParaRPr lang="el-GR" dirty="0"/>
          </a:p>
        </p:txBody>
      </p:sp>
    </p:spTree>
    <p:extLst>
      <p:ext uri="{BB962C8B-B14F-4D97-AF65-F5344CB8AC3E}">
        <p14:creationId xmlns:p14="http://schemas.microsoft.com/office/powerpoint/2010/main" val="389319884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ΕΠΕΚΤΑΣΗ</a:t>
            </a:r>
            <a:endParaRPr lang="el-GR" dirty="0"/>
          </a:p>
        </p:txBody>
      </p:sp>
      <p:sp>
        <p:nvSpPr>
          <p:cNvPr id="3" name="Content Placeholder 2"/>
          <p:cNvSpPr>
            <a:spLocks noGrp="1"/>
          </p:cNvSpPr>
          <p:nvPr>
            <p:ph sz="quarter" idx="1"/>
          </p:nvPr>
        </p:nvSpPr>
        <p:spPr/>
        <p:txBody>
          <a:bodyPr/>
          <a:lstStyle/>
          <a:p>
            <a:r>
              <a:rPr lang="el-GR" dirty="0" smtClean="0"/>
              <a:t>Η επέκταση σε αντίθεση με την έλλειψη, επιμηκύνει τη δράση, επεκτείνοντάς την πέρα από τη διάρκειά της στην ιστορία</a:t>
            </a:r>
          </a:p>
          <a:p>
            <a:r>
              <a:rPr lang="el-GR" dirty="0" smtClean="0"/>
              <a:t>Οι Ρώσοι κινηματογραφιστές της δεκαετίας του 20’ έκαναν συχνή χρήση της χρονικής επέκτασης με τη βοήθεια επαναλαμβανόμενου μοντάζ αυτού του είδους</a:t>
            </a:r>
            <a:endParaRPr lang="el-GR" dirty="0"/>
          </a:p>
        </p:txBody>
      </p:sp>
    </p:spTree>
    <p:extLst>
      <p:ext uri="{BB962C8B-B14F-4D97-AF65-F5344CB8AC3E}">
        <p14:creationId xmlns:p14="http://schemas.microsoft.com/office/powerpoint/2010/main" val="101353671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ΕΠΑΝΑΛΗΨΗ</a:t>
            </a:r>
            <a:endParaRPr lang="el-GR" dirty="0"/>
          </a:p>
        </p:txBody>
      </p:sp>
      <p:sp>
        <p:nvSpPr>
          <p:cNvPr id="3" name="Content Placeholder 2"/>
          <p:cNvSpPr>
            <a:spLocks noGrp="1"/>
          </p:cNvSpPr>
          <p:nvPr>
            <p:ph sz="quarter" idx="1"/>
          </p:nvPr>
        </p:nvSpPr>
        <p:spPr/>
        <p:txBody>
          <a:bodyPr/>
          <a:lstStyle/>
          <a:p>
            <a:r>
              <a:rPr lang="el-GR" dirty="0" smtClean="0"/>
              <a:t>Είμαστε συνηθισμένοι να βλέπουμε ένα πλάνο να παρουσιάζει μια πράξη μόνο μια φορά. Ωστόσο η ίδια η σπανιότητα μπορεί να καταστήσει την επανάληψη ένα ισχυρό εκφραστικό μέσο του μοντάζ</a:t>
            </a:r>
          </a:p>
          <a:p>
            <a:endParaRPr lang="el-GR" dirty="0"/>
          </a:p>
        </p:txBody>
      </p:sp>
    </p:spTree>
    <p:extLst>
      <p:ext uri="{BB962C8B-B14F-4D97-AF65-F5344CB8AC3E}">
        <p14:creationId xmlns:p14="http://schemas.microsoft.com/office/powerpoint/2010/main" val="6400733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ΜΟΝΤΑΖ</a:t>
            </a:r>
            <a:endParaRPr lang="el-GR" dirty="0"/>
          </a:p>
        </p:txBody>
      </p:sp>
      <p:sp>
        <p:nvSpPr>
          <p:cNvPr id="3" name="Content Placeholder 2"/>
          <p:cNvSpPr>
            <a:spLocks noGrp="1"/>
          </p:cNvSpPr>
          <p:nvPr>
            <p:ph sz="quarter" idx="1"/>
          </p:nvPr>
        </p:nvSpPr>
        <p:spPr/>
        <p:txBody>
          <a:bodyPr>
            <a:normAutofit/>
          </a:bodyPr>
          <a:lstStyle/>
          <a:p>
            <a:r>
              <a:rPr lang="el-GR" dirty="0" smtClean="0"/>
              <a:t>Μπορούμε να εννοήσουμε το μοντάζ ως το συνδυασμό ενός πλάνου με το επόμενο</a:t>
            </a:r>
          </a:p>
          <a:p>
            <a:r>
              <a:rPr lang="el-GR" dirty="0" smtClean="0"/>
              <a:t>Ο μοντέρ του κινηματογράφου, αφαιρεί το ανεπιθύμητο υλικό, συνήθως ξεσκαρτάροντας όλες τις λήψεις εκτός από την καλύτερη</a:t>
            </a:r>
          </a:p>
          <a:p>
            <a:r>
              <a:rPr lang="el-GR" dirty="0" smtClean="0"/>
              <a:t>Ο μοντέρ κόβει επίσης τα περιττά καρέ όπως είναι αυτά που δείχνουν την κλακέτα από την αρχή και το τέλος των πλάνων</a:t>
            </a:r>
          </a:p>
          <a:p>
            <a:r>
              <a:rPr lang="el-GR" dirty="0" smtClean="0"/>
              <a:t>Στη συνέχεια συνενώνει τα επιθυμητά πλάνα, το τέλος του ενός με την αρχή του άλλου</a:t>
            </a:r>
          </a:p>
          <a:p>
            <a:endParaRPr lang="el-GR" dirty="0" smtClean="0"/>
          </a:p>
          <a:p>
            <a:endParaRPr lang="el-GR" dirty="0" smtClean="0"/>
          </a:p>
        </p:txBody>
      </p:sp>
    </p:spTree>
    <p:extLst>
      <p:ext uri="{BB962C8B-B14F-4D97-AF65-F5344CB8AC3E}">
        <p14:creationId xmlns:p14="http://schemas.microsoft.com/office/powerpoint/2010/main" val="5693656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ΜΕΘΟΔΟΙ ΣΥΝΔΕΣΗΣ</a:t>
            </a:r>
            <a:endParaRPr lang="el-GR" dirty="0"/>
          </a:p>
        </p:txBody>
      </p:sp>
      <p:sp>
        <p:nvSpPr>
          <p:cNvPr id="3" name="Content Placeholder 2"/>
          <p:cNvSpPr>
            <a:spLocks noGrp="1"/>
          </p:cNvSpPr>
          <p:nvPr>
            <p:ph sz="quarter" idx="1"/>
          </p:nvPr>
        </p:nvSpPr>
        <p:spPr/>
        <p:txBody>
          <a:bodyPr>
            <a:normAutofit/>
          </a:bodyPr>
          <a:lstStyle/>
          <a:p>
            <a:r>
              <a:rPr lang="el-GR" dirty="0" smtClean="0"/>
              <a:t>Ο πιο κοινός τρόπος για να συνδέσει κανείς δυο πλάνα είναι το κόψιμο</a:t>
            </a:r>
          </a:p>
          <a:p>
            <a:r>
              <a:rPr lang="el-GR" dirty="0" smtClean="0"/>
              <a:t>Άλλοι τρόποι σύνδεσης είναι το </a:t>
            </a:r>
            <a:r>
              <a:rPr lang="el-GR" b="1" dirty="0" smtClean="0"/>
              <a:t>φέιντ ιν</a:t>
            </a:r>
            <a:r>
              <a:rPr lang="el-GR" dirty="0" smtClean="0"/>
              <a:t>, όπου το πλάνο φωτίζεται σταδιακά ξεκινώντας από τη μαύρη οθόνη</a:t>
            </a:r>
          </a:p>
          <a:p>
            <a:r>
              <a:rPr lang="el-GR" dirty="0" smtClean="0"/>
              <a:t>Το </a:t>
            </a:r>
            <a:r>
              <a:rPr lang="el-GR" b="1" dirty="0" smtClean="0"/>
              <a:t>φέιντ άουτ </a:t>
            </a:r>
            <a:r>
              <a:rPr lang="el-GR" dirty="0" smtClean="0"/>
              <a:t>σκοτεινιάζει βαθμιαία το τέλος ενός πλάνου προς το μαύρο</a:t>
            </a:r>
          </a:p>
          <a:p>
            <a:r>
              <a:rPr lang="el-GR" dirty="0" smtClean="0"/>
              <a:t>Το </a:t>
            </a:r>
            <a:r>
              <a:rPr lang="el-GR" b="1" dirty="0" smtClean="0"/>
              <a:t>ντισόλβ </a:t>
            </a:r>
            <a:r>
              <a:rPr lang="el-GR" dirty="0" smtClean="0"/>
              <a:t>συγχωνεύει στιγμιαία με διπλοτυπία το τέλος του πλάνου Α με την αρχή του πλάνου Β</a:t>
            </a:r>
            <a:endParaRPr lang="el-GR" b="1" dirty="0"/>
          </a:p>
          <a:p>
            <a:pPr marL="0" indent="0">
              <a:buNone/>
            </a:pPr>
            <a:endParaRPr lang="el-GR" dirty="0" smtClean="0"/>
          </a:p>
        </p:txBody>
      </p:sp>
    </p:spTree>
    <p:extLst>
      <p:ext uri="{BB962C8B-B14F-4D97-AF65-F5344CB8AC3E}">
        <p14:creationId xmlns:p14="http://schemas.microsoft.com/office/powerpoint/2010/main" val="32292322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ΜΕΘΟΔΟΙ ΣΥΝΔΕΣΗΣ</a:t>
            </a:r>
            <a:endParaRPr lang="el-GR" dirty="0"/>
          </a:p>
        </p:txBody>
      </p:sp>
      <p:sp>
        <p:nvSpPr>
          <p:cNvPr id="3" name="Content Placeholder 2"/>
          <p:cNvSpPr>
            <a:spLocks noGrp="1"/>
          </p:cNvSpPr>
          <p:nvPr>
            <p:ph sz="quarter" idx="1"/>
          </p:nvPr>
        </p:nvSpPr>
        <p:spPr/>
        <p:txBody>
          <a:bodyPr/>
          <a:lstStyle/>
          <a:p>
            <a:r>
              <a:rPr lang="el-GR" dirty="0" smtClean="0"/>
              <a:t>Τα φέιντ ιν, φέιντ άουτ και ντισόλβ γίνονται αντιληπτά ως σταδιακή διακοπή ενός πλάνου και μετάβαση στο επόμενο</a:t>
            </a:r>
          </a:p>
          <a:p>
            <a:r>
              <a:rPr lang="el-GR" dirty="0" smtClean="0"/>
              <a:t>Τα κοψίματα γίνονται αντιληπτά ως ακαριαίες αλλαγές από το ένα πλάνο στο άλλο</a:t>
            </a:r>
            <a:endParaRPr lang="el-GR" dirty="0"/>
          </a:p>
        </p:txBody>
      </p:sp>
    </p:spTree>
    <p:extLst>
      <p:ext uri="{BB962C8B-B14F-4D97-AF65-F5344CB8AC3E}">
        <p14:creationId xmlns:p14="http://schemas.microsoft.com/office/powerpoint/2010/main" val="17276363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sz="quarter" idx="1"/>
          </p:nvPr>
        </p:nvSpPr>
        <p:spPr/>
        <p:txBody>
          <a:bodyPr/>
          <a:lstStyle/>
          <a:p>
            <a:r>
              <a:rPr lang="el-GR" dirty="0" smtClean="0"/>
              <a:t>Το μοντάζ παρέχει στον κινηματογραφιστή τέσσερα βασικά πεδία επιλογής και ελέγχου:</a:t>
            </a:r>
          </a:p>
          <a:p>
            <a:r>
              <a:rPr lang="el-GR" dirty="0" smtClean="0"/>
              <a:t>1) Γραφιστικές σχέσεις μεταξύ πλάνου Α και Β</a:t>
            </a:r>
          </a:p>
          <a:p>
            <a:r>
              <a:rPr lang="el-GR" dirty="0" smtClean="0"/>
              <a:t>2) Ρυθμικές σχέσεις μεταξύ πλάνου Α και Β</a:t>
            </a:r>
          </a:p>
          <a:p>
            <a:r>
              <a:rPr lang="el-GR" dirty="0" smtClean="0"/>
              <a:t>3) Χωρικές σχέσεις μεταξύ πλάνου Α και Β</a:t>
            </a:r>
          </a:p>
          <a:p>
            <a:r>
              <a:rPr lang="el-GR" dirty="0" smtClean="0"/>
              <a:t>4) Χρονικές σχέσεις μεταξύ πλάνου Α και Β</a:t>
            </a:r>
          </a:p>
          <a:p>
            <a:endParaRPr lang="el-GR" dirty="0"/>
          </a:p>
        </p:txBody>
      </p:sp>
    </p:spTree>
    <p:extLst>
      <p:ext uri="{BB962C8B-B14F-4D97-AF65-F5344CB8AC3E}">
        <p14:creationId xmlns:p14="http://schemas.microsoft.com/office/powerpoint/2010/main" val="34327095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sz="quarter" idx="1"/>
          </p:nvPr>
        </p:nvSpPr>
        <p:spPr/>
        <p:txBody>
          <a:bodyPr/>
          <a:lstStyle/>
          <a:p>
            <a:r>
              <a:rPr lang="el-GR" dirty="0" smtClean="0"/>
              <a:t>Γραφιστικές και ρυθμικές σχέσεις υπάρχουν στο μοντάζ κάθε ταινίας. Οι χωρικές και χρονικές σχέσεις μπορεί να είναι άσχετες με το μοντάζ ταινιών που χρησιμοποιούν πιο αφηρημένη μορφή, αλλά υπάρχουν στο μοντάζ ταινιών που ακολουθούν μια κλασσική μορφή, δηλαδή στη μεγάλη πλειονότητα των κινηματογραφικών έργων</a:t>
            </a:r>
            <a:endParaRPr lang="el-GR" dirty="0"/>
          </a:p>
        </p:txBody>
      </p:sp>
    </p:spTree>
    <p:extLst>
      <p:ext uri="{BB962C8B-B14F-4D97-AF65-F5344CB8AC3E}">
        <p14:creationId xmlns:p14="http://schemas.microsoft.com/office/powerpoint/2010/main" val="9521581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smtClean="0"/>
              <a:t>ΓΡΑΦΙΣΤΙΚΕΣ ΣΧΕΣΕΙΣ ΜΕΤΑΞΥ ΤΩΝ ΠΛΑΝΩΝ</a:t>
            </a:r>
            <a:endParaRPr lang="el-GR" dirty="0"/>
          </a:p>
        </p:txBody>
      </p:sp>
      <p:sp>
        <p:nvSpPr>
          <p:cNvPr id="3" name="Content Placeholder 2"/>
          <p:cNvSpPr>
            <a:spLocks noGrp="1"/>
          </p:cNvSpPr>
          <p:nvPr>
            <p:ph sz="quarter" idx="1"/>
          </p:nvPr>
        </p:nvSpPr>
        <p:spPr/>
        <p:txBody>
          <a:bodyPr>
            <a:normAutofit lnSpcReduction="10000"/>
          </a:bodyPr>
          <a:lstStyle/>
          <a:p>
            <a:r>
              <a:rPr lang="el-GR" dirty="0" smtClean="0"/>
              <a:t>Το μοντάρισμα δυο οποιωνδήποτε πλάνων μαζί, επιτρέπει την αλληλεπίδραση, μέσα από την ομοιότητα και τη διαφορά, των αμιγώς εικαστικών ιδιοτήτων αυτών των δυο πλάνων</a:t>
            </a:r>
          </a:p>
          <a:p>
            <a:r>
              <a:rPr lang="el-GR" dirty="0" smtClean="0"/>
              <a:t>Ο φωτισμός, το ντεκόρ, τα κοστούμια και η συμπεριφορά των προσώπων στο χώρο, μας προμηθεύουν πιθανά γραφιστικά στοιχεία</a:t>
            </a:r>
          </a:p>
          <a:p>
            <a:r>
              <a:rPr lang="el-GR" dirty="0" smtClean="0"/>
              <a:t>Έτσι κάθε πλάνο παρέχει δυνατότητες για ένα καθαρά γραφιστικό μοντάζ και κάθε κόψιμο δημιουργεί ένα είδος γραφιστικής σχέσης μεταξύ των δυο πλάνων</a:t>
            </a:r>
            <a:endParaRPr lang="el-GR" dirty="0"/>
          </a:p>
        </p:txBody>
      </p:sp>
    </p:spTree>
    <p:extLst>
      <p:ext uri="{BB962C8B-B14F-4D97-AF65-F5344CB8AC3E}">
        <p14:creationId xmlns:p14="http://schemas.microsoft.com/office/powerpoint/2010/main" val="22078258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2000" y="1340768"/>
            <a:ext cx="4572000" cy="3429000"/>
          </a:xfrm>
          <a:prstGeom prst="rect">
            <a:avLst/>
          </a:prstGeom>
        </p:spPr>
      </p:pic>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340768"/>
            <a:ext cx="4572000" cy="3429000"/>
          </a:xfrm>
          <a:prstGeom prst="rect">
            <a:avLst/>
          </a:prstGeom>
        </p:spPr>
      </p:pic>
    </p:spTree>
    <p:extLst>
      <p:ext uri="{BB962C8B-B14F-4D97-AF65-F5344CB8AC3E}">
        <p14:creationId xmlns:p14="http://schemas.microsoft.com/office/powerpoint/2010/main" val="5828218"/>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635</TotalTime>
  <Words>1323</Words>
  <Application>Microsoft Office PowerPoint</Application>
  <PresentationFormat>On-screen Show (4:3)</PresentationFormat>
  <Paragraphs>83</Paragraphs>
  <Slides>28</Slides>
  <Notes>0</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Civic</vt:lpstr>
      <vt:lpstr>ΑΡΧΕΣ ΚΙΝΗΜΑΤΟΓΡΑΦΙΚΗΣ ΓΛΩΣΣΑΣ</vt:lpstr>
      <vt:lpstr>Η ΣΧΕΣΗ ΜΕΤΑΞΥ ΤΩΝ ΠΛΑΝΩΝ ΤΟ ΜΟΝΤΑΖ</vt:lpstr>
      <vt:lpstr>ΜΟΝΤΑΖ</vt:lpstr>
      <vt:lpstr>ΜΕΘΟΔΟΙ ΣΥΝΔΕΣΗΣ</vt:lpstr>
      <vt:lpstr>ΜΕΘΟΔΟΙ ΣΥΝΔΕΣΗΣ</vt:lpstr>
      <vt:lpstr>PowerPoint Presentation</vt:lpstr>
      <vt:lpstr>PowerPoint Presentation</vt:lpstr>
      <vt:lpstr>ΓΡΑΦΙΣΤΙΚΕΣ ΣΧΕΣΕΙΣ ΜΕΤΑΞΥ ΤΩΝ ΠΛΑΝΩΝ</vt:lpstr>
      <vt:lpstr>PowerPoint Presentation</vt:lpstr>
      <vt:lpstr>ΓΡΑΦΙΣΤΙΚΕΣ ΣΧΕΣΕΙΣ ΜΕΤΑΞΥ ΤΩΝ ΠΛΑΝΩΝ</vt:lpstr>
      <vt:lpstr>ΓΡΑΦΙΣΤΙΚΕΣ ΣΧΕΣΕΙΣ ΜΕΤΑΞΥ ΤΩΝ ΠΛΑΝΩΝ</vt:lpstr>
      <vt:lpstr>ΡΥΘΜΙΚΕΣ ΣΧΕΣΕΙΣ ΜΕΤΑΞΥ ΤΩΝ ΠΛΑΝΩΝ</vt:lpstr>
      <vt:lpstr>ΡΥΘΜΙΚΕΣ ΣΧΕΣΕΙΣ ΜΕΤΑΞΥ ΤΩΝ ΠΛΑΝΩΝ</vt:lpstr>
      <vt:lpstr>ΡΥΘΜΙΚΕΣ ΣΧΕΣΕΙΣ ΜΕΤΑΞΥ ΤΩΝ ΠΛΑΝΩΝ</vt:lpstr>
      <vt:lpstr>ΡΥΘΜΙΚΕΣ ΣΧΕΣΕΙΣ ΜΕΤΑΞΥ ΤΩΝ ΠΛΑΝΩΝ</vt:lpstr>
      <vt:lpstr>ΧΩΡΙΚΕΣ ΣΧΕΣΕΙΣ </vt:lpstr>
      <vt:lpstr>ΧΩΡΙΚΕΣ ΣΧΕΣΕΙΣ </vt:lpstr>
      <vt:lpstr>ΧΩΡΙΚΕΣ ΣΧΕΣΕΙΣ </vt:lpstr>
      <vt:lpstr>ΧΡΟΝΙΚΕΣ ΣΧΕΣΕΙΣ ΜΕΤΑΞΥ ΤΩΝ ΠΛΑΝΩΝ</vt:lpstr>
      <vt:lpstr>ΑΝΑΔΡΟΜΗ (ΦΛΑΣΜΠΑΚ)</vt:lpstr>
      <vt:lpstr>ΑΝΑΔΡΟΜΗ (ΦΛΑΣΜΠΑΚ)</vt:lpstr>
      <vt:lpstr>ΠΡΟΔΡΟΜΗ</vt:lpstr>
      <vt:lpstr>PowerPoint Presentation</vt:lpstr>
      <vt:lpstr>ΕΛΛΕΙΠΤΙΚΟ ΜΟΝΤΑΖ</vt:lpstr>
      <vt:lpstr>ΕΛΛΕΙΠΤΙΚΟ ΜΟΝΤΑΖ</vt:lpstr>
      <vt:lpstr>ΕΛΛΕΙΠΤΙΚΟ ΜΟΝΤΑΖ</vt:lpstr>
      <vt:lpstr>ΕΠΕΚΤΑΣΗ</vt:lpstr>
      <vt:lpstr>ΕΠΑΝΑΛΗΨΗ</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ΑΡΧΕΣ ΚΙΝΗΜΑΤΟΓΡΑΦΙΚΗΣ ΓΛΩΣΣΑΣ</dc:title>
  <dc:creator>Lars</dc:creator>
  <cp:lastModifiedBy>Lars</cp:lastModifiedBy>
  <cp:revision>39</cp:revision>
  <dcterms:created xsi:type="dcterms:W3CDTF">2018-11-11T11:10:32Z</dcterms:created>
  <dcterms:modified xsi:type="dcterms:W3CDTF">2018-11-15T11:12:59Z</dcterms:modified>
</cp:coreProperties>
</file>