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1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76" r:id="rId12"/>
    <p:sldId id="280" r:id="rId13"/>
    <p:sldId id="274" r:id="rId14"/>
    <p:sldId id="281" r:id="rId15"/>
    <p:sldId id="282" r:id="rId16"/>
    <p:sldId id="265" r:id="rId17"/>
    <p:sldId id="279" r:id="rId18"/>
    <p:sldId id="266" r:id="rId19"/>
    <p:sldId id="277" r:id="rId20"/>
    <p:sldId id="267" r:id="rId21"/>
    <p:sldId id="278" r:id="rId22"/>
    <p:sldId id="283" r:id="rId23"/>
    <p:sldId id="285" r:id="rId24"/>
    <p:sldId id="284" r:id="rId25"/>
    <p:sldId id="296" r:id="rId26"/>
    <p:sldId id="268" r:id="rId27"/>
    <p:sldId id="297" r:id="rId28"/>
    <p:sldId id="299" r:id="rId29"/>
    <p:sldId id="298" r:id="rId30"/>
    <p:sldId id="27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06989B2-FF76-4D12-980B-DE3B96CCBA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BE20495-82E1-44ED-A22C-3AE42A5640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7840239-5289-4D41-B01F-5AA2D18FFA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FC3E4269-F38B-410F-A137-9089C8610E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noProof="0"/>
              <a:t>Click to edit Master text styles</a:t>
            </a:r>
          </a:p>
          <a:p>
            <a:pPr lvl="1"/>
            <a:r>
              <a:rPr lang="en-US" altLang="el-GR" noProof="0"/>
              <a:t>Second level</a:t>
            </a:r>
          </a:p>
          <a:p>
            <a:pPr lvl="2"/>
            <a:r>
              <a:rPr lang="en-US" altLang="el-GR" noProof="0"/>
              <a:t>Third level</a:t>
            </a:r>
          </a:p>
          <a:p>
            <a:pPr lvl="3"/>
            <a:r>
              <a:rPr lang="en-US" altLang="el-GR" noProof="0"/>
              <a:t>Fourth level</a:t>
            </a:r>
          </a:p>
          <a:p>
            <a:pPr lvl="4"/>
            <a:r>
              <a:rPr lang="en-US" altLang="el-GR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79D69E6-9273-4A8A-8AC2-453D7B820F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1D5DCD6-03E7-4043-8EC0-DC49339A6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680D1F-805A-422A-B2DA-747B7FB0BBA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>
            <a:extLst>
              <a:ext uri="{FF2B5EF4-FFF2-40B4-BE49-F238E27FC236}">
                <a16:creationId xmlns:a16="http://schemas.microsoft.com/office/drawing/2014/main" id="{7BFFA9EF-9F20-454B-A8D4-4925B066B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Θέση σημειώσεων 2">
            <a:extLst>
              <a:ext uri="{FF2B5EF4-FFF2-40B4-BE49-F238E27FC236}">
                <a16:creationId xmlns:a16="http://schemas.microsoft.com/office/drawing/2014/main" id="{C200EBE4-49DD-4FAB-81B7-F789255C9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5124" name="Θέση αριθμού διαφάνειας 3">
            <a:extLst>
              <a:ext uri="{FF2B5EF4-FFF2-40B4-BE49-F238E27FC236}">
                <a16:creationId xmlns:a16="http://schemas.microsoft.com/office/drawing/2014/main" id="{DBF6A490-CAD7-4EBE-8990-59500A04D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5F985F-55F7-426D-BFE2-10A64C01F877}" type="slidenum">
              <a:rPr lang="en-US" altLang="el-GR" smtClean="0"/>
              <a:pPr/>
              <a:t>1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>
            <a:extLst>
              <a:ext uri="{FF2B5EF4-FFF2-40B4-BE49-F238E27FC236}">
                <a16:creationId xmlns:a16="http://schemas.microsoft.com/office/drawing/2014/main" id="{DC2486C0-79FA-424A-8D4D-5C1015746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Θέση σημειώσεων 2">
            <a:extLst>
              <a:ext uri="{FF2B5EF4-FFF2-40B4-BE49-F238E27FC236}">
                <a16:creationId xmlns:a16="http://schemas.microsoft.com/office/drawing/2014/main" id="{47256DE7-EB98-4A83-8871-4D0C4D8A3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1508" name="Θέση αριθμού διαφάνειας 3">
            <a:extLst>
              <a:ext uri="{FF2B5EF4-FFF2-40B4-BE49-F238E27FC236}">
                <a16:creationId xmlns:a16="http://schemas.microsoft.com/office/drawing/2014/main" id="{9C302480-BB0D-41C2-8CB5-5886D04AE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2595D-8547-4E82-B39E-A50F67F1E9D9}" type="slidenum">
              <a:rPr lang="en-US" altLang="el-GR" smtClean="0"/>
              <a:pPr/>
              <a:t>10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>
            <a:extLst>
              <a:ext uri="{FF2B5EF4-FFF2-40B4-BE49-F238E27FC236}">
                <a16:creationId xmlns:a16="http://schemas.microsoft.com/office/drawing/2014/main" id="{51D23010-572C-4D57-9AE8-40DB31758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Θέση σημειώσεων 2">
            <a:extLst>
              <a:ext uri="{FF2B5EF4-FFF2-40B4-BE49-F238E27FC236}">
                <a16:creationId xmlns:a16="http://schemas.microsoft.com/office/drawing/2014/main" id="{6D1A6C6E-9F38-4294-A1D4-778462610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3556" name="Θέση αριθμού διαφάνειας 3">
            <a:extLst>
              <a:ext uri="{FF2B5EF4-FFF2-40B4-BE49-F238E27FC236}">
                <a16:creationId xmlns:a16="http://schemas.microsoft.com/office/drawing/2014/main" id="{19334915-98FF-4571-A524-34A5AE564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7B9B23-9EA5-4E97-9B15-5E8399C780FD}" type="slidenum">
              <a:rPr lang="en-US" altLang="el-GR" smtClean="0"/>
              <a:pPr/>
              <a:t>11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>
            <a:extLst>
              <a:ext uri="{FF2B5EF4-FFF2-40B4-BE49-F238E27FC236}">
                <a16:creationId xmlns:a16="http://schemas.microsoft.com/office/drawing/2014/main" id="{7BC8C660-6663-422E-AC61-04A3F24DD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Θέση σημειώσεων 2">
            <a:extLst>
              <a:ext uri="{FF2B5EF4-FFF2-40B4-BE49-F238E27FC236}">
                <a16:creationId xmlns:a16="http://schemas.microsoft.com/office/drawing/2014/main" id="{082BE186-E79D-440E-A8A1-52BB96FB3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5604" name="Θέση αριθμού διαφάνειας 3">
            <a:extLst>
              <a:ext uri="{FF2B5EF4-FFF2-40B4-BE49-F238E27FC236}">
                <a16:creationId xmlns:a16="http://schemas.microsoft.com/office/drawing/2014/main" id="{94ED0670-3882-4D51-A292-0BDEE3D5F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A1D730-F16C-4D74-BA45-86860194D287}" type="slidenum">
              <a:rPr lang="en-US" altLang="el-GR" smtClean="0"/>
              <a:pPr/>
              <a:t>12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>
            <a:extLst>
              <a:ext uri="{FF2B5EF4-FFF2-40B4-BE49-F238E27FC236}">
                <a16:creationId xmlns:a16="http://schemas.microsoft.com/office/drawing/2014/main" id="{70A0053C-793D-4ADB-B947-4D6926A65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Θέση σημειώσεων 2">
            <a:extLst>
              <a:ext uri="{FF2B5EF4-FFF2-40B4-BE49-F238E27FC236}">
                <a16:creationId xmlns:a16="http://schemas.microsoft.com/office/drawing/2014/main" id="{B4D85399-A013-440B-88EB-D1FF87B9A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7652" name="Θέση αριθμού διαφάνειας 3">
            <a:extLst>
              <a:ext uri="{FF2B5EF4-FFF2-40B4-BE49-F238E27FC236}">
                <a16:creationId xmlns:a16="http://schemas.microsoft.com/office/drawing/2014/main" id="{A416FA97-67D9-49C1-9A4E-B9E9FF12D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D6E815-F22D-449B-B540-C3423963CB16}" type="slidenum">
              <a:rPr lang="en-US" altLang="el-GR" smtClean="0"/>
              <a:pPr/>
              <a:t>13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εικόνας διαφάνειας 1">
            <a:extLst>
              <a:ext uri="{FF2B5EF4-FFF2-40B4-BE49-F238E27FC236}">
                <a16:creationId xmlns:a16="http://schemas.microsoft.com/office/drawing/2014/main" id="{801E0397-1F28-4FBC-A102-EEEE498EB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Θέση σημειώσεων 2">
            <a:extLst>
              <a:ext uri="{FF2B5EF4-FFF2-40B4-BE49-F238E27FC236}">
                <a16:creationId xmlns:a16="http://schemas.microsoft.com/office/drawing/2014/main" id="{BA2495E7-46F8-4D25-9C91-292498313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9700" name="Θέση αριθμού διαφάνειας 3">
            <a:extLst>
              <a:ext uri="{FF2B5EF4-FFF2-40B4-BE49-F238E27FC236}">
                <a16:creationId xmlns:a16="http://schemas.microsoft.com/office/drawing/2014/main" id="{F5D90BE3-F2A4-46DF-8D61-0F04DF16B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20E0A-321D-499D-B0A6-2C5196E9AE2D}" type="slidenum">
              <a:rPr lang="en-US" altLang="el-GR" smtClean="0"/>
              <a:pPr/>
              <a:t>14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εικόνας διαφάνειας 1">
            <a:extLst>
              <a:ext uri="{FF2B5EF4-FFF2-40B4-BE49-F238E27FC236}">
                <a16:creationId xmlns:a16="http://schemas.microsoft.com/office/drawing/2014/main" id="{04846DB9-72B2-45A9-BA8C-CB494D870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Θέση σημειώσεων 2">
            <a:extLst>
              <a:ext uri="{FF2B5EF4-FFF2-40B4-BE49-F238E27FC236}">
                <a16:creationId xmlns:a16="http://schemas.microsoft.com/office/drawing/2014/main" id="{D0C8678D-503D-4998-AC06-DB50146F1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1748" name="Θέση αριθμού διαφάνειας 3">
            <a:extLst>
              <a:ext uri="{FF2B5EF4-FFF2-40B4-BE49-F238E27FC236}">
                <a16:creationId xmlns:a16="http://schemas.microsoft.com/office/drawing/2014/main" id="{CA38ACD8-4DEB-4DF3-A5A7-962B528E3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FE43A2-F05B-41CC-A4D9-7183DEF68698}" type="slidenum">
              <a:rPr lang="en-US" altLang="el-GR" smtClean="0"/>
              <a:pPr/>
              <a:t>15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>
            <a:extLst>
              <a:ext uri="{FF2B5EF4-FFF2-40B4-BE49-F238E27FC236}">
                <a16:creationId xmlns:a16="http://schemas.microsoft.com/office/drawing/2014/main" id="{B6A20E6A-C576-4603-A64E-1E959977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Θέση σημειώσεων 2">
            <a:extLst>
              <a:ext uri="{FF2B5EF4-FFF2-40B4-BE49-F238E27FC236}">
                <a16:creationId xmlns:a16="http://schemas.microsoft.com/office/drawing/2014/main" id="{C1631F95-0F15-4301-A3D1-AAA30F88F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3796" name="Θέση αριθμού διαφάνειας 3">
            <a:extLst>
              <a:ext uri="{FF2B5EF4-FFF2-40B4-BE49-F238E27FC236}">
                <a16:creationId xmlns:a16="http://schemas.microsoft.com/office/drawing/2014/main" id="{166F5C04-BE8A-418C-B473-9429E2802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C34E3A-A26C-47DE-9D5C-F4815AB5F34D}" type="slidenum">
              <a:rPr lang="en-US" altLang="el-GR" smtClean="0"/>
              <a:pPr/>
              <a:t>16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>
            <a:extLst>
              <a:ext uri="{FF2B5EF4-FFF2-40B4-BE49-F238E27FC236}">
                <a16:creationId xmlns:a16="http://schemas.microsoft.com/office/drawing/2014/main" id="{C742C6F4-BB4C-420D-8D52-1E4A34C7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Θέση σημειώσεων 2">
            <a:extLst>
              <a:ext uri="{FF2B5EF4-FFF2-40B4-BE49-F238E27FC236}">
                <a16:creationId xmlns:a16="http://schemas.microsoft.com/office/drawing/2014/main" id="{CED6975E-6899-4939-91C8-9E4AE6A32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altLang="el-GR"/>
          </a:p>
        </p:txBody>
      </p:sp>
      <p:sp>
        <p:nvSpPr>
          <p:cNvPr id="35844" name="Θέση αριθμού διαφάνειας 3">
            <a:extLst>
              <a:ext uri="{FF2B5EF4-FFF2-40B4-BE49-F238E27FC236}">
                <a16:creationId xmlns:a16="http://schemas.microsoft.com/office/drawing/2014/main" id="{8F1A1D12-760B-4DB2-8F48-A3D03AC6E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07C068-E68A-4601-843F-13C75D9099A7}" type="slidenum">
              <a:rPr lang="en-US" altLang="el-GR" smtClean="0"/>
              <a:pPr/>
              <a:t>17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εικόνας διαφάνειας 1">
            <a:extLst>
              <a:ext uri="{FF2B5EF4-FFF2-40B4-BE49-F238E27FC236}">
                <a16:creationId xmlns:a16="http://schemas.microsoft.com/office/drawing/2014/main" id="{A5384595-93E1-46ED-A63D-21B8D2BFC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Θέση σημειώσεων 2">
            <a:extLst>
              <a:ext uri="{FF2B5EF4-FFF2-40B4-BE49-F238E27FC236}">
                <a16:creationId xmlns:a16="http://schemas.microsoft.com/office/drawing/2014/main" id="{17D4757B-7E6B-4D48-9ED8-A2348F6A0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7892" name="Θέση αριθμού διαφάνειας 3">
            <a:extLst>
              <a:ext uri="{FF2B5EF4-FFF2-40B4-BE49-F238E27FC236}">
                <a16:creationId xmlns:a16="http://schemas.microsoft.com/office/drawing/2014/main" id="{B08439A4-2973-4DCE-B2DE-981F2DDCB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BCB9C6-B028-4458-9EEF-4890EC030227}" type="slidenum">
              <a:rPr lang="en-US" altLang="el-GR" smtClean="0"/>
              <a:pPr/>
              <a:t>18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εικόνας διαφάνειας 1">
            <a:extLst>
              <a:ext uri="{FF2B5EF4-FFF2-40B4-BE49-F238E27FC236}">
                <a16:creationId xmlns:a16="http://schemas.microsoft.com/office/drawing/2014/main" id="{8A9F13A1-C643-42DA-91DA-47AAC5A74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Θέση σημειώσεων 2">
            <a:extLst>
              <a:ext uri="{FF2B5EF4-FFF2-40B4-BE49-F238E27FC236}">
                <a16:creationId xmlns:a16="http://schemas.microsoft.com/office/drawing/2014/main" id="{035963B7-0452-4CF3-914F-B1D94B0B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9940" name="Θέση αριθμού διαφάνειας 3">
            <a:extLst>
              <a:ext uri="{FF2B5EF4-FFF2-40B4-BE49-F238E27FC236}">
                <a16:creationId xmlns:a16="http://schemas.microsoft.com/office/drawing/2014/main" id="{BC375410-114A-41A0-95E7-55E8A7629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B9846B-9466-48C7-846F-526417DCAF3B}" type="slidenum">
              <a:rPr lang="en-US" altLang="el-GR" smtClean="0"/>
              <a:pPr/>
              <a:t>19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εικόνας διαφάνειας 1">
            <a:extLst>
              <a:ext uri="{FF2B5EF4-FFF2-40B4-BE49-F238E27FC236}">
                <a16:creationId xmlns:a16="http://schemas.microsoft.com/office/drawing/2014/main" id="{F260D3C7-C81A-463F-90C9-87CE2A9F0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Θέση σημειώσεων 2">
            <a:extLst>
              <a:ext uri="{FF2B5EF4-FFF2-40B4-BE49-F238E27FC236}">
                <a16:creationId xmlns:a16="http://schemas.microsoft.com/office/drawing/2014/main" id="{A2D6EF59-4D88-42B0-912C-E6101788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7172" name="Θέση αριθμού διαφάνειας 3">
            <a:extLst>
              <a:ext uri="{FF2B5EF4-FFF2-40B4-BE49-F238E27FC236}">
                <a16:creationId xmlns:a16="http://schemas.microsoft.com/office/drawing/2014/main" id="{FA69AF3E-BD3B-4E64-B911-AE136B925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2930C6-9CF1-4DC8-841C-DC19C92AED41}" type="slidenum">
              <a:rPr lang="en-US" altLang="el-GR" smtClean="0"/>
              <a:pPr/>
              <a:t>2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>
            <a:extLst>
              <a:ext uri="{FF2B5EF4-FFF2-40B4-BE49-F238E27FC236}">
                <a16:creationId xmlns:a16="http://schemas.microsoft.com/office/drawing/2014/main" id="{CEC10A82-520E-472F-99CA-82D0D4296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Θέση σημειώσεων 2">
            <a:extLst>
              <a:ext uri="{FF2B5EF4-FFF2-40B4-BE49-F238E27FC236}">
                <a16:creationId xmlns:a16="http://schemas.microsoft.com/office/drawing/2014/main" id="{27F1E686-A85C-4597-A21B-606B9398D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1988" name="Θέση αριθμού διαφάνειας 3">
            <a:extLst>
              <a:ext uri="{FF2B5EF4-FFF2-40B4-BE49-F238E27FC236}">
                <a16:creationId xmlns:a16="http://schemas.microsoft.com/office/drawing/2014/main" id="{1D873643-405C-48A5-84C4-F7E861CED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C5F5F7-82AB-4466-A624-D8E7E4EDC12F}" type="slidenum">
              <a:rPr lang="en-US" altLang="el-GR" smtClean="0"/>
              <a:pPr/>
              <a:t>20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εικόνας διαφάνειας 1">
            <a:extLst>
              <a:ext uri="{FF2B5EF4-FFF2-40B4-BE49-F238E27FC236}">
                <a16:creationId xmlns:a16="http://schemas.microsoft.com/office/drawing/2014/main" id="{C7154E6A-C12B-49EC-A993-10333D2DA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Θέση σημειώσεων 2">
            <a:extLst>
              <a:ext uri="{FF2B5EF4-FFF2-40B4-BE49-F238E27FC236}">
                <a16:creationId xmlns:a16="http://schemas.microsoft.com/office/drawing/2014/main" id="{8750786F-1079-4258-AD44-79C7AD1F3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4036" name="Θέση αριθμού διαφάνειας 3">
            <a:extLst>
              <a:ext uri="{FF2B5EF4-FFF2-40B4-BE49-F238E27FC236}">
                <a16:creationId xmlns:a16="http://schemas.microsoft.com/office/drawing/2014/main" id="{3950F89F-EA7A-4D35-AE6D-70381D9C0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47D9FF-E23F-4957-9997-DBE0D8F70984}" type="slidenum">
              <a:rPr lang="en-US" altLang="el-GR" smtClean="0"/>
              <a:pPr/>
              <a:t>21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>
            <a:extLst>
              <a:ext uri="{FF2B5EF4-FFF2-40B4-BE49-F238E27FC236}">
                <a16:creationId xmlns:a16="http://schemas.microsoft.com/office/drawing/2014/main" id="{DF8CC5E0-3E9F-44F4-AB0A-B32BB8990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Θέση σημειώσεων 2">
            <a:extLst>
              <a:ext uri="{FF2B5EF4-FFF2-40B4-BE49-F238E27FC236}">
                <a16:creationId xmlns:a16="http://schemas.microsoft.com/office/drawing/2014/main" id="{C10C1705-FCAD-436B-AFD2-D759193AF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6084" name="Θέση αριθμού διαφάνειας 3">
            <a:extLst>
              <a:ext uri="{FF2B5EF4-FFF2-40B4-BE49-F238E27FC236}">
                <a16:creationId xmlns:a16="http://schemas.microsoft.com/office/drawing/2014/main" id="{E3D32611-DF81-4C33-8A87-5CC0BA77B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40C02-10A7-42B0-9C2E-69C14BB74DBF}" type="slidenum">
              <a:rPr lang="en-US" altLang="el-GR" smtClean="0"/>
              <a:pPr/>
              <a:t>22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>
            <a:extLst>
              <a:ext uri="{FF2B5EF4-FFF2-40B4-BE49-F238E27FC236}">
                <a16:creationId xmlns:a16="http://schemas.microsoft.com/office/drawing/2014/main" id="{231D98DE-F344-458F-A951-E797F7D5D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Θέση σημειώσεων 2">
            <a:extLst>
              <a:ext uri="{FF2B5EF4-FFF2-40B4-BE49-F238E27FC236}">
                <a16:creationId xmlns:a16="http://schemas.microsoft.com/office/drawing/2014/main" id="{B000B51F-F98A-4470-B2C9-36201B249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48132" name="Θέση αριθμού διαφάνειας 3">
            <a:extLst>
              <a:ext uri="{FF2B5EF4-FFF2-40B4-BE49-F238E27FC236}">
                <a16:creationId xmlns:a16="http://schemas.microsoft.com/office/drawing/2014/main" id="{B6643C28-81ED-4E01-81AE-7DFA4A89B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41D5F5-C406-4FC0-93E2-A403260CA22D}" type="slidenum">
              <a:rPr lang="en-US" altLang="el-GR" smtClean="0"/>
              <a:pPr/>
              <a:t>23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>
            <a:extLst>
              <a:ext uri="{FF2B5EF4-FFF2-40B4-BE49-F238E27FC236}">
                <a16:creationId xmlns:a16="http://schemas.microsoft.com/office/drawing/2014/main" id="{AD04102F-C76C-413C-B30C-EBB253871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>
            <a:extLst>
              <a:ext uri="{FF2B5EF4-FFF2-40B4-BE49-F238E27FC236}">
                <a16:creationId xmlns:a16="http://schemas.microsoft.com/office/drawing/2014/main" id="{1DE40D94-E001-4469-A331-C4523A58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50180" name="Θέση αριθμού διαφάνειας 3">
            <a:extLst>
              <a:ext uri="{FF2B5EF4-FFF2-40B4-BE49-F238E27FC236}">
                <a16:creationId xmlns:a16="http://schemas.microsoft.com/office/drawing/2014/main" id="{370B3092-A56B-494B-9701-6AC4BDBC3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3AD421-AAEA-4694-B410-4292910147DC}" type="slidenum">
              <a:rPr lang="en-US" altLang="el-GR" smtClean="0"/>
              <a:pPr/>
              <a:t>24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>
            <a:extLst>
              <a:ext uri="{FF2B5EF4-FFF2-40B4-BE49-F238E27FC236}">
                <a16:creationId xmlns:a16="http://schemas.microsoft.com/office/drawing/2014/main" id="{C88E6F99-B587-4474-AC43-1DA144C1C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>
            <a:extLst>
              <a:ext uri="{FF2B5EF4-FFF2-40B4-BE49-F238E27FC236}">
                <a16:creationId xmlns:a16="http://schemas.microsoft.com/office/drawing/2014/main" id="{37EFD562-1628-422B-9BC7-5DAECACA2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52228" name="Θέση αριθμού διαφάνειας 3">
            <a:extLst>
              <a:ext uri="{FF2B5EF4-FFF2-40B4-BE49-F238E27FC236}">
                <a16:creationId xmlns:a16="http://schemas.microsoft.com/office/drawing/2014/main" id="{885CD077-B6CE-404F-B098-8503EE5B5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722009-C2FD-4C15-B0E1-6074BD130436}" type="slidenum">
              <a:rPr lang="en-US" altLang="el-GR" smtClean="0"/>
              <a:pPr/>
              <a:t>25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>
            <a:extLst>
              <a:ext uri="{FF2B5EF4-FFF2-40B4-BE49-F238E27FC236}">
                <a16:creationId xmlns:a16="http://schemas.microsoft.com/office/drawing/2014/main" id="{0F459971-6404-48B9-B74B-F0DE1A36B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>
            <a:extLst>
              <a:ext uri="{FF2B5EF4-FFF2-40B4-BE49-F238E27FC236}">
                <a16:creationId xmlns:a16="http://schemas.microsoft.com/office/drawing/2014/main" id="{D64DB642-20CA-4C69-A32A-EF4B3E8DA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54276" name="Θέση αριθμού διαφάνειας 3">
            <a:extLst>
              <a:ext uri="{FF2B5EF4-FFF2-40B4-BE49-F238E27FC236}">
                <a16:creationId xmlns:a16="http://schemas.microsoft.com/office/drawing/2014/main" id="{16E5F4E9-2E80-49E8-942E-53422DEEC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40B22-41CD-4294-BE72-BBAA7D7F32CC}" type="slidenum">
              <a:rPr lang="en-US" altLang="el-GR" smtClean="0"/>
              <a:pPr/>
              <a:t>26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>
            <a:extLst>
              <a:ext uri="{FF2B5EF4-FFF2-40B4-BE49-F238E27FC236}">
                <a16:creationId xmlns:a16="http://schemas.microsoft.com/office/drawing/2014/main" id="{60A9B75F-0C46-4040-95BE-4F64E002A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Θέση σημειώσεων 2">
            <a:extLst>
              <a:ext uri="{FF2B5EF4-FFF2-40B4-BE49-F238E27FC236}">
                <a16:creationId xmlns:a16="http://schemas.microsoft.com/office/drawing/2014/main" id="{872EE521-240B-4B85-A497-328CC7ACF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56324" name="Θέση αριθμού διαφάνειας 3">
            <a:extLst>
              <a:ext uri="{FF2B5EF4-FFF2-40B4-BE49-F238E27FC236}">
                <a16:creationId xmlns:a16="http://schemas.microsoft.com/office/drawing/2014/main" id="{539FA05E-1B7E-4120-9356-36653769C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80AC39-29A7-4C1A-994F-2547F8E5EEBE}" type="slidenum">
              <a:rPr lang="en-US" altLang="el-GR" smtClean="0"/>
              <a:pPr/>
              <a:t>27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>
            <a:extLst>
              <a:ext uri="{FF2B5EF4-FFF2-40B4-BE49-F238E27FC236}">
                <a16:creationId xmlns:a16="http://schemas.microsoft.com/office/drawing/2014/main" id="{351E4F33-A7E5-4E3F-A0A0-7316444A1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Θέση σημειώσεων 2">
            <a:extLst>
              <a:ext uri="{FF2B5EF4-FFF2-40B4-BE49-F238E27FC236}">
                <a16:creationId xmlns:a16="http://schemas.microsoft.com/office/drawing/2014/main" id="{87B096AA-57BF-4C34-9416-7BDA9D20F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58372" name="Θέση αριθμού διαφάνειας 3">
            <a:extLst>
              <a:ext uri="{FF2B5EF4-FFF2-40B4-BE49-F238E27FC236}">
                <a16:creationId xmlns:a16="http://schemas.microsoft.com/office/drawing/2014/main" id="{01BC49E4-CF8D-4937-80DC-E57A37851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B0F2BE-D463-47FE-A0C9-AD57F9D55227}" type="slidenum">
              <a:rPr lang="en-US" altLang="el-GR" smtClean="0"/>
              <a:pPr/>
              <a:t>28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εικόνας διαφάνειας 1">
            <a:extLst>
              <a:ext uri="{FF2B5EF4-FFF2-40B4-BE49-F238E27FC236}">
                <a16:creationId xmlns:a16="http://schemas.microsoft.com/office/drawing/2014/main" id="{CCF4BAC5-072E-46C6-8529-1835A6773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Θέση σημειώσεων 2">
            <a:extLst>
              <a:ext uri="{FF2B5EF4-FFF2-40B4-BE49-F238E27FC236}">
                <a16:creationId xmlns:a16="http://schemas.microsoft.com/office/drawing/2014/main" id="{5B630231-9720-4F3B-B28A-4237F07B9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60420" name="Θέση αριθμού διαφάνειας 3">
            <a:extLst>
              <a:ext uri="{FF2B5EF4-FFF2-40B4-BE49-F238E27FC236}">
                <a16:creationId xmlns:a16="http://schemas.microsoft.com/office/drawing/2014/main" id="{5C405BD6-1F6C-4E41-8609-BF915FBFF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E8D523-0A3B-4651-A35F-994E630194A9}" type="slidenum">
              <a:rPr lang="en-US" altLang="el-GR" smtClean="0"/>
              <a:pPr/>
              <a:t>29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εικόνας διαφάνειας 1">
            <a:extLst>
              <a:ext uri="{FF2B5EF4-FFF2-40B4-BE49-F238E27FC236}">
                <a16:creationId xmlns:a16="http://schemas.microsoft.com/office/drawing/2014/main" id="{F260D3C7-C81A-463F-90C9-87CE2A9F0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Θέση σημειώσεων 2">
            <a:extLst>
              <a:ext uri="{FF2B5EF4-FFF2-40B4-BE49-F238E27FC236}">
                <a16:creationId xmlns:a16="http://schemas.microsoft.com/office/drawing/2014/main" id="{A2D6EF59-4D88-42B0-912C-E6101788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7172" name="Θέση αριθμού διαφάνειας 3">
            <a:extLst>
              <a:ext uri="{FF2B5EF4-FFF2-40B4-BE49-F238E27FC236}">
                <a16:creationId xmlns:a16="http://schemas.microsoft.com/office/drawing/2014/main" id="{FA69AF3E-BD3B-4E64-B911-AE136B925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2930C6-9CF1-4DC8-841C-DC19C92AED41}" type="slidenum">
              <a:rPr lang="en-US" altLang="el-GR" smtClean="0"/>
              <a:pPr/>
              <a:t>3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64238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Θέση εικόνας διαφάνειας 1">
            <a:extLst>
              <a:ext uri="{FF2B5EF4-FFF2-40B4-BE49-F238E27FC236}">
                <a16:creationId xmlns:a16="http://schemas.microsoft.com/office/drawing/2014/main" id="{1AA832EF-10B0-48AA-86ED-49394A1BD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Θέση σημειώσεων 2">
            <a:extLst>
              <a:ext uri="{FF2B5EF4-FFF2-40B4-BE49-F238E27FC236}">
                <a16:creationId xmlns:a16="http://schemas.microsoft.com/office/drawing/2014/main" id="{6E26470F-47CA-494B-9F4B-7B65B7A7F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93188" name="Θέση αριθμού διαφάνειας 3">
            <a:extLst>
              <a:ext uri="{FF2B5EF4-FFF2-40B4-BE49-F238E27FC236}">
                <a16:creationId xmlns:a16="http://schemas.microsoft.com/office/drawing/2014/main" id="{78C09FAC-49BE-4D1F-ABE8-5176F83C9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43F833-0497-4AB5-81BC-A614ADBC2A45}" type="slidenum">
              <a:rPr lang="en-US" altLang="el-GR" smtClean="0"/>
              <a:pPr/>
              <a:t>30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εικόνας διαφάνειας 1">
            <a:extLst>
              <a:ext uri="{FF2B5EF4-FFF2-40B4-BE49-F238E27FC236}">
                <a16:creationId xmlns:a16="http://schemas.microsoft.com/office/drawing/2014/main" id="{D6E3962B-FBEF-43FA-85D2-E15439144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Θέση σημειώσεων 2">
            <a:extLst>
              <a:ext uri="{FF2B5EF4-FFF2-40B4-BE49-F238E27FC236}">
                <a16:creationId xmlns:a16="http://schemas.microsoft.com/office/drawing/2014/main" id="{D4A8C393-710C-4B68-B201-12B668A97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9220" name="Θέση αριθμού διαφάνειας 3">
            <a:extLst>
              <a:ext uri="{FF2B5EF4-FFF2-40B4-BE49-F238E27FC236}">
                <a16:creationId xmlns:a16="http://schemas.microsoft.com/office/drawing/2014/main" id="{798194A2-33C1-455B-825D-AD9CB3737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65732A-A78E-43E1-BB96-E37F170D38D2}" type="slidenum">
              <a:rPr lang="en-US" altLang="el-GR" smtClean="0"/>
              <a:pPr/>
              <a:t>4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>
            <a:extLst>
              <a:ext uri="{FF2B5EF4-FFF2-40B4-BE49-F238E27FC236}">
                <a16:creationId xmlns:a16="http://schemas.microsoft.com/office/drawing/2014/main" id="{174838F6-A968-4CEF-9860-BCAC80840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Θέση σημειώσεων 2">
            <a:extLst>
              <a:ext uri="{FF2B5EF4-FFF2-40B4-BE49-F238E27FC236}">
                <a16:creationId xmlns:a16="http://schemas.microsoft.com/office/drawing/2014/main" id="{06B1BC93-1582-46B7-BBDD-88B5FB2B6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1268" name="Θέση αριθμού διαφάνειας 3">
            <a:extLst>
              <a:ext uri="{FF2B5EF4-FFF2-40B4-BE49-F238E27FC236}">
                <a16:creationId xmlns:a16="http://schemas.microsoft.com/office/drawing/2014/main" id="{824474E5-A8D6-4628-B550-D1405CCD6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A5AE7-F659-4702-803B-BB59F73B271D}" type="slidenum">
              <a:rPr lang="en-US" altLang="el-GR" smtClean="0"/>
              <a:pPr/>
              <a:t>5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>
            <a:extLst>
              <a:ext uri="{FF2B5EF4-FFF2-40B4-BE49-F238E27FC236}">
                <a16:creationId xmlns:a16="http://schemas.microsoft.com/office/drawing/2014/main" id="{758C450E-DDAE-495D-B84C-62A10695E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Θέση σημειώσεων 2">
            <a:extLst>
              <a:ext uri="{FF2B5EF4-FFF2-40B4-BE49-F238E27FC236}">
                <a16:creationId xmlns:a16="http://schemas.microsoft.com/office/drawing/2014/main" id="{20F6C7F5-4809-4D66-B54A-85929C713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3316" name="Θέση αριθμού διαφάνειας 3">
            <a:extLst>
              <a:ext uri="{FF2B5EF4-FFF2-40B4-BE49-F238E27FC236}">
                <a16:creationId xmlns:a16="http://schemas.microsoft.com/office/drawing/2014/main" id="{1F112734-C842-440B-8ADB-A067B8EDF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CDB5EC-13C5-4486-9CAA-89B5961F2E1E}" type="slidenum">
              <a:rPr lang="en-US" altLang="el-GR" smtClean="0"/>
              <a:pPr/>
              <a:t>6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>
            <a:extLst>
              <a:ext uri="{FF2B5EF4-FFF2-40B4-BE49-F238E27FC236}">
                <a16:creationId xmlns:a16="http://schemas.microsoft.com/office/drawing/2014/main" id="{2DD6D426-A5EF-4550-A0C4-D72D65DF8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Θέση σημειώσεων 2">
            <a:extLst>
              <a:ext uri="{FF2B5EF4-FFF2-40B4-BE49-F238E27FC236}">
                <a16:creationId xmlns:a16="http://schemas.microsoft.com/office/drawing/2014/main" id="{33EDE475-C1CD-49AA-9D8B-7EC940BC8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5364" name="Θέση αριθμού διαφάνειας 3">
            <a:extLst>
              <a:ext uri="{FF2B5EF4-FFF2-40B4-BE49-F238E27FC236}">
                <a16:creationId xmlns:a16="http://schemas.microsoft.com/office/drawing/2014/main" id="{BB8E67F4-8E01-4DD4-A97E-09ED160C2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EE0F82-B183-48DA-A30D-AAC50C09D3EE}" type="slidenum">
              <a:rPr lang="en-US" altLang="el-GR" smtClean="0"/>
              <a:pPr/>
              <a:t>7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>
            <a:extLst>
              <a:ext uri="{FF2B5EF4-FFF2-40B4-BE49-F238E27FC236}">
                <a16:creationId xmlns:a16="http://schemas.microsoft.com/office/drawing/2014/main" id="{DC4EA707-EAB0-4DE3-8491-5EB869535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Θέση σημειώσεων 2">
            <a:extLst>
              <a:ext uri="{FF2B5EF4-FFF2-40B4-BE49-F238E27FC236}">
                <a16:creationId xmlns:a16="http://schemas.microsoft.com/office/drawing/2014/main" id="{A39A5D79-9E27-4ADF-9CFE-6DE33E112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7412" name="Θέση αριθμού διαφάνειας 3">
            <a:extLst>
              <a:ext uri="{FF2B5EF4-FFF2-40B4-BE49-F238E27FC236}">
                <a16:creationId xmlns:a16="http://schemas.microsoft.com/office/drawing/2014/main" id="{E3042C0F-2469-4D24-9110-D9B0CF1A0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19E7E5-902F-462F-9CEA-B4AFB88A30BB}" type="slidenum">
              <a:rPr lang="en-US" altLang="el-GR" smtClean="0"/>
              <a:pPr/>
              <a:t>8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εικόνας διαφάνειας 1">
            <a:extLst>
              <a:ext uri="{FF2B5EF4-FFF2-40B4-BE49-F238E27FC236}">
                <a16:creationId xmlns:a16="http://schemas.microsoft.com/office/drawing/2014/main" id="{E076850F-F8BE-43B0-8849-6805E8AB9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Θέση σημειώσεων 2">
            <a:extLst>
              <a:ext uri="{FF2B5EF4-FFF2-40B4-BE49-F238E27FC236}">
                <a16:creationId xmlns:a16="http://schemas.microsoft.com/office/drawing/2014/main" id="{8029ABC4-CB80-4B19-A7B7-F7FBBF944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9460" name="Θέση αριθμού διαφάνειας 3">
            <a:extLst>
              <a:ext uri="{FF2B5EF4-FFF2-40B4-BE49-F238E27FC236}">
                <a16:creationId xmlns:a16="http://schemas.microsoft.com/office/drawing/2014/main" id="{E2D0A554-A6B8-438D-B208-A419DEA20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FDC0A7-0DA9-4FC1-8EF9-54A5645ABC2B}" type="slidenum">
              <a:rPr lang="en-US" altLang="el-GR" smtClean="0"/>
              <a:pPr/>
              <a:t>9</a:t>
            </a:fld>
            <a:endParaRPr lang="en-US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89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l-GR" noProof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447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l-GR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0B61C1-3046-4738-835F-9F57E1645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A227D-EE55-4A9E-9511-29203687E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3DF73-9A76-45D6-B573-BEE028FAE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793D-E3F6-4279-B172-7B73B48FA2B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3924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38341-A283-464D-8788-553CB7795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121E6D-115C-48A5-9AE4-FC353053A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BCAB14-5815-4F06-A1DC-20F1EEC45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31D2-724D-42B8-8D63-0EEED2AD0BD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6300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78675" y="274638"/>
            <a:ext cx="1808163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749425" y="274638"/>
            <a:ext cx="5276850" cy="58515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803C3-F1C7-470E-A512-6A652EDC1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B9697-0177-4B05-A833-93B80FADF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65CFEE-5DAB-451C-AA4F-9A796E7A6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4C7C-BE17-4B94-ACD2-23EC2724B15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4501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E3158-2B90-446D-942D-E630ED37D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18C1A2-ECAD-4496-BEB7-F85C176D2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DB7F2E-E30E-4DD5-BFF4-04111B73F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35A6-084A-45D6-A9A2-B8D7A9C3670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5020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01D95-64AB-44EA-B683-0B1C55BA9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FCF250-6B71-4A10-8F95-91ABD7EED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37CF5-B5E6-4CF4-B449-120BA3FBE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3E29-0949-40A6-BF80-574A4977958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765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749425" y="1600200"/>
            <a:ext cx="3541713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443538" y="1600200"/>
            <a:ext cx="3543300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B0B9A-6C28-4E5A-82F1-6D0FF29F4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98A0A-919F-4927-8269-E454E13B0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83529-AFCE-4D4E-926C-683661E24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CE55-7FBF-4FB5-AA6C-9D64F34A307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066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DFC247-B388-415B-8ACA-22DC42D7D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C9CCE3-9108-4B72-A9D7-F8A11377E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72DB9A-0A72-4D46-9738-13129360D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8108-865B-4DB3-92EE-4C700F4BCAA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6492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E85C45-7FD5-496A-9172-659538ED6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51D184-7551-4DB8-AD74-49FA14CB0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621A7E-ED40-4BE7-AE26-0687C7A5F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BD7B-CE1A-4B6B-95B2-21BD415A5E6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2293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5573BC-48DC-4957-86B6-C9C9BDAB0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7B8367-3204-4392-AE7E-49E28B18E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3C4E8C-0AD4-4887-BF13-BFC902362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0888-65C2-4AF1-8216-2311AE1DE0F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0609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F297F-CB92-4E26-89B3-D69DE069C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9B7F5-5015-42A8-8F1A-0B743F72C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5C0C2-A8A2-4588-943D-A534B07EA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C479-067F-4D28-8538-AF8C0C0D0B9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1455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5EB04-1433-4DC4-8B8B-1B14B2518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37722-8E91-4364-929F-003D06CE7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66F71-2EFF-493F-98DB-F8E149E1B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C469B-4755-4534-A80C-CB464A5015D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11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104D39-852A-47B7-8CA4-C1709704E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49425" y="274638"/>
            <a:ext cx="7237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DFF218-63F2-4D43-9957-05484C1ED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49425" y="1600200"/>
            <a:ext cx="72374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3A5B29-F20F-4866-A34C-3E9EB85CA4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135BBE-4EBD-4D42-A9B7-2A2424A5E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AB3085-3BA5-41CC-8B43-2F7263228B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65A760E-CB25-4171-A718-C4D91017FA3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vihellas.gr/gr/port.php?id=707" TargetMode="External"/><Relationship Id="rId13" Type="http://schemas.openxmlformats.org/officeDocument/2006/relationships/hyperlink" Target="https://www.navihellas.gr/gr/port.php?id=612" TargetMode="External"/><Relationship Id="rId18" Type="http://schemas.openxmlformats.org/officeDocument/2006/relationships/hyperlink" Target="https://www.navihellas.gr/gr/port.php?id=339" TargetMode="External"/><Relationship Id="rId26" Type="http://schemas.openxmlformats.org/officeDocument/2006/relationships/hyperlink" Target="https://www.navihellas.gr/gr/port.php?id=700" TargetMode="External"/><Relationship Id="rId39" Type="http://schemas.openxmlformats.org/officeDocument/2006/relationships/hyperlink" Target="https://www.navihellas.gr/gr/port.php?id=554" TargetMode="External"/><Relationship Id="rId3" Type="http://schemas.openxmlformats.org/officeDocument/2006/relationships/image" Target="../media/image19.png"/><Relationship Id="rId21" Type="http://schemas.openxmlformats.org/officeDocument/2006/relationships/hyperlink" Target="https://www.navihellas.gr/gr/port.php?id=699" TargetMode="External"/><Relationship Id="rId34" Type="http://schemas.openxmlformats.org/officeDocument/2006/relationships/hyperlink" Target="https://www.navihellas.gr/gr/port.php?id=536" TargetMode="External"/><Relationship Id="rId42" Type="http://schemas.openxmlformats.org/officeDocument/2006/relationships/hyperlink" Target="https://www.navihellas.gr/gr/port.php?id=705" TargetMode="External"/><Relationship Id="rId7" Type="http://schemas.openxmlformats.org/officeDocument/2006/relationships/hyperlink" Target="https://www.navihellas.gr/gr/port.php?id=558" TargetMode="External"/><Relationship Id="rId12" Type="http://schemas.openxmlformats.org/officeDocument/2006/relationships/hyperlink" Target="https://www.navihellas.gr/gr/port.php?id=697" TargetMode="External"/><Relationship Id="rId17" Type="http://schemas.openxmlformats.org/officeDocument/2006/relationships/hyperlink" Target="https://www.navihellas.gr/gr/port.php?id=698" TargetMode="External"/><Relationship Id="rId25" Type="http://schemas.openxmlformats.org/officeDocument/2006/relationships/hyperlink" Target="https://www.navihellas.gr/gr/port.php?id=555" TargetMode="External"/><Relationship Id="rId33" Type="http://schemas.openxmlformats.org/officeDocument/2006/relationships/hyperlink" Target="https://www.navihellas.gr/gr/port.php?id=702" TargetMode="External"/><Relationship Id="rId38" Type="http://schemas.openxmlformats.org/officeDocument/2006/relationships/hyperlink" Target="https://www.navihellas.gr/gr/port.php?id=690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www.navihellas.gr/gr/port.php?id=693" TargetMode="External"/><Relationship Id="rId20" Type="http://schemas.openxmlformats.org/officeDocument/2006/relationships/hyperlink" Target="https://www.navihellas.gr/gr/port.php?id=584" TargetMode="External"/><Relationship Id="rId29" Type="http://schemas.openxmlformats.org/officeDocument/2006/relationships/hyperlink" Target="https://www.navihellas.gr/gr/port.php?id=694" TargetMode="External"/><Relationship Id="rId41" Type="http://schemas.openxmlformats.org/officeDocument/2006/relationships/hyperlink" Target="https://www.navihellas.gr/gr/port.php?id=51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avihellas.gr/gr/port.php?id=691" TargetMode="External"/><Relationship Id="rId11" Type="http://schemas.openxmlformats.org/officeDocument/2006/relationships/hyperlink" Target="https://www.navihellas.gr/gr/port.php?id=692" TargetMode="External"/><Relationship Id="rId24" Type="http://schemas.openxmlformats.org/officeDocument/2006/relationships/hyperlink" Target="https://www.navihellas.gr/gr/port.php?id=571" TargetMode="External"/><Relationship Id="rId32" Type="http://schemas.openxmlformats.org/officeDocument/2006/relationships/hyperlink" Target="https://www.navihellas.gr/gr/port.php?id=695" TargetMode="External"/><Relationship Id="rId37" Type="http://schemas.openxmlformats.org/officeDocument/2006/relationships/hyperlink" Target="https://www.navihellas.gr/gr/port.php?id=515" TargetMode="External"/><Relationship Id="rId40" Type="http://schemas.openxmlformats.org/officeDocument/2006/relationships/hyperlink" Target="https://www.navihellas.gr/gr/port.php?id=704" TargetMode="External"/><Relationship Id="rId5" Type="http://schemas.openxmlformats.org/officeDocument/2006/relationships/hyperlink" Target="https://www.navihellas.gr/gr/port.php?id=688" TargetMode="External"/><Relationship Id="rId15" Type="http://schemas.openxmlformats.org/officeDocument/2006/relationships/hyperlink" Target="https://www.navihellas.gr/gr/port.php?id=569" TargetMode="External"/><Relationship Id="rId23" Type="http://schemas.openxmlformats.org/officeDocument/2006/relationships/hyperlink" Target="https://www.navihellas.gr/gr/port.php?id=378" TargetMode="External"/><Relationship Id="rId28" Type="http://schemas.openxmlformats.org/officeDocument/2006/relationships/hyperlink" Target="https://www.navihellas.gr/gr/port.php?id=565" TargetMode="External"/><Relationship Id="rId36" Type="http://schemas.openxmlformats.org/officeDocument/2006/relationships/hyperlink" Target="https://www.navihellas.gr/gr/port.php?id=703" TargetMode="External"/><Relationship Id="rId10" Type="http://schemas.openxmlformats.org/officeDocument/2006/relationships/hyperlink" Target="https://www.navihellas.gr/gr/port.php?id=689" TargetMode="External"/><Relationship Id="rId19" Type="http://schemas.openxmlformats.org/officeDocument/2006/relationships/hyperlink" Target="https://www.navihellas.gr/gr/port.php?id=568" TargetMode="External"/><Relationship Id="rId31" Type="http://schemas.openxmlformats.org/officeDocument/2006/relationships/hyperlink" Target="https://www.navihellas.gr/gr/port.php?id=516" TargetMode="External"/><Relationship Id="rId44" Type="http://schemas.openxmlformats.org/officeDocument/2006/relationships/hyperlink" Target="https://www.navihellas.gr/gr/port.php?id=706" TargetMode="External"/><Relationship Id="rId4" Type="http://schemas.openxmlformats.org/officeDocument/2006/relationships/hyperlink" Target="https://www.navihellas.gr/gr/port.php?id=172" TargetMode="External"/><Relationship Id="rId9" Type="http://schemas.openxmlformats.org/officeDocument/2006/relationships/hyperlink" Target="https://www.navihellas.gr/gr/port.php?id=366" TargetMode="External"/><Relationship Id="rId14" Type="http://schemas.openxmlformats.org/officeDocument/2006/relationships/hyperlink" Target="https://www.navihellas.gr/gr/port.php?id=223" TargetMode="External"/><Relationship Id="rId22" Type="http://schemas.openxmlformats.org/officeDocument/2006/relationships/hyperlink" Target="https://www.navihellas.gr/gr/port.php?id=701" TargetMode="External"/><Relationship Id="rId27" Type="http://schemas.openxmlformats.org/officeDocument/2006/relationships/hyperlink" Target="https://www.navihellas.gr/gr/port.php?id=685" TargetMode="External"/><Relationship Id="rId30" Type="http://schemas.openxmlformats.org/officeDocument/2006/relationships/hyperlink" Target="https://www.navihellas.gr/gr/port.php?id=686" TargetMode="External"/><Relationship Id="rId35" Type="http://schemas.openxmlformats.org/officeDocument/2006/relationships/hyperlink" Target="https://www.navihellas.gr/gr/port.php?id=696" TargetMode="External"/><Relationship Id="rId43" Type="http://schemas.openxmlformats.org/officeDocument/2006/relationships/hyperlink" Target="https://www.navihellas.gr/gr/port.php?id=5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>
            <a:extLst>
              <a:ext uri="{FF2B5EF4-FFF2-40B4-BE49-F238E27FC236}">
                <a16:creationId xmlns:a16="http://schemas.microsoft.com/office/drawing/2014/main" id="{7405D224-9666-4769-A7E1-3869731A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2062163"/>
            <a:ext cx="7345363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ΟΡΓΑΝΩΣΗ &amp; ΛΕΙΤΟΥΡΓΙΑ ΤΟΥΡΙΣΤΙΚΟΥ ΓΡΑΦΕΙΟΥ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460E59CC-6E55-4B21-B48C-D68A1ED8C1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13075" y="4941888"/>
            <a:ext cx="2971800" cy="1755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lvl="1" indent="0" algn="ctr" defTabSz="457200" eaLnBrk="1" hangingPunct="1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l-GR" sz="2400"/>
              <a:t>Κ. Τσαγκαράκης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38D6348-FC1D-4883-8F8F-993E3AB92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295275"/>
            <a:ext cx="6337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SzTx/>
              <a:buFontTx/>
              <a:buNone/>
            </a:pPr>
            <a:r>
              <a:rPr lang="el-GR" altLang="el-GR" sz="1800" dirty="0">
                <a:cs typeface="Arial" panose="020B0604020202020204" pitchFamily="34" charset="0"/>
              </a:rPr>
              <a:t>Τμήμα: Στέλεχος Διοίκησης και Οργάνωσης στον Τομέα του Τουρισμού (ΣΔΟΤ)</a:t>
            </a:r>
            <a:endParaRPr lang="en-US" altLang="el-GR" sz="1800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ts val="1125"/>
              </a:spcBef>
              <a:buClrTx/>
              <a:buSzTx/>
              <a:buFontTx/>
              <a:buNone/>
            </a:pPr>
            <a:r>
              <a:rPr lang="el-GR" altLang="el-GR" sz="1800" dirty="0">
                <a:cs typeface="Arial" panose="020B0604020202020204" pitchFamily="34" charset="0"/>
              </a:rPr>
              <a:t>΄Εξάμηνο: Ά</a:t>
            </a:r>
            <a:endParaRPr lang="en-US" altLang="el-GR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0E0DDE55-170A-4DC6-AF1A-7570487E8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Καραϊβική</a:t>
            </a:r>
          </a:p>
        </p:txBody>
      </p:sp>
      <p:pic>
        <p:nvPicPr>
          <p:cNvPr id="20483" name="Picture 8" descr="New Picture">
            <a:extLst>
              <a:ext uri="{FF2B5EF4-FFF2-40B4-BE49-F238E27FC236}">
                <a16:creationId xmlns:a16="http://schemas.microsoft.com/office/drawing/2014/main" id="{5976CB54-09C7-414D-A824-FE03413BD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6" y="1498600"/>
            <a:ext cx="8739187" cy="471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11">
            <a:extLst>
              <a:ext uri="{FF2B5EF4-FFF2-40B4-BE49-F238E27FC236}">
                <a16:creationId xmlns:a16="http://schemas.microsoft.com/office/drawing/2014/main" id="{B1FF4BBB-840E-43EF-B277-170B8643D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619625"/>
            <a:ext cx="1193800" cy="1592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34F7E4-3D5C-405B-A67D-E1E511A2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0125F8C-B2FC-4B97-9D66-34A0C75E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97B8338-77E2-4579-BBCF-78AFAEB6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10</a:t>
            </a:fld>
            <a:endParaRPr lang="en-US" alt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περιεχομένου 2">
            <a:extLst>
              <a:ext uri="{FF2B5EF4-FFF2-40B4-BE49-F238E27FC236}">
                <a16:creationId xmlns:a16="http://schemas.microsoft.com/office/drawing/2014/main" id="{F5767CF6-578B-4D3C-9972-202BEB3BC7F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1889125"/>
            <a:ext cx="4498975" cy="430053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l-GR" altLang="el-GR"/>
              <a:t>Μαϊάμι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Σεντ τόμας (Αμερικάνικες παρθένες νήσοι)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Τορτόλα (βρετανικές παρθένες νήσοι)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Νασσάου (Μπαχάμες)</a:t>
            </a:r>
          </a:p>
          <a:p>
            <a:pPr marL="514350" indent="-514350">
              <a:buFontTx/>
              <a:buAutoNum type="arabicPeriod"/>
            </a:pPr>
            <a:endParaRPr lang="el-GR" altLang="el-GR"/>
          </a:p>
          <a:p>
            <a:pPr marL="514350" indent="-514350">
              <a:buFontTx/>
              <a:buAutoNum type="arabicPeriod"/>
            </a:pPr>
            <a:endParaRPr lang="el-GR" altLang="el-GR"/>
          </a:p>
          <a:p>
            <a:pPr marL="514350" indent="-514350"/>
            <a:endParaRPr lang="en-US" alt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E9636A31-5678-44E1-B55C-EAFB0BB3F8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35475" y="1995903"/>
            <a:ext cx="4498975" cy="3796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D3CE218-55C1-478A-9D54-FBB19772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2533" name="Τίτλος 7">
            <a:extLst>
              <a:ext uri="{FF2B5EF4-FFF2-40B4-BE49-F238E27FC236}">
                <a16:creationId xmlns:a16="http://schemas.microsoft.com/office/drawing/2014/main" id="{4D90FF20-D701-4CDB-8F78-D09F24833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Καραϊβική: Κυριότερες πόλεις-σταθμοί κρουαζιέρας</a:t>
            </a:r>
            <a:endParaRPr lang="en-US" altLang="el-GR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655E6BB-A657-419B-800F-5FBADA49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EF532CE-ECDD-4B4B-9237-A1EA0126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11</a:t>
            </a:fld>
            <a:endParaRPr lang="en-US" alt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περιεχομένου 2">
            <a:extLst>
              <a:ext uri="{FF2B5EF4-FFF2-40B4-BE49-F238E27FC236}">
                <a16:creationId xmlns:a16="http://schemas.microsoft.com/office/drawing/2014/main" id="{4402A63A-8842-4318-90EE-5BC5431FA0B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1889125"/>
            <a:ext cx="4978400" cy="430053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l-GR" altLang="el-GR"/>
              <a:t>Φορτ Λόντερντεϊλ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Γραντ Τερκ (Μπαχάμες)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Σαν Χουάν (Πουέρτο Ρίκο)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Σεντ Τόμας (Αμερικανικές παρθένες νήσοι)</a:t>
            </a:r>
          </a:p>
          <a:p>
            <a:pPr marL="514350" indent="-514350">
              <a:buFontTx/>
              <a:buAutoNum type="arabicPeriod"/>
            </a:pPr>
            <a:r>
              <a:rPr lang="el-GR" altLang="el-GR"/>
              <a:t>Χαφ Μουν Κέϊ (Μπαχάμες)</a:t>
            </a:r>
          </a:p>
          <a:p>
            <a:pPr marL="514350" indent="-514350">
              <a:buFontTx/>
              <a:buAutoNum type="arabicPeriod"/>
            </a:pPr>
            <a:endParaRPr lang="el-GR" altLang="el-GR"/>
          </a:p>
          <a:p>
            <a:pPr marL="514350" indent="-514350">
              <a:buFontTx/>
              <a:buAutoNum type="arabicPeriod"/>
            </a:pPr>
            <a:endParaRPr lang="el-GR" altLang="el-GR"/>
          </a:p>
          <a:p>
            <a:pPr marL="514350" indent="-514350"/>
            <a:endParaRPr lang="en-US" alt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E9636A31-5678-44E1-B55C-EAFB0BB3F8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889760"/>
            <a:ext cx="4066919" cy="394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0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6BA713-5B27-43F5-83BA-8906D35D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4581" name="Τίτλος 7">
            <a:extLst>
              <a:ext uri="{FF2B5EF4-FFF2-40B4-BE49-F238E27FC236}">
                <a16:creationId xmlns:a16="http://schemas.microsoft.com/office/drawing/2014/main" id="{23F979D1-6844-4953-BAFD-D6B662188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Καραϊβική: Κυριότερες πόλεις-σταθμοί κρουαζιέρας</a:t>
            </a:r>
            <a:endParaRPr lang="en-US" altLang="el-GR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F94643B-57D2-4BFA-B167-F40AB011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7FF1B58-A797-48BB-87AE-F7EBC3FF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12</a:t>
            </a:fld>
            <a:endParaRPr lang="en-US" alt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A386B441-E0F5-44C1-8446-852398BE1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Μεσόγειος</a:t>
            </a:r>
          </a:p>
        </p:txBody>
      </p:sp>
      <p:sp>
        <p:nvSpPr>
          <p:cNvPr id="26627" name="AutoShap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1FCA8A8-1C71-4EC3-92C5-4A04A97F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E232339-1C88-48E6-B082-CED621DA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" y="1395524"/>
            <a:ext cx="8986838" cy="399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567F74E-7712-4A04-98B6-B572983F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AFA8010-239B-47C4-A0B0-1519C9CA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13</a:t>
            </a:fld>
            <a:endParaRPr lang="en-US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8D9CA437-2677-4218-9F60-3D550A1D1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Μεσόγειος: Κυριότερες πόλεις-σταθμοί κρουαζιέρας</a:t>
            </a:r>
          </a:p>
        </p:txBody>
      </p:sp>
      <p:sp>
        <p:nvSpPr>
          <p:cNvPr id="28675" name="Θέση περιεχομένου 3">
            <a:extLst>
              <a:ext uri="{FF2B5EF4-FFF2-40B4-BE49-F238E27FC236}">
                <a16:creationId xmlns:a16="http://schemas.microsoft.com/office/drawing/2014/main" id="{10645369-F44F-42BE-810E-8A3A22B2602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238" y="1819275"/>
            <a:ext cx="3868737" cy="4370388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Βαρκελώνη (Ισπανία)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Μασσαλία (Γαλλία),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Γένοβα (Ιταλία),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Παλέρμο (Ιταλία),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Ταορμίνα  (Ιταλία)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Κέρκυρα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Ντουμπρόβνικ (Κροάτια)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Κότορ (Μαυροβούνιο)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l-GR" altLang="el-GR" sz="2600">
                <a:solidFill>
                  <a:srgbClr val="FFFFFF"/>
                </a:solidFill>
              </a:rPr>
              <a:t>Βενετία (Ιταλία),</a:t>
            </a:r>
            <a:endParaRPr lang="en-US" altLang="el-GR" sz="260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493599F-6CA9-442D-B76D-4049ED8EE8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87549" y="1818640"/>
            <a:ext cx="4446901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7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346E98C-EC52-4ABC-8AD9-958727A1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4D02C1F-CE8C-4F38-A317-E802C2DE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D13F624-50DD-41E6-AEAA-26065AF1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14</a:t>
            </a:fld>
            <a:endParaRPr lang="en-US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D4F1C0B3-7437-43CE-9CBB-37C1A17A5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Μεσόγειος: Κυριότερες πόλεις-σταθμοί κρουαζιέρας</a:t>
            </a:r>
          </a:p>
        </p:txBody>
      </p:sp>
      <p:sp>
        <p:nvSpPr>
          <p:cNvPr id="30723" name="AutoShap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212D251-860F-4F65-BB9A-E2AFB2A0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0724" name="Ορθογώνιο 7">
            <a:extLst>
              <a:ext uri="{FF2B5EF4-FFF2-40B4-BE49-F238E27FC236}">
                <a16:creationId xmlns:a16="http://schemas.microsoft.com/office/drawing/2014/main" id="{977D6AEC-9FFC-4F00-8B13-DDD1D8A2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090738"/>
            <a:ext cx="45720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Βαρκελώνη, 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Μασσαλία,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Γένοβα, 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Παλέρμο,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Ηγουμενίτσα,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Πάτρα,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Πειραιάς,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Σαντορίνη,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Ρόδος,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Αλεξάνδρεια, </a:t>
            </a:r>
            <a:endParaRPr lang="en-US" altLang="el-GR" sz="180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l-GR" altLang="el-GR" sz="1800">
                <a:cs typeface="Times New Roman" panose="02020603050405020304" pitchFamily="18" charset="0"/>
              </a:rPr>
              <a:t>Σμύρνη</a:t>
            </a:r>
            <a:endParaRPr lang="el-GR" altLang="el-G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Εικόνα 8">
            <a:extLst>
              <a:ext uri="{FF2B5EF4-FFF2-40B4-BE49-F238E27FC236}">
                <a16:creationId xmlns:a16="http://schemas.microsoft.com/office/drawing/2014/main" id="{3AF2C839-1340-4B4B-951E-71DED074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332038"/>
            <a:ext cx="62706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931E00D-0EB5-4267-B3B3-74E92689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B28A256-9D67-43A9-9F48-98FBDB78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15</a:t>
            </a:fld>
            <a:endParaRPr lang="en-US" alt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9CB9701-7825-4DA1-A2DB-A22E6BC07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274638"/>
            <a:ext cx="87788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Αλάσκα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A66E86AD-8227-4388-82CB-1B0EFE452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289050"/>
            <a:ext cx="8770938" cy="462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6">
            <a:extLst>
              <a:ext uri="{FF2B5EF4-FFF2-40B4-BE49-F238E27FC236}">
                <a16:creationId xmlns:a16="http://schemas.microsoft.com/office/drawing/2014/main" id="{A99007D8-672B-4FE0-8D80-8138CB19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4011613"/>
            <a:ext cx="2038350" cy="1895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D916DF-A35A-49C8-8838-A55D4F5E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D5B9A2D-9374-4029-851E-A9F3099F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8853DC1-7B4F-48A8-9369-1BA65146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16</a:t>
            </a:fld>
            <a:endParaRPr lang="en-US" alt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>
            <a:extLst>
              <a:ext uri="{FF2B5EF4-FFF2-40B4-BE49-F238E27FC236}">
                <a16:creationId xmlns:a16="http://schemas.microsoft.com/office/drawing/2014/main" id="{418FA4AF-D8B2-4FAF-9977-07FDB8223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Αλάσκα: Κυριότερες πόλεις-σταθμοί κρουαζιέρας</a:t>
            </a:r>
            <a:endParaRPr lang="en-US" altLang="el-GR"/>
          </a:p>
        </p:txBody>
      </p:sp>
      <p:sp>
        <p:nvSpPr>
          <p:cNvPr id="34819" name="Θέση περιεχομένου 2">
            <a:extLst>
              <a:ext uri="{FF2B5EF4-FFF2-40B4-BE49-F238E27FC236}">
                <a16:creationId xmlns:a16="http://schemas.microsoft.com/office/drawing/2014/main" id="{2779D265-04CF-4256-8FA5-DCFB6C10071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l-GR" altLang="el-GR"/>
              <a:t>Ανκοράτζ</a:t>
            </a:r>
          </a:p>
          <a:p>
            <a:r>
              <a:rPr lang="el-GR" altLang="el-GR"/>
              <a:t>Γκλέσιερ Μπέϊ (εθνικό πάρκο)</a:t>
            </a:r>
          </a:p>
          <a:p>
            <a:r>
              <a:rPr lang="el-GR" altLang="el-GR"/>
              <a:t>Σκάγκουεϊ, </a:t>
            </a:r>
          </a:p>
          <a:p>
            <a:r>
              <a:rPr lang="el-GR" altLang="el-GR"/>
              <a:t>Τζούνο</a:t>
            </a:r>
          </a:p>
          <a:p>
            <a:r>
              <a:rPr lang="el-GR" altLang="el-GR"/>
              <a:t>Κέτσικαν</a:t>
            </a:r>
            <a:endParaRPr lang="en-US" alt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5EA5EB4-765D-4AF1-84E9-B3C5CCDD2D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24213"/>
          <a:stretch/>
        </p:blipFill>
        <p:spPr>
          <a:xfrm>
            <a:off x="3907790" y="2626995"/>
            <a:ext cx="4874028" cy="302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A51A16C-C50B-4682-8B2B-59516D69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7D379C3-9D8A-404F-8AD2-D6A4051D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17</a:t>
            </a:fld>
            <a:endParaRPr lang="en-US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7BA9971C-4303-4F01-BA67-02D220083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274638"/>
            <a:ext cx="87280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Βαλτική και Σκανδιναβία</a:t>
            </a:r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59EF826F-B6DC-4300-B8E6-C635BA597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8" y="2251075"/>
            <a:ext cx="8851900" cy="394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7">
            <a:extLst>
              <a:ext uri="{FF2B5EF4-FFF2-40B4-BE49-F238E27FC236}">
                <a16:creationId xmlns:a16="http://schemas.microsoft.com/office/drawing/2014/main" id="{80FA6180-9D41-4162-9BDB-72E8C03F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4241800"/>
            <a:ext cx="1114425" cy="1943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01C2A4B-78ED-46CA-A7FA-8C92F17A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2ED68DF-E01B-4872-85BE-2D04A0DB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93037E2-88CA-4E6E-B684-E22362A5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18</a:t>
            </a:fld>
            <a:endParaRPr lang="en-US" alt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7BA9971C-4303-4F01-BA67-02D220083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Βαλτική και Σκανδιναβία:</a:t>
            </a:r>
            <a:r>
              <a:rPr lang="el-GR" altLang="el-GR" sz="4000" dirty="0"/>
              <a:t> Κυριότερες πόλεις-σταθμοί κρουαζιέρας</a:t>
            </a:r>
            <a:endParaRPr lang="el-GR" altLang="el-G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Θέση περιεχομένου 2">
            <a:extLst>
              <a:ext uri="{FF2B5EF4-FFF2-40B4-BE49-F238E27FC236}">
                <a16:creationId xmlns:a16="http://schemas.microsoft.com/office/drawing/2014/main" id="{DA19F731-EB2E-4F71-92F0-66EE1B04A11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03200" y="2205038"/>
            <a:ext cx="4295775" cy="4144962"/>
          </a:xfrm>
        </p:spPr>
        <p:txBody>
          <a:bodyPr/>
          <a:lstStyle/>
          <a:p>
            <a:r>
              <a:rPr lang="el-GR" altLang="el-GR" sz="2800"/>
              <a:t>Όσλο (Νορβηγία)</a:t>
            </a:r>
          </a:p>
          <a:p>
            <a:r>
              <a:rPr lang="el-GR" altLang="el-GR" sz="2800"/>
              <a:t>Τάλλιν (Εσθονία)</a:t>
            </a:r>
          </a:p>
          <a:p>
            <a:r>
              <a:rPr lang="el-GR" altLang="el-GR" sz="2800"/>
              <a:t>Αγία Πετρούπολη (Ρωσία) </a:t>
            </a:r>
          </a:p>
          <a:p>
            <a:r>
              <a:rPr lang="el-GR" altLang="el-GR" sz="2800"/>
              <a:t>Ελσίνκι (Φινλανδία)</a:t>
            </a:r>
          </a:p>
          <a:p>
            <a:r>
              <a:rPr lang="el-GR" altLang="el-GR" sz="2800"/>
              <a:t>Στοκχόλμη (Σουηδία)</a:t>
            </a:r>
          </a:p>
          <a:p>
            <a:r>
              <a:rPr lang="el-GR" altLang="el-GR" sz="2800"/>
              <a:t>Κοπεγχάγη (Δανία)</a:t>
            </a:r>
            <a:endParaRPr lang="en-US" altLang="el-GR" sz="2800"/>
          </a:p>
        </p:txBody>
      </p:sp>
      <p:sp>
        <p:nvSpPr>
          <p:cNvPr id="38916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578E551-7596-477A-8D1F-A181368F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6310313"/>
            <a:ext cx="658812" cy="5476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D38318B-A21C-48B3-8EE7-42AD91551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03"/>
          <a:stretch/>
        </p:blipFill>
        <p:spPr>
          <a:xfrm>
            <a:off x="4149090" y="2499360"/>
            <a:ext cx="4785360" cy="3212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EA8269C-A3F0-4032-B6BD-1BBF3C91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24851DD-8842-4F6D-90A0-9029E2F7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19</a:t>
            </a:fld>
            <a:endParaRPr lang="en-US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9D4E3D0-7118-42CF-96C7-F366A10CB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3293" y="2386467"/>
            <a:ext cx="72374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Κρουαζιέρα </a:t>
            </a:r>
            <a:r>
              <a:rPr lang="en-US" altLang="el-G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(Cruise)</a:t>
            </a:r>
            <a:endParaRPr lang="el-GR" altLang="el-GR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EC5B4AC-6C50-4D41-AA93-F21BCEB7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E2BC316-995A-4DF5-B3A0-8D90867B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</a:t>
            </a:fld>
            <a:endParaRPr lang="en-US" alt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F0997A02-DBE0-42B0-8171-38FD371E5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38" y="274638"/>
            <a:ext cx="8572500" cy="1143000"/>
          </a:xfrm>
        </p:spPr>
        <p:txBody>
          <a:bodyPr/>
          <a:lstStyle/>
          <a:p>
            <a:pPr algn="ctr" eaLnBrk="1" hangingPunct="1"/>
            <a:r>
              <a:rPr lang="el-GR" altLang="el-GR"/>
              <a:t>Άπω Ανατολή</a:t>
            </a:r>
          </a:p>
        </p:txBody>
      </p:sp>
      <p:pic>
        <p:nvPicPr>
          <p:cNvPr id="26627" name="Picture 7">
            <a:extLst>
              <a:ext uri="{FF2B5EF4-FFF2-40B4-BE49-F238E27FC236}">
                <a16:creationId xmlns:a16="http://schemas.microsoft.com/office/drawing/2014/main" id="{4ACB59A7-3DD8-4F3D-AA16-A94C5C891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2259013"/>
            <a:ext cx="8839200" cy="391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82505C6-8F26-413A-B4CC-F93AF762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F10877E-1BFF-4383-B521-68428496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20</a:t>
            </a:fld>
            <a:endParaRPr lang="en-US" alt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>
            <a:extLst>
              <a:ext uri="{FF2B5EF4-FFF2-40B4-BE49-F238E27FC236}">
                <a16:creationId xmlns:a16="http://schemas.microsoft.com/office/drawing/2014/main" id="{884ECE8D-3839-4038-B8DB-4B8754701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Άπω Ανατολή: Κυριότερες πόλεις-σταθμοί κρουαζιέρας</a:t>
            </a:r>
          </a:p>
        </p:txBody>
      </p:sp>
      <p:sp>
        <p:nvSpPr>
          <p:cNvPr id="43011" name="Θέση περιεχομένου 2">
            <a:extLst>
              <a:ext uri="{FF2B5EF4-FFF2-40B4-BE49-F238E27FC236}">
                <a16:creationId xmlns:a16="http://schemas.microsoft.com/office/drawing/2014/main" id="{E4C69550-FFDE-4085-94E0-FE458BDD0CB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42875" y="1681163"/>
            <a:ext cx="4356100" cy="4508500"/>
          </a:xfrm>
        </p:spPr>
        <p:txBody>
          <a:bodyPr/>
          <a:lstStyle/>
          <a:p>
            <a:r>
              <a:rPr lang="el-GR" altLang="el-GR" sz="3000"/>
              <a:t>Πουκέ (Ταϊλάνδη), </a:t>
            </a:r>
          </a:p>
          <a:p>
            <a:r>
              <a:rPr lang="el-GR" altLang="el-GR" sz="3000"/>
              <a:t>Πενάνγκ (Μαλαισία), </a:t>
            </a:r>
          </a:p>
          <a:p>
            <a:r>
              <a:rPr lang="el-GR" altLang="el-GR" sz="3000"/>
              <a:t>Πορτ Κλάνγκ (Μαλαισία), </a:t>
            </a:r>
          </a:p>
          <a:p>
            <a:r>
              <a:rPr lang="el-GR" altLang="el-GR" sz="3000"/>
              <a:t>Σιγκαπούρη,  </a:t>
            </a:r>
          </a:p>
          <a:p>
            <a:r>
              <a:rPr lang="el-GR" altLang="el-GR" sz="3000"/>
              <a:t>Κομόντο (Ινδονησία), </a:t>
            </a:r>
          </a:p>
          <a:p>
            <a:r>
              <a:rPr lang="el-GR" altLang="el-GR" sz="3000"/>
              <a:t>Μπενόα-Μπαλί (Ινδονησία), 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CFB1F38-768B-4842-9D35-9A105D8D12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54607" y="2379947"/>
            <a:ext cx="4506700" cy="342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AF527D0-FC44-4E8F-BB8E-ABEBC9E2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34146D5-29D4-442C-8423-73D287F1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21</a:t>
            </a:fld>
            <a:endParaRPr lang="en-US" alt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DBB09E85-84CB-42A8-9FFD-1A41147CF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Άπω Ανατολή: Κυριότερες πόλεις-σταθμοί κρουαζιέρας</a:t>
            </a:r>
          </a:p>
        </p:txBody>
      </p:sp>
      <p:sp>
        <p:nvSpPr>
          <p:cNvPr id="45059" name="Θέση περιεχομένου 2">
            <a:extLst>
              <a:ext uri="{FF2B5EF4-FFF2-40B4-BE49-F238E27FC236}">
                <a16:creationId xmlns:a16="http://schemas.microsoft.com/office/drawing/2014/main" id="{4BF67350-B827-4AF4-BDDA-00CA1D7DAE4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42875" y="1681163"/>
            <a:ext cx="5232400" cy="4508500"/>
          </a:xfrm>
        </p:spPr>
        <p:txBody>
          <a:bodyPr/>
          <a:lstStyle/>
          <a:p>
            <a:r>
              <a:rPr lang="el-GR" altLang="el-GR" sz="2800"/>
              <a:t>Χονγκ-Κονγκ (Κίνα)</a:t>
            </a:r>
          </a:p>
          <a:p>
            <a:r>
              <a:rPr lang="el-GR" altLang="el-GR" sz="2800"/>
              <a:t>Κόλπος Χαλόγκ (Βιετνάμ)</a:t>
            </a:r>
          </a:p>
          <a:p>
            <a:r>
              <a:rPr lang="el-GR" altLang="el-GR" sz="2800"/>
              <a:t>Ντα Νανγκ (Βιετνάμ)</a:t>
            </a:r>
          </a:p>
          <a:p>
            <a:r>
              <a:rPr lang="el-GR" altLang="el-GR" sz="2800"/>
              <a:t>Να Τρανγκ (Βιετνάμ)</a:t>
            </a:r>
          </a:p>
          <a:p>
            <a:r>
              <a:rPr lang="el-GR" altLang="el-GR" sz="2800"/>
              <a:t>Φου Μι – Χο Τσι Μιν (Βιετνάμ), </a:t>
            </a:r>
          </a:p>
          <a:p>
            <a:r>
              <a:rPr lang="el-GR" altLang="el-GR" sz="2800"/>
              <a:t>Σιχάνουκβιλ (Καμποτζη)</a:t>
            </a:r>
          </a:p>
          <a:p>
            <a:r>
              <a:rPr lang="el-GR" altLang="el-GR" sz="2800"/>
              <a:t>Λαέμ Τσαμπάνγκ, Ταϊλάνδη</a:t>
            </a:r>
          </a:p>
          <a:p>
            <a:r>
              <a:rPr lang="el-GR" altLang="el-GR" sz="2800"/>
              <a:t>Κο Σαμούι, Ταϊλάνδη</a:t>
            </a:r>
          </a:p>
          <a:p>
            <a:r>
              <a:rPr lang="el-GR" altLang="el-GR" sz="2800"/>
              <a:t>Σινγκαπούρη, Σιγκαπούρη</a:t>
            </a:r>
          </a:p>
          <a:p>
            <a:endParaRPr lang="el-GR" altLang="el-GR" sz="2800"/>
          </a:p>
          <a:p>
            <a:endParaRPr lang="el-GR" altLang="el-GR" sz="280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CFB1F38-768B-4842-9D35-9A105D8D12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1718293"/>
            <a:ext cx="3992880" cy="447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3E70C70-94CA-4773-85D8-0253EF66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F1D275B-3128-4EC5-A975-963350E7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22</a:t>
            </a:fld>
            <a:endParaRPr lang="en-US" alt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A98D33B1-37F1-40E0-AB24-7B07371DA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238" y="141288"/>
            <a:ext cx="7886700" cy="1325562"/>
          </a:xfrm>
        </p:spPr>
        <p:txBody>
          <a:bodyPr/>
          <a:lstStyle/>
          <a:p>
            <a:pPr algn="ctr" eaLnBrk="1" hangingPunct="1"/>
            <a:r>
              <a:rPr lang="en-US" altLang="el-GR"/>
              <a:t>Long Haul Cruises</a:t>
            </a:r>
            <a:r>
              <a:rPr lang="el-GR" altLang="el-GR"/>
              <a:t>: Κυριότερες πόλεις-σταθμοί κρουαζιέρας</a:t>
            </a:r>
          </a:p>
        </p:txBody>
      </p:sp>
      <p:pic>
        <p:nvPicPr>
          <p:cNvPr id="47107" name="Picture 51" descr="https://www.navihellas.gr/img/weather-icon.png">
            <a:extLst>
              <a:ext uri="{FF2B5EF4-FFF2-40B4-BE49-F238E27FC236}">
                <a16:creationId xmlns:a16="http://schemas.microsoft.com/office/drawing/2014/main" id="{B00953DA-7139-4096-89C0-0284596C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2" descr="https://www.navihellas.gr/img/weather-icon.png">
            <a:extLst>
              <a:ext uri="{FF2B5EF4-FFF2-40B4-BE49-F238E27FC236}">
                <a16:creationId xmlns:a16="http://schemas.microsoft.com/office/drawing/2014/main" id="{BB3AE300-2EEE-4920-95E5-A56FB0D27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3" descr="https://www.navihellas.gr/img/weather-icon.png">
            <a:extLst>
              <a:ext uri="{FF2B5EF4-FFF2-40B4-BE49-F238E27FC236}">
                <a16:creationId xmlns:a16="http://schemas.microsoft.com/office/drawing/2014/main" id="{FA70D3C9-67AB-4066-A3DE-BBEA8087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4" descr="https://www.navihellas.gr/img/weather-icon.png">
            <a:extLst>
              <a:ext uri="{FF2B5EF4-FFF2-40B4-BE49-F238E27FC236}">
                <a16:creationId xmlns:a16="http://schemas.microsoft.com/office/drawing/2014/main" id="{146F3B07-19C7-41F7-8D3F-3C387657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5" descr="https://www.navihellas.gr/img/weather-icon.png">
            <a:extLst>
              <a:ext uri="{FF2B5EF4-FFF2-40B4-BE49-F238E27FC236}">
                <a16:creationId xmlns:a16="http://schemas.microsoft.com/office/drawing/2014/main" id="{899B9EB0-CF1E-4489-A768-040673E6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56" descr="https://www.navihellas.gr/img/weather-icon.png">
            <a:extLst>
              <a:ext uri="{FF2B5EF4-FFF2-40B4-BE49-F238E27FC236}">
                <a16:creationId xmlns:a16="http://schemas.microsoft.com/office/drawing/2014/main" id="{5DF8D923-B3AE-4C0F-AB82-AB9D5E99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57" descr="https://www.navihellas.gr/img/weather-icon.png">
            <a:extLst>
              <a:ext uri="{FF2B5EF4-FFF2-40B4-BE49-F238E27FC236}">
                <a16:creationId xmlns:a16="http://schemas.microsoft.com/office/drawing/2014/main" id="{26AA40CF-EEB9-4A81-BE67-30B39B3F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58" descr="https://www.navihellas.gr/img/weather-icon.png">
            <a:extLst>
              <a:ext uri="{FF2B5EF4-FFF2-40B4-BE49-F238E27FC236}">
                <a16:creationId xmlns:a16="http://schemas.microsoft.com/office/drawing/2014/main" id="{1EF07DB9-F68D-4549-9E8E-906C9DA7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59" descr="https://www.navihellas.gr/img/weather-icon.png">
            <a:extLst>
              <a:ext uri="{FF2B5EF4-FFF2-40B4-BE49-F238E27FC236}">
                <a16:creationId xmlns:a16="http://schemas.microsoft.com/office/drawing/2014/main" id="{7E022A68-05BE-49BA-8022-9E552CF8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60" descr="https://www.navihellas.gr/img/weather-icon.png">
            <a:extLst>
              <a:ext uri="{FF2B5EF4-FFF2-40B4-BE49-F238E27FC236}">
                <a16:creationId xmlns:a16="http://schemas.microsoft.com/office/drawing/2014/main" id="{0CCA3BE5-BCEA-408F-BD27-F320379D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61" descr="https://www.navihellas.gr/img/weather-icon.png">
            <a:extLst>
              <a:ext uri="{FF2B5EF4-FFF2-40B4-BE49-F238E27FC236}">
                <a16:creationId xmlns:a16="http://schemas.microsoft.com/office/drawing/2014/main" id="{D7AA9F48-BCCD-48A7-B466-0B2EB59A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62" descr="https://www.navihellas.gr/img/weather-icon.png">
            <a:extLst>
              <a:ext uri="{FF2B5EF4-FFF2-40B4-BE49-F238E27FC236}">
                <a16:creationId xmlns:a16="http://schemas.microsoft.com/office/drawing/2014/main" id="{0F5DDAF0-BE15-481A-AA1B-8AA3BDB3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63" descr="https://www.navihellas.gr/img/weather-icon.png">
            <a:extLst>
              <a:ext uri="{FF2B5EF4-FFF2-40B4-BE49-F238E27FC236}">
                <a16:creationId xmlns:a16="http://schemas.microsoft.com/office/drawing/2014/main" id="{2BA62719-8692-4FA1-8D57-FDE6395A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64" descr="https://www.navihellas.gr/img/weather-icon.png">
            <a:extLst>
              <a:ext uri="{FF2B5EF4-FFF2-40B4-BE49-F238E27FC236}">
                <a16:creationId xmlns:a16="http://schemas.microsoft.com/office/drawing/2014/main" id="{F4703A18-A550-4A32-84C4-6F2D86B6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65" descr="https://www.navihellas.gr/img/weather-icon.png">
            <a:extLst>
              <a:ext uri="{FF2B5EF4-FFF2-40B4-BE49-F238E27FC236}">
                <a16:creationId xmlns:a16="http://schemas.microsoft.com/office/drawing/2014/main" id="{A46A72C6-2612-475A-AE95-51298100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66" descr="https://www.navihellas.gr/img/weather-icon.png">
            <a:extLst>
              <a:ext uri="{FF2B5EF4-FFF2-40B4-BE49-F238E27FC236}">
                <a16:creationId xmlns:a16="http://schemas.microsoft.com/office/drawing/2014/main" id="{6B6759DF-B1E1-4287-BE4A-F79E3A74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67" descr="https://www.navihellas.gr/img/weather-icon.png">
            <a:extLst>
              <a:ext uri="{FF2B5EF4-FFF2-40B4-BE49-F238E27FC236}">
                <a16:creationId xmlns:a16="http://schemas.microsoft.com/office/drawing/2014/main" id="{794AB579-DECC-484E-9148-057D0DCF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68" descr="https://www.navihellas.gr/img/weather-icon.png">
            <a:extLst>
              <a:ext uri="{FF2B5EF4-FFF2-40B4-BE49-F238E27FC236}">
                <a16:creationId xmlns:a16="http://schemas.microsoft.com/office/drawing/2014/main" id="{378CA125-30A4-4A99-AA2D-79DA6542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69" descr="https://www.navihellas.gr/img/weather-icon.png">
            <a:extLst>
              <a:ext uri="{FF2B5EF4-FFF2-40B4-BE49-F238E27FC236}">
                <a16:creationId xmlns:a16="http://schemas.microsoft.com/office/drawing/2014/main" id="{39397423-2A10-47E6-854E-E7822BF0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70" descr="https://www.navihellas.gr/img/weather-icon.png">
            <a:extLst>
              <a:ext uri="{FF2B5EF4-FFF2-40B4-BE49-F238E27FC236}">
                <a16:creationId xmlns:a16="http://schemas.microsoft.com/office/drawing/2014/main" id="{0F4499C7-4A49-404F-A677-BB1EB574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71" descr="https://www.navihellas.gr/img/weather-icon.png">
            <a:extLst>
              <a:ext uri="{FF2B5EF4-FFF2-40B4-BE49-F238E27FC236}">
                <a16:creationId xmlns:a16="http://schemas.microsoft.com/office/drawing/2014/main" id="{B068C437-13C8-4D0A-A876-CB2195FF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72" descr="https://www.navihellas.gr/img/weather-icon.png">
            <a:extLst>
              <a:ext uri="{FF2B5EF4-FFF2-40B4-BE49-F238E27FC236}">
                <a16:creationId xmlns:a16="http://schemas.microsoft.com/office/drawing/2014/main" id="{24E0DCD7-D7F1-4C2A-A5AA-05EBD2A7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73" descr="https://www.navihellas.gr/img/weather-icon.png">
            <a:extLst>
              <a:ext uri="{FF2B5EF4-FFF2-40B4-BE49-F238E27FC236}">
                <a16:creationId xmlns:a16="http://schemas.microsoft.com/office/drawing/2014/main" id="{E274C856-377C-482D-8B84-DE3D1E33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74" descr="https://www.navihellas.gr/img/weather-icon.png">
            <a:extLst>
              <a:ext uri="{FF2B5EF4-FFF2-40B4-BE49-F238E27FC236}">
                <a16:creationId xmlns:a16="http://schemas.microsoft.com/office/drawing/2014/main" id="{7E6D0317-2B30-4EC6-8595-75732BA1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1" name="Picture 75" descr="https://www.navihellas.gr/img/weather-icon.png">
            <a:extLst>
              <a:ext uri="{FF2B5EF4-FFF2-40B4-BE49-F238E27FC236}">
                <a16:creationId xmlns:a16="http://schemas.microsoft.com/office/drawing/2014/main" id="{359AADA7-AAFE-4919-907B-14D52D79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76" descr="https://www.navihellas.gr/img/weather-icon.png">
            <a:extLst>
              <a:ext uri="{FF2B5EF4-FFF2-40B4-BE49-F238E27FC236}">
                <a16:creationId xmlns:a16="http://schemas.microsoft.com/office/drawing/2014/main" id="{E2383C4A-BEB5-42D7-B829-CC065C13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77" descr="https://www.navihellas.gr/img/weather-icon.png">
            <a:extLst>
              <a:ext uri="{FF2B5EF4-FFF2-40B4-BE49-F238E27FC236}">
                <a16:creationId xmlns:a16="http://schemas.microsoft.com/office/drawing/2014/main" id="{07189406-3495-44F6-A9BD-536CFAF8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78" descr="https://www.navihellas.gr/img/weather-icon.png">
            <a:extLst>
              <a:ext uri="{FF2B5EF4-FFF2-40B4-BE49-F238E27FC236}">
                <a16:creationId xmlns:a16="http://schemas.microsoft.com/office/drawing/2014/main" id="{8000A6FD-47DF-4B65-B1D0-55B9C8EB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5" name="Picture 79" descr="https://www.navihellas.gr/img/weather-icon.png">
            <a:extLst>
              <a:ext uri="{FF2B5EF4-FFF2-40B4-BE49-F238E27FC236}">
                <a16:creationId xmlns:a16="http://schemas.microsoft.com/office/drawing/2014/main" id="{1CCCC677-749F-4B2B-B7B8-D92755CC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6" name="Picture 80" descr="https://www.navihellas.gr/img/weather-icon.png">
            <a:extLst>
              <a:ext uri="{FF2B5EF4-FFF2-40B4-BE49-F238E27FC236}">
                <a16:creationId xmlns:a16="http://schemas.microsoft.com/office/drawing/2014/main" id="{4B56C9FF-3509-443F-9456-C8B310EB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7" name="Picture 81" descr="https://www.navihellas.gr/img/weather-icon.png">
            <a:extLst>
              <a:ext uri="{FF2B5EF4-FFF2-40B4-BE49-F238E27FC236}">
                <a16:creationId xmlns:a16="http://schemas.microsoft.com/office/drawing/2014/main" id="{8DAC9E2B-066F-4901-87C2-23BF34C3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8" name="Picture 82" descr="https://www.navihellas.gr/img/weather-icon.png">
            <a:extLst>
              <a:ext uri="{FF2B5EF4-FFF2-40B4-BE49-F238E27FC236}">
                <a16:creationId xmlns:a16="http://schemas.microsoft.com/office/drawing/2014/main" id="{7C3A4706-0BE5-4EB5-B3C6-253B151F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9" name="Picture 83" descr="https://www.navihellas.gr/img/weather-icon.png">
            <a:extLst>
              <a:ext uri="{FF2B5EF4-FFF2-40B4-BE49-F238E27FC236}">
                <a16:creationId xmlns:a16="http://schemas.microsoft.com/office/drawing/2014/main" id="{2E191634-29DB-4955-A942-2B8BF756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0" name="Picture 84" descr="https://www.navihellas.gr/img/weather-icon.png">
            <a:extLst>
              <a:ext uri="{FF2B5EF4-FFF2-40B4-BE49-F238E27FC236}">
                <a16:creationId xmlns:a16="http://schemas.microsoft.com/office/drawing/2014/main" id="{6361502F-7BA9-4AB1-9CCB-322FB725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1" name="Picture 85" descr="https://www.navihellas.gr/img/weather-icon.png">
            <a:extLst>
              <a:ext uri="{FF2B5EF4-FFF2-40B4-BE49-F238E27FC236}">
                <a16:creationId xmlns:a16="http://schemas.microsoft.com/office/drawing/2014/main" id="{5D4EFA08-F40D-4806-81DF-73043BC1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2" name="Picture 86" descr="https://www.navihellas.gr/img/weather-icon.png">
            <a:extLst>
              <a:ext uri="{FF2B5EF4-FFF2-40B4-BE49-F238E27FC236}">
                <a16:creationId xmlns:a16="http://schemas.microsoft.com/office/drawing/2014/main" id="{402EA239-CA30-4EB3-A7BA-A01C6008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Picture 87" descr="https://www.navihellas.gr/img/weather-icon.png">
            <a:extLst>
              <a:ext uri="{FF2B5EF4-FFF2-40B4-BE49-F238E27FC236}">
                <a16:creationId xmlns:a16="http://schemas.microsoft.com/office/drawing/2014/main" id="{98B8CC2C-8A54-4AEF-8C2D-56B21696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4" name="Picture 88" descr="https://www.navihellas.gr/img/weather-icon.png">
            <a:extLst>
              <a:ext uri="{FF2B5EF4-FFF2-40B4-BE49-F238E27FC236}">
                <a16:creationId xmlns:a16="http://schemas.microsoft.com/office/drawing/2014/main" id="{F3D621FF-9E45-48B1-A144-585D6895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5" name="Picture 89" descr="https://www.navihellas.gr/img/weather-icon.png">
            <a:extLst>
              <a:ext uri="{FF2B5EF4-FFF2-40B4-BE49-F238E27FC236}">
                <a16:creationId xmlns:a16="http://schemas.microsoft.com/office/drawing/2014/main" id="{5CFC484F-8F7F-4227-ACEA-9DD06E48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6" name="Picture 90" descr="https://www.navihellas.gr/img/weather-icon.png">
            <a:extLst>
              <a:ext uri="{FF2B5EF4-FFF2-40B4-BE49-F238E27FC236}">
                <a16:creationId xmlns:a16="http://schemas.microsoft.com/office/drawing/2014/main" id="{762FD43D-8402-4468-B7EC-0602F678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7" name="Picture 91" descr="https://www.navihellas.gr/img/weather-icon.png">
            <a:extLst>
              <a:ext uri="{FF2B5EF4-FFF2-40B4-BE49-F238E27FC236}">
                <a16:creationId xmlns:a16="http://schemas.microsoft.com/office/drawing/2014/main" id="{3FCFC5BE-24F4-4EB8-B041-847AA10A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8" name="Picture 92" descr="https://www.navihellas.gr/img/weather-icon.png">
            <a:extLst>
              <a:ext uri="{FF2B5EF4-FFF2-40B4-BE49-F238E27FC236}">
                <a16:creationId xmlns:a16="http://schemas.microsoft.com/office/drawing/2014/main" id="{CAD1309E-44FF-41C6-BF20-C039CFE1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9" name="Picture 93" descr="https://www.navihellas.gr/img/weather-icon.png">
            <a:extLst>
              <a:ext uri="{FF2B5EF4-FFF2-40B4-BE49-F238E27FC236}">
                <a16:creationId xmlns:a16="http://schemas.microsoft.com/office/drawing/2014/main" id="{D244700A-8F7B-456F-AA18-ABB77F37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0" name="Picture 94" descr="https://www.navihellas.gr/img/weather-icon.png">
            <a:extLst>
              <a:ext uri="{FF2B5EF4-FFF2-40B4-BE49-F238E27FC236}">
                <a16:creationId xmlns:a16="http://schemas.microsoft.com/office/drawing/2014/main" id="{7A4D0F5E-515D-423A-B042-A1FE5888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1" name="Picture 95" descr="https://www.navihellas.gr/img/weather-icon.png">
            <a:extLst>
              <a:ext uri="{FF2B5EF4-FFF2-40B4-BE49-F238E27FC236}">
                <a16:creationId xmlns:a16="http://schemas.microsoft.com/office/drawing/2014/main" id="{1FD135F5-41CD-4FF4-B95C-11564325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2" name="Picture 96" descr="https://www.navihellas.gr/img/weather-icon.png">
            <a:extLst>
              <a:ext uri="{FF2B5EF4-FFF2-40B4-BE49-F238E27FC236}">
                <a16:creationId xmlns:a16="http://schemas.microsoft.com/office/drawing/2014/main" id="{B4812F8A-7CEA-497A-8292-0556E875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3" name="Picture 97" descr="https://www.navihellas.gr/img/weather-icon.png">
            <a:extLst>
              <a:ext uri="{FF2B5EF4-FFF2-40B4-BE49-F238E27FC236}">
                <a16:creationId xmlns:a16="http://schemas.microsoft.com/office/drawing/2014/main" id="{1C4E78EF-DE84-4CA4-ADAE-8E500B1A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4" name="Picture 98" descr="https://www.navihellas.gr/img/weather-icon.png">
            <a:extLst>
              <a:ext uri="{FF2B5EF4-FFF2-40B4-BE49-F238E27FC236}">
                <a16:creationId xmlns:a16="http://schemas.microsoft.com/office/drawing/2014/main" id="{B5713958-7452-401C-9FCA-06CB3820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5" name="Picture 99" descr="https://www.navihellas.gr/img/weather-icon.png">
            <a:extLst>
              <a:ext uri="{FF2B5EF4-FFF2-40B4-BE49-F238E27FC236}">
                <a16:creationId xmlns:a16="http://schemas.microsoft.com/office/drawing/2014/main" id="{91938248-5FCB-4367-8860-0A059515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6" name="Picture 100" descr="https://www.navihellas.gr/img/weather-icon.png">
            <a:extLst>
              <a:ext uri="{FF2B5EF4-FFF2-40B4-BE49-F238E27FC236}">
                <a16:creationId xmlns:a16="http://schemas.microsoft.com/office/drawing/2014/main" id="{314E7A24-B8DA-4A17-AB34-A2F4E515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87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1A3CB79F-00C9-4E52-AB9E-16870D365883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1519238"/>
          <a:ext cx="8699500" cy="538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56378376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09162321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874709537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93437059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99864102"/>
                    </a:ext>
                  </a:extLst>
                </a:gridCol>
              </a:tblGrid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4"/>
                        </a:rPr>
                        <a:t>Φορτ</a:t>
                      </a:r>
                      <a:r>
                        <a:rPr lang="el-GR" sz="1100" dirty="0">
                          <a:effectLst/>
                          <a:hlinkClick r:id="rId4"/>
                        </a:rPr>
                        <a:t> </a:t>
                      </a:r>
                      <a:r>
                        <a:rPr lang="el-GR" sz="1100" dirty="0" err="1">
                          <a:effectLst/>
                          <a:hlinkClick r:id="rId4"/>
                        </a:rPr>
                        <a:t>Λοvτερντέϊλ</a:t>
                      </a:r>
                      <a:r>
                        <a:rPr lang="el-GR" sz="1100" dirty="0">
                          <a:effectLst/>
                          <a:hlinkClick r:id="rId4"/>
                        </a:rPr>
                        <a:t> , Η.Π.Α.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5"/>
                        </a:rPr>
                        <a:t>Ραροτόνγκα</a:t>
                      </a:r>
                      <a:r>
                        <a:rPr lang="el-GR" sz="1100" dirty="0">
                          <a:effectLst/>
                          <a:hlinkClick r:id="rId5"/>
                        </a:rPr>
                        <a:t>, Νησιά Κουκ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6"/>
                        </a:rPr>
                        <a:t>Πενσάου</a:t>
                      </a:r>
                      <a:r>
                        <a:rPr lang="el-GR" sz="1100" dirty="0">
                          <a:effectLst/>
                          <a:hlinkClick r:id="rId6"/>
                        </a:rPr>
                        <a:t>, Αυστραλία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7"/>
                        </a:rPr>
                        <a:t>Πουκέτ</a:t>
                      </a:r>
                      <a:r>
                        <a:rPr lang="el-GR" sz="1100" dirty="0">
                          <a:effectLst/>
                          <a:hlinkClick r:id="rId7"/>
                        </a:rPr>
                        <a:t>, Ταϊλάνδη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8"/>
                        </a:rPr>
                        <a:t>Πράϊα</a:t>
                      </a:r>
                      <a:r>
                        <a:rPr lang="el-GR" sz="1100" dirty="0">
                          <a:effectLst/>
                          <a:hlinkClick r:id="rId8"/>
                        </a:rPr>
                        <a:t>, Πράσινο </a:t>
                      </a:r>
                      <a:r>
                        <a:rPr lang="el-GR" sz="1100" dirty="0" err="1">
                          <a:effectLst/>
                          <a:hlinkClick r:id="rId8"/>
                        </a:rPr>
                        <a:t>Ακρωτήριo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675133259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9"/>
                        </a:rPr>
                        <a:t>Τζώρτζ Τάουν, Κέιμαν Νήσοι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10"/>
                        </a:rPr>
                        <a:t>Αλόφi</a:t>
                      </a:r>
                      <a:r>
                        <a:rPr lang="el-GR" sz="1100" dirty="0">
                          <a:effectLst/>
                          <a:hlinkClick r:id="rId10"/>
                        </a:rPr>
                        <a:t>, </a:t>
                      </a:r>
                      <a:r>
                        <a:rPr lang="el-GR" sz="1100" dirty="0" err="1">
                          <a:effectLst/>
                          <a:hlinkClick r:id="rId10"/>
                        </a:rPr>
                        <a:t>Νιούε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11"/>
                        </a:rPr>
                        <a:t>Αδελαίδα</a:t>
                      </a:r>
                      <a:r>
                        <a:rPr lang="el-GR" sz="1100" dirty="0">
                          <a:effectLst/>
                          <a:hlinkClick r:id="rId11"/>
                        </a:rPr>
                        <a:t>, Αυστραλία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12"/>
                        </a:rPr>
                        <a:t>Κολόμπο</a:t>
                      </a:r>
                      <a:r>
                        <a:rPr lang="el-GR" sz="1100" dirty="0">
                          <a:effectLst/>
                          <a:hlinkClick r:id="rId12"/>
                        </a:rPr>
                        <a:t>, Σρι Λάνκα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13"/>
                        </a:rPr>
                        <a:t>Σαν Χουάν, Πουέρτο Ρίκο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2362272652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14"/>
                        </a:rPr>
                        <a:t>Πουέρτο Λιμόν, Κόστα Ρίκα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15"/>
                        </a:rPr>
                        <a:t>Όκλαντ, Νέα Ζηλανδία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16"/>
                        </a:rPr>
                        <a:t>Άλμπανι, Αυστραλία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17"/>
                        </a:rPr>
                        <a:t>Βικτώρια </a:t>
                      </a:r>
                      <a:r>
                        <a:rPr lang="el-GR" sz="1100" dirty="0" err="1">
                          <a:effectLst/>
                          <a:hlinkClick r:id="rId17"/>
                        </a:rPr>
                        <a:t>Μαε</a:t>
                      </a:r>
                      <a:r>
                        <a:rPr lang="el-GR" sz="1100" dirty="0">
                          <a:effectLst/>
                          <a:hlinkClick r:id="rId17"/>
                        </a:rPr>
                        <a:t>, Σεϋχέλλες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4"/>
                        </a:rPr>
                        <a:t>Φορτ</a:t>
                      </a:r>
                      <a:r>
                        <a:rPr lang="el-GR" sz="1100" dirty="0">
                          <a:effectLst/>
                          <a:hlinkClick r:id="rId4"/>
                        </a:rPr>
                        <a:t> </a:t>
                      </a:r>
                      <a:r>
                        <a:rPr lang="el-GR" sz="1100" dirty="0" err="1">
                          <a:effectLst/>
                          <a:hlinkClick r:id="rId4"/>
                        </a:rPr>
                        <a:t>Λοvτερντέϊλ</a:t>
                      </a:r>
                      <a:r>
                        <a:rPr lang="el-GR" sz="1100" dirty="0">
                          <a:effectLst/>
                          <a:hlinkClick r:id="rId4"/>
                        </a:rPr>
                        <a:t> , Η.Π.Α.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3379827506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18"/>
                        </a:rPr>
                        <a:t>Διάπλους Καναλιού Παναμά, Παναμάς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19"/>
                        </a:rPr>
                        <a:t>Ταουράνγκα</a:t>
                      </a:r>
                      <a:r>
                        <a:rPr lang="el-GR" sz="1100" dirty="0">
                          <a:effectLst/>
                          <a:hlinkClick r:id="rId19"/>
                        </a:rPr>
                        <a:t>, Νέα Ζηλανδία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20"/>
                        </a:rPr>
                        <a:t>Φρίμαντλ (Περθ), Αυστραλία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21"/>
                        </a:rPr>
                        <a:t>Χελ</a:t>
                      </a:r>
                      <a:r>
                        <a:rPr lang="el-GR" sz="1100" dirty="0">
                          <a:effectLst/>
                          <a:hlinkClick r:id="rId21"/>
                        </a:rPr>
                        <a:t> </a:t>
                      </a:r>
                      <a:r>
                        <a:rPr lang="el-GR" sz="1100" dirty="0" err="1">
                          <a:effectLst/>
                          <a:hlinkClick r:id="rId21"/>
                        </a:rPr>
                        <a:t>Βιλ</a:t>
                      </a:r>
                      <a:r>
                        <a:rPr lang="el-GR" sz="1100" dirty="0">
                          <a:effectLst/>
                          <a:hlinkClick r:id="rId21"/>
                        </a:rPr>
                        <a:t>, Μαδαγασκάρη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22"/>
                        </a:rPr>
                        <a:t>Κέϊπ</a:t>
                      </a:r>
                      <a:r>
                        <a:rPr lang="el-GR" sz="1100" dirty="0">
                          <a:effectLst/>
                          <a:hlinkClick r:id="rId22"/>
                        </a:rPr>
                        <a:t> Τάουν, Νότια Αφρική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3164806251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23"/>
                        </a:rPr>
                        <a:t>Φουέρτε Αμαντόρ, Παναμάς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24"/>
                        </a:rPr>
                        <a:t>Νάπϊερ, Νέα Ζηλανδία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25"/>
                        </a:rPr>
                        <a:t>Μπενόα</a:t>
                      </a:r>
                      <a:r>
                        <a:rPr lang="el-GR" sz="1100" dirty="0">
                          <a:effectLst/>
                          <a:hlinkClick r:id="rId25"/>
                        </a:rPr>
                        <a:t> (Μπαλί), Ινδονησία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26"/>
                        </a:rPr>
                        <a:t>Μαπούτο</a:t>
                      </a:r>
                      <a:r>
                        <a:rPr lang="el-GR" sz="1100" dirty="0">
                          <a:effectLst/>
                          <a:hlinkClick r:id="rId26"/>
                        </a:rPr>
                        <a:t>, Μοζαμβίκη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966708186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27"/>
                        </a:rPr>
                        <a:t>Νούκου Χίβα, Γαλλική Πολυνησία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28"/>
                        </a:rPr>
                        <a:t>Πορτ Τσάλμερς - Ντούντιν , Νέα Ζηλανδία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29"/>
                        </a:rPr>
                        <a:t>Πουέρτο </a:t>
                      </a:r>
                      <a:r>
                        <a:rPr lang="el-GR" sz="1100" dirty="0" err="1">
                          <a:effectLst/>
                          <a:hlinkClick r:id="rId29"/>
                        </a:rPr>
                        <a:t>Πρινσέσα</a:t>
                      </a:r>
                      <a:r>
                        <a:rPr lang="el-GR" sz="1100" dirty="0">
                          <a:effectLst/>
                          <a:hlinkClick r:id="rId29"/>
                        </a:rPr>
                        <a:t>, Φιλιππίνες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22"/>
                        </a:rPr>
                        <a:t>Κέϊπ</a:t>
                      </a:r>
                      <a:r>
                        <a:rPr lang="el-GR" sz="1100" dirty="0">
                          <a:effectLst/>
                          <a:hlinkClick r:id="rId22"/>
                        </a:rPr>
                        <a:t> Τάουν, Νότια Αφρική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3738158229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30"/>
                        </a:rPr>
                        <a:t>Ρανγκιρόα, Γαλλική Πολυνησία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31"/>
                        </a:rPr>
                        <a:t>Σίδνεϋ, Αυστραλία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32"/>
                        </a:rPr>
                        <a:t>Μανίλα, Φιλιππίνες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33"/>
                        </a:rPr>
                        <a:t>Γουάλβις</a:t>
                      </a:r>
                      <a:r>
                        <a:rPr lang="el-GR" sz="1100" dirty="0">
                          <a:effectLst/>
                          <a:hlinkClick r:id="rId33"/>
                        </a:rPr>
                        <a:t> </a:t>
                      </a:r>
                      <a:r>
                        <a:rPr lang="el-GR" sz="1100" dirty="0" err="1">
                          <a:effectLst/>
                          <a:hlinkClick r:id="rId33"/>
                        </a:rPr>
                        <a:t>Μπέϊ</a:t>
                      </a:r>
                      <a:r>
                        <a:rPr lang="el-GR" sz="1100" dirty="0">
                          <a:effectLst/>
                          <a:hlinkClick r:id="rId33"/>
                        </a:rPr>
                        <a:t>, Ναμίμπια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1208527728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34"/>
                        </a:rPr>
                        <a:t>Παπεέτε (Ταϊτή), Γαλλική Πολυνησία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31"/>
                        </a:rPr>
                        <a:t>Σίδνεϋ, Αυστραλία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35"/>
                        </a:rPr>
                        <a:t>Χονγκ Κονγκ, Κίνα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36"/>
                        </a:rPr>
                        <a:t>Λουάντα</a:t>
                      </a:r>
                      <a:r>
                        <a:rPr lang="el-GR" sz="1100" dirty="0">
                          <a:effectLst/>
                          <a:hlinkClick r:id="rId36"/>
                        </a:rPr>
                        <a:t>, </a:t>
                      </a:r>
                      <a:r>
                        <a:rPr lang="el-GR" sz="1100" dirty="0" err="1">
                          <a:effectLst/>
                          <a:hlinkClick r:id="rId36"/>
                        </a:rPr>
                        <a:t>Ανγκόλα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2100946271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37"/>
                        </a:rPr>
                        <a:t>Μοορέα, Γαλλική Πολυνησία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>
                          <a:effectLst/>
                          <a:hlinkClick r:id="rId38"/>
                        </a:rPr>
                        <a:t>Χόμπαρτ, Αυστραλία</a:t>
                      </a:r>
                      <a:endParaRPr lang="el-G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39"/>
                        </a:rPr>
                        <a:t>Χo</a:t>
                      </a:r>
                      <a:r>
                        <a:rPr lang="el-GR" sz="1100" dirty="0">
                          <a:effectLst/>
                          <a:hlinkClick r:id="rId39"/>
                        </a:rPr>
                        <a:t> Τσι </a:t>
                      </a:r>
                      <a:r>
                        <a:rPr lang="el-GR" sz="1100" dirty="0" err="1">
                          <a:effectLst/>
                          <a:hlinkClick r:id="rId39"/>
                        </a:rPr>
                        <a:t>Μιν</a:t>
                      </a:r>
                      <a:r>
                        <a:rPr lang="el-GR" sz="1100" dirty="0">
                          <a:effectLst/>
                          <a:hlinkClick r:id="rId39"/>
                        </a:rPr>
                        <a:t> (</a:t>
                      </a:r>
                      <a:r>
                        <a:rPr lang="el-GR" sz="1100" dirty="0" err="1">
                          <a:effectLst/>
                          <a:hlinkClick r:id="rId39"/>
                        </a:rPr>
                        <a:t>Phu</a:t>
                      </a:r>
                      <a:r>
                        <a:rPr lang="el-GR" sz="1100" dirty="0">
                          <a:effectLst/>
                          <a:hlinkClick r:id="rId39"/>
                        </a:rPr>
                        <a:t> </a:t>
                      </a:r>
                      <a:r>
                        <a:rPr lang="el-GR" sz="1100" dirty="0" err="1">
                          <a:effectLst/>
                          <a:hlinkClick r:id="rId39"/>
                        </a:rPr>
                        <a:t>My</a:t>
                      </a:r>
                      <a:r>
                        <a:rPr lang="el-GR" sz="1100" dirty="0">
                          <a:effectLst/>
                          <a:hlinkClick r:id="rId39"/>
                        </a:rPr>
                        <a:t>), Βιετνάμ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40"/>
                        </a:rPr>
                        <a:t>Μπαντζούλ</a:t>
                      </a:r>
                      <a:r>
                        <a:rPr lang="el-GR" sz="1100" dirty="0">
                          <a:effectLst/>
                          <a:hlinkClick r:id="rId40"/>
                        </a:rPr>
                        <a:t> , Γκάμπια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3427923994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41"/>
                        </a:rPr>
                        <a:t>Μπόρα </a:t>
                      </a:r>
                      <a:r>
                        <a:rPr lang="el-GR" sz="1100" dirty="0" err="1">
                          <a:effectLst/>
                          <a:hlinkClick r:id="rId41"/>
                        </a:rPr>
                        <a:t>Μπόρα</a:t>
                      </a:r>
                      <a:r>
                        <a:rPr lang="el-GR" sz="1100" dirty="0">
                          <a:effectLst/>
                          <a:hlinkClick r:id="rId41"/>
                        </a:rPr>
                        <a:t>, Γαλλική Πολυνησία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 err="1">
                          <a:effectLst/>
                          <a:hlinkClick r:id="rId42"/>
                        </a:rPr>
                        <a:t>Πόρτ</a:t>
                      </a:r>
                      <a:r>
                        <a:rPr lang="el-GR" sz="1100" dirty="0">
                          <a:effectLst/>
                          <a:hlinkClick r:id="rId42"/>
                        </a:rPr>
                        <a:t> Άρθουρ, </a:t>
                      </a:r>
                      <a:r>
                        <a:rPr lang="el-GR" sz="1100" dirty="0" err="1">
                          <a:effectLst/>
                          <a:hlinkClick r:id="rId42"/>
                        </a:rPr>
                        <a:t>Τασμανία</a:t>
                      </a:r>
                      <a:r>
                        <a:rPr lang="el-GR" sz="1100" dirty="0">
                          <a:effectLst/>
                          <a:hlinkClick r:id="rId42"/>
                        </a:rPr>
                        <a:t>, Αυστραλία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43"/>
                        </a:rPr>
                        <a:t>Σιγκαπούρη, Σιγκαπούρη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l-GR" sz="1100" dirty="0">
                          <a:effectLst/>
                          <a:hlinkClick r:id="rId44"/>
                        </a:rPr>
                        <a:t>Ντακάρ, Σενεγάλη</a:t>
                      </a:r>
                      <a:endParaRPr lang="el-G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4" marB="76204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76200" marR="76200" marT="76204" marB="76204" anchor="ctr"/>
                </a:tc>
                <a:extLst>
                  <a:ext uri="{0D108BD9-81ED-4DB2-BD59-A6C34878D82A}">
                    <a16:rowId xmlns:a16="http://schemas.microsoft.com/office/drawing/2014/main" val="1545021837"/>
                  </a:ext>
                </a:extLst>
              </a:tr>
            </a:tbl>
          </a:graphicData>
        </a:graphic>
      </p:graphicFrame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275F9AB-89EB-4B96-8EC6-02B396F9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1B3E5D7-AE77-442E-9A5B-1FD1A130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23</a:t>
            </a:fld>
            <a:endParaRPr lang="en-US" alt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C886AA44-8AF3-42C3-9DDD-89ED92388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l-GR"/>
              <a:t>Long Haul Cruise</a:t>
            </a:r>
            <a:r>
              <a:rPr lang="el-GR" altLang="el-GR"/>
              <a:t>: Κυριότερες πόλεις-σταθμοί κρουαζιέρας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CFB1F38-768B-4842-9D35-9A105D8D12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" y="1690688"/>
            <a:ext cx="9035533" cy="508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9B63731-B392-450B-946E-D63F233A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77B1513-46A8-4B7B-A752-68A7FABE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8108-865B-4DB3-92EE-4C700F4BCAAD}" type="slidenum">
              <a:rPr lang="en-US" altLang="el-GR" smtClean="0"/>
              <a:pPr>
                <a:defRPr/>
              </a:pPr>
              <a:t>24</a:t>
            </a:fld>
            <a:endParaRPr lang="en-US" alt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F35D74-94E4-41D0-B58D-AABF7855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Κρουαζιέρες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0571B4E-B762-4EC3-BA15-815EF1B26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400"/>
              <a:t>Τα τουριστικά γραφεία ΔΕΝ διοργανώνουν κρουαζιέρες, πωλούν τα πακέτα που ετοιμάζουν οι ναυτιλιακές εταιρείες στις οποίες ανήκουν τα κρουαζιερόπλοια. </a:t>
            </a:r>
          </a:p>
          <a:p>
            <a:pPr eaLnBrk="1" hangingPunct="1">
              <a:lnSpc>
                <a:spcPct val="120000"/>
              </a:lnSpc>
            </a:pPr>
            <a:endParaRPr lang="el-GR" altLang="el-GR" sz="2400"/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Προσφέρουν στους τουριστικούς πράκτορες ή και στους υπαλλήλους τουριστικών γραφείων ταξίδια γνωριμίας </a:t>
            </a:r>
          </a:p>
          <a:p>
            <a:pPr eaLnBrk="1" hangingPunct="1">
              <a:lnSpc>
                <a:spcPct val="120000"/>
              </a:lnSpc>
            </a:pPr>
            <a:endParaRPr lang="el-GR" altLang="el-GR" sz="2400"/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Τα τουριστικά γραφεία κερδίζουν ποσοστά από την πώληση,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4C0D60D-8B57-4032-889B-977A42F1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72D64C3-6559-456D-AE8C-90478CC5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25</a:t>
            </a:fld>
            <a:endParaRPr lang="en-US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F35D74-94E4-41D0-B58D-AABF7855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Τουρισμός Κρουαζιέρας στην Ελλάδα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F3FC41C-8CEC-44D4-80BE-E3596ADAA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400"/>
              <a:t>Η υποδομή στον ελληνικό χώρο είναι ανεπαρκής. Ανάγκη νέων χώρων ελλιμενισμού και εξυπηρέτησης σκαφών και αναβάθμιση υπαρχόντων,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θαλάσσιος τουρισμός: πολύ συναλλαγματοφόρος και ανταγωνιστικός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Ανταγωνισμός από τις γειτονικές χώρες και ειδικά την Τουρκία.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Υψηλή ζήτηση ελλιμενισμού, χαμηλή προσφορά.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0C38E71-4318-4A23-A803-9B05718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2B0D2F7-DC92-40DF-B811-350DED44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26</a:t>
            </a:fld>
            <a:endParaRPr lang="en-US" alt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F35D74-94E4-41D0-B58D-AABF7855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Τουρισμός Κρουαζιέρας στην Ελλάδα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96377CE-B2C2-41AD-B84D-2B3010DC9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l-GR" altLang="el-GR" sz="2400" dirty="0"/>
              <a:t>Τα σημεία- περιοχές στην Ελλάδα που συγκεντρώνουν τον κύριο όγκο των περιηγούμενων με κρουαζιερόπλοια είναι: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l-GR" sz="2400" dirty="0"/>
              <a:t>ο Πειραιάς,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l-GR" sz="2400" dirty="0"/>
              <a:t>τα Νησιά των Κυκλάδων (Μύκονος- Σαντορίνη),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l-GR" sz="2400" dirty="0"/>
              <a:t>τα Δωδεκάνησα (Ρόδος),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l-GR" sz="2400" dirty="0"/>
              <a:t>η Κρήτη και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l-GR" sz="2400" dirty="0"/>
              <a:t>τα Ιόνια Νησιά (Κέρκυρα).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l-GR" altLang="el-GR" sz="2400" dirty="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95DA372-0AC4-41A3-891C-FCAC305A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0F497E7-5486-4938-AB62-CFE88DF6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27</a:t>
            </a:fld>
            <a:endParaRPr lang="en-US" alt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F35D74-94E4-41D0-B58D-AABF7855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Τουρισμός «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Flotilla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στην Ελλάδα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D487336-813A-4A63-AC69-18FC59310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400"/>
              <a:t>Άλλη σημαντική μορφή θαλάσσιου τουρισμού είναι η Flotilla (μτφ: στολίσκος) Holidays: διακοπές με χρήση μικρών ομάδων ιστιοπλοϊκών ή motor </a:t>
            </a:r>
            <a:r>
              <a:rPr lang="en-US" altLang="el-GR" sz="2400"/>
              <a:t>ships</a:t>
            </a:r>
            <a:r>
              <a:rPr lang="el-GR" altLang="el-GR" sz="2400"/>
              <a:t> τα οποία κυβερνώνται από skipper.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Απευθύνονται κυρίως σε τουρίστες που επιθυμούν να κάνουν χωρίς να έχουν άριστη γνώση του αντικειμένου,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Υπογράφεται ναυλοσύμφωνο: έγγραφο στο οποίο προβλέπονται τα εξής: είδος σκάφους, ύψος αμοιβής, ασφάλεια σκάφους και επιβατών, διάρκεια ναύλωσης, λοιποί κανονισμοί.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1E932AB-F237-47ED-88AE-65FD2ED3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AB8C780-8036-4B2B-BC67-65B59FCA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28</a:t>
            </a:fld>
            <a:endParaRPr lang="en-US" alt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F35D74-94E4-41D0-B58D-AABF7855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Σημασία Θαλασσίου Τουρισμού στην Ελλάδα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0C1936F-689A-4A3F-A28B-0512A80C2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400"/>
              <a:t>Αναμφίβολα ο θαλάσσιος τουρισμός αποτελεί μια από τις δυναμικότερες μορφές του σύγχρονου τουρισμού,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Η Ελλάδα έχει τις φυσικές προϋποθέσεις και σήμερα, με τη βοήθεια της Ευρωπαϊκής Ένωσης, έχει τις οικονομικές δυνατότητες για την ανάπτυξη της υποδομής του θαλάσσιου τουρισμού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400"/>
              <a:t>Στόχος ανάπτυξης τουρισμού κρουαζιέρας -  θαλασσίου τουρισμού είναι η προσέλκυση τουριστών υψηλής εισοδηματικής στάθμης.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1AE779C-074A-45AA-BC40-E865039A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8495EFC-7554-4A4C-9277-0DE846E1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29</a:t>
            </a:fld>
            <a:endParaRPr lang="en-US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9D4E3D0-7118-42CF-96C7-F366A10CB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Κρουαζιέρα </a:t>
            </a:r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(Cruise)</a:t>
            </a:r>
            <a:endParaRPr lang="el-GR" altLang="el-G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FDAD12-7957-4F0E-8681-1AD1CD7A3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/>
            <a:r>
              <a:rPr lang="el-GR" altLang="el-GR" sz="2400"/>
              <a:t>θαλάσσια περιήγηση με μεγάλα πολυτελή πλοία (κρουαζιερόπλοια) που περιλαμβάνει στάσεις σε προκαθορισμένα λιμάνια. </a:t>
            </a:r>
          </a:p>
          <a:p>
            <a:pPr eaLnBrk="1" hangingPunct="1"/>
            <a:endParaRPr lang="el-GR" altLang="el-GR" sz="2400"/>
          </a:p>
          <a:p>
            <a:pPr eaLnBrk="1" hangingPunct="1"/>
            <a:r>
              <a:rPr lang="el-GR" altLang="el-GR" sz="2400"/>
              <a:t>Τα κρουαζιερόπλοια είναι πάντα υπερπολυτελή και διαθέτουν όλων των ειδών τις δραστηριότητες και ανέσεις</a:t>
            </a:r>
          </a:p>
          <a:p>
            <a:pPr lvl="1" eaLnBrk="1" hangingPunct="1"/>
            <a:endParaRPr lang="el-GR" altLang="el-GR" sz="2000"/>
          </a:p>
          <a:p>
            <a:pPr eaLnBrk="1" hangingPunct="1"/>
            <a:r>
              <a:rPr lang="el-GR" altLang="el-GR" sz="2400"/>
              <a:t>Τουρίστες κρουαζιέρας: συνήθως ηλικιωμένοι ή έστω μεσήλικες. 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EC5B4AC-6C50-4D41-AA93-F21BCEB7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E2BC316-995A-4DF5-B3A0-8D90867B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3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3056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>
            <a:extLst>
              <a:ext uri="{FF2B5EF4-FFF2-40B4-BE49-F238E27FC236}">
                <a16:creationId xmlns:a16="http://schemas.microsoft.com/office/drawing/2014/main" id="{DB947207-87F1-4DE6-836E-BD93E6EB60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7725" y="2801938"/>
            <a:ext cx="7551738" cy="1752600"/>
          </a:xfrm>
        </p:spPr>
        <p:txBody>
          <a:bodyPr/>
          <a:lstStyle/>
          <a:p>
            <a:pPr eaLnBrk="1" hangingPunct="1"/>
            <a:r>
              <a:rPr lang="el-GR" altLang="el-GR" sz="3600"/>
              <a:t>Ευχαριστώ για την προσοχή σας!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2CD0209-15A1-4786-A74E-79F63755B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Διαφορά Κρουαζιέρας από τις Υπόλοιπες Μορφές Τουρισμού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01B898C-AB0D-4F72-8818-85C9D8525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809750"/>
            <a:ext cx="7237413" cy="48212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800"/>
              <a:t>Σε όλες τις μορφές τουρισμού ο τουρίστας ή εκδρομέας ταξιδεύει από τον τόπο προέλευσης στον τόπο προορισμού για να φτάσει κάπου. Στην κρουαζιέρα </a:t>
            </a:r>
            <a:r>
              <a:rPr lang="el-GR" altLang="el-GR" sz="2800">
                <a:solidFill>
                  <a:schemeClr val="accent1"/>
                </a:solidFill>
              </a:rPr>
              <a:t>ο πελάτης δεν φτάνει κάπου</a:t>
            </a:r>
            <a:r>
              <a:rPr lang="el-GR" altLang="el-GR" sz="2800"/>
              <a:t>, δεν υπάρχει τόπος προορισμού, </a:t>
            </a:r>
            <a:r>
              <a:rPr lang="el-GR" altLang="el-GR" sz="2800">
                <a:solidFill>
                  <a:schemeClr val="accent1"/>
                </a:solidFill>
              </a:rPr>
              <a:t>σκοπός της κρουαζιέρας είναι το ίδιο το ταξίδι</a:t>
            </a:r>
            <a:r>
              <a:rPr lang="el-GR" altLang="el-GR" sz="2800"/>
              <a:t>.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C5B7AE0-D0EA-475C-A172-3838BA81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ACB13D0-6EF7-4BF0-A003-BAF1A470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4</a:t>
            </a:fld>
            <a:endParaRPr lang="en-US" alt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B777D7F-D2C3-4AA0-A732-9D424D773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Είδη Κρουαζιέρων (1/3)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F41759-9CA1-4285-8EB2-3891A38D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4816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400">
                <a:solidFill>
                  <a:schemeClr val="accent1"/>
                </a:solidFill>
              </a:rPr>
              <a:t>Μικρής διάρκειας</a:t>
            </a:r>
            <a:r>
              <a:rPr lang="el-GR" altLang="el-GR" sz="2400"/>
              <a:t>: 1-4 ημέρες, μικρό κόστος, απευθύνονται σε πελάτες μικρού εισοδήματος. </a:t>
            </a:r>
          </a:p>
          <a:p>
            <a:pPr eaLnBrk="1" hangingPunct="1">
              <a:lnSpc>
                <a:spcPct val="120000"/>
              </a:lnSpc>
            </a:pPr>
            <a:endParaRPr lang="el-GR" altLang="el-GR" sz="2400"/>
          </a:p>
          <a:p>
            <a:pPr eaLnBrk="1" hangingPunct="1">
              <a:lnSpc>
                <a:spcPct val="120000"/>
              </a:lnSpc>
            </a:pPr>
            <a:r>
              <a:rPr lang="el-GR" altLang="el-GR" sz="2400">
                <a:solidFill>
                  <a:schemeClr val="accent1"/>
                </a:solidFill>
              </a:rPr>
              <a:t>Οικογενειακές</a:t>
            </a:r>
            <a:r>
              <a:rPr lang="el-GR" altLang="el-GR" sz="2400"/>
              <a:t>: 7-14 ημέρες, πραγματοποιούνται με σχετικά μικρά κρουαζιερόπλοια. </a:t>
            </a:r>
          </a:p>
          <a:p>
            <a:pPr eaLnBrk="1" hangingPunct="1">
              <a:lnSpc>
                <a:spcPct val="120000"/>
              </a:lnSpc>
            </a:pPr>
            <a:endParaRPr lang="el-GR" altLang="el-GR" sz="2400"/>
          </a:p>
          <a:p>
            <a:pPr eaLnBrk="1" hangingPunct="1">
              <a:lnSpc>
                <a:spcPct val="120000"/>
              </a:lnSpc>
            </a:pPr>
            <a:r>
              <a:rPr lang="el-GR" altLang="el-GR" sz="2400">
                <a:solidFill>
                  <a:schemeClr val="accent1"/>
                </a:solidFill>
              </a:rPr>
              <a:t>Πολύ μεγάλης χρονικής διάρκειας </a:t>
            </a:r>
            <a:r>
              <a:rPr lang="en-US" altLang="el-GR" sz="2400">
                <a:solidFill>
                  <a:schemeClr val="accent1"/>
                </a:solidFill>
              </a:rPr>
              <a:t>(world cruises)</a:t>
            </a:r>
            <a:r>
              <a:rPr lang="el-GR" altLang="el-GR" sz="2400"/>
              <a:t>:</a:t>
            </a:r>
            <a:r>
              <a:rPr lang="en-US" altLang="el-GR" sz="2400"/>
              <a:t> </a:t>
            </a:r>
            <a:r>
              <a:rPr lang="el-GR" altLang="el-GR" sz="2400"/>
              <a:t>από τρεις βδομάδες μέχρι τρεις μήνες, απευθύνονται σε πελάτες που διαθέτουν χρόνο αλλά και οικονομική άνεση.  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A2F7044-4E9C-4C59-9CC7-0063F048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55EACE7-3ED1-4682-BFE2-77E8AB22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5</a:t>
            </a:fld>
            <a:endParaRPr lang="en-US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713A515-0EF4-41CB-AABB-E1AA23CC4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Είδη Κρουαζιέρων (2/3)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BF539B5-58F0-4157-B412-3BCF3B91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/>
            <a:r>
              <a:rPr lang="el-GR" altLang="el-GR"/>
              <a:t>Συνδυασμός δραστηριοτήτων: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l-GR" sz="2400">
                <a:solidFill>
                  <a:schemeClr val="accent1"/>
                </a:solidFill>
              </a:rPr>
              <a:t>Cruise and Stay</a:t>
            </a:r>
            <a:r>
              <a:rPr lang="en-US" altLang="el-GR" sz="2400"/>
              <a:t>: </a:t>
            </a:r>
            <a:r>
              <a:rPr lang="el-GR" altLang="el-GR" sz="2400"/>
              <a:t>Συνδυασμό κρουαζιέρας και διαμονής σε κάποιο παραθαλάσσιο ξενοδοχείο </a:t>
            </a:r>
            <a:r>
              <a:rPr lang="en-US" altLang="el-GR" sz="2400"/>
              <a:t>(resort)</a:t>
            </a:r>
          </a:p>
          <a:p>
            <a:pPr lvl="1" eaLnBrk="1" hangingPunct="1">
              <a:lnSpc>
                <a:spcPct val="120000"/>
              </a:lnSpc>
            </a:pPr>
            <a:endParaRPr lang="en-US" altLang="el-GR" sz="2400"/>
          </a:p>
          <a:p>
            <a:pPr lvl="1" eaLnBrk="1" hangingPunct="1">
              <a:lnSpc>
                <a:spcPct val="120000"/>
              </a:lnSpc>
            </a:pPr>
            <a:r>
              <a:rPr lang="el-GR" altLang="el-GR" sz="2400"/>
              <a:t> </a:t>
            </a:r>
            <a:r>
              <a:rPr lang="en-US" altLang="el-GR" sz="2400">
                <a:solidFill>
                  <a:schemeClr val="accent1"/>
                </a:solidFill>
              </a:rPr>
              <a:t>Fly and Cruise</a:t>
            </a:r>
            <a:r>
              <a:rPr lang="en-US" altLang="el-GR" sz="2400"/>
              <a:t>: </a:t>
            </a:r>
            <a:r>
              <a:rPr lang="el-GR" altLang="el-GR" sz="2400"/>
              <a:t>Αποτελούν συνδυασμό πακέτου διακοπών στη στεριά με μία κρουαζιέρα, δίνοντας έτσι την δυνατότητα στον ταξιδιώτη να απολαύσει διακοπές με  πολλές εμπειρίες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1F728FA-3888-4677-9236-4B137492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8B628E7-D6D0-476D-8E1C-35DE99E6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6</a:t>
            </a:fld>
            <a:endParaRPr lang="en-US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B97C711-AC12-49D8-A923-80BB33392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Είδη Κρουαζιέρων (3/3)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BAA210A-9498-47F9-98E6-B70A03164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>
                <a:solidFill>
                  <a:schemeClr val="accent1"/>
                </a:solidFill>
              </a:rPr>
              <a:t>Επαγγελματικού Τουρισμού</a:t>
            </a:r>
            <a:r>
              <a:rPr lang="el-GR" altLang="el-GR"/>
              <a:t>: κατά την διάρκεια της κρουαζιέρας γίνονται συνέδρια, ημερίδες επιμόρφωσης, σεμινάρια κτλ.διαφόρων εταιρειών, ως επιβράβευση των εργαζομένων. 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E3130E2-C666-4C44-9DEC-5AF82A9D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5AAC047-4925-41B8-9717-220E416A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7</a:t>
            </a:fld>
            <a:endParaRPr lang="en-US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A80536D-26BD-408C-A0F7-A17C20F15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sz="4000"/>
              <a:t>Δραστηριότητες Τουρίστα στην Κρουαζιέρα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1D086B-14C7-4F83-A5EC-D41EF450E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600200"/>
            <a:ext cx="7237413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sz="2400"/>
              <a:t>Μικρές Περιηγήσεις (</a:t>
            </a:r>
            <a:r>
              <a:rPr lang="en-US" altLang="el-GR" sz="2400"/>
              <a:t>Short Excursions): </a:t>
            </a:r>
            <a:r>
              <a:rPr lang="el-GR" altLang="el-GR" sz="2400"/>
              <a:t>οι πελάτες αποβιβάζονται από το πλοίο,  παίρνουν μέρος σε ξενάγηση και μετά έχουν ελεύθερο χρόνο, </a:t>
            </a:r>
          </a:p>
          <a:p>
            <a:pPr eaLnBrk="1" hangingPunct="1">
              <a:lnSpc>
                <a:spcPct val="110000"/>
              </a:lnSpc>
            </a:pPr>
            <a:endParaRPr lang="el-GR" altLang="el-GR" sz="2400"/>
          </a:p>
          <a:p>
            <a:pPr eaLnBrk="1" hangingPunct="1">
              <a:lnSpc>
                <a:spcPct val="110000"/>
              </a:lnSpc>
            </a:pPr>
            <a:r>
              <a:rPr lang="el-GR" altLang="el-GR" sz="2400"/>
              <a:t>Θεραπείες Διαφόρων Μορφών: λουτροθεραπεία, κινησιοθεραπεία, γενικά θεραπείες για ηλικιωμένους,</a:t>
            </a:r>
          </a:p>
          <a:p>
            <a:pPr eaLnBrk="1" hangingPunct="1">
              <a:lnSpc>
                <a:spcPct val="110000"/>
              </a:lnSpc>
            </a:pPr>
            <a:endParaRPr lang="el-GR" altLang="el-GR" sz="2400"/>
          </a:p>
          <a:p>
            <a:pPr eaLnBrk="1" hangingPunct="1">
              <a:lnSpc>
                <a:spcPct val="110000"/>
              </a:lnSpc>
            </a:pPr>
            <a:r>
              <a:rPr lang="el-GR" altLang="el-GR" sz="2400"/>
              <a:t>Μορφές διασκέδασης: Κινηματογράφος, Καζίνο, Χορός, Πλειστηριασμοί Έργων Τέχνης, κτλ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C5E083E-EE97-42C4-9E83-7C2ECBC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1A71FCB-4A6C-4B75-B713-B78F959E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8</a:t>
            </a:fld>
            <a:endParaRPr lang="en-US" alt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A4F6508-8F47-46BE-B57D-84967BB85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Γεωγραφικές Περιοχές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472D6EF-AFFD-469C-84F0-B04A2E5CC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el-GR" altLang="el-GR" dirty="0"/>
              <a:t>Οι περιοχές με την μεγαλύτερη επιβατική κίνηση κρουαζιέρας είναι: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altLang="el-GR" dirty="0"/>
              <a:t>Καραϊβική,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altLang="el-GR" dirty="0"/>
              <a:t>Μεσόγειος,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altLang="el-GR" dirty="0"/>
              <a:t>Αλάσκα,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altLang="el-GR" dirty="0"/>
              <a:t>Βαλτική και Σκανδιναβία,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altLang="el-GR" dirty="0"/>
              <a:t>Άπω Ανατολή.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2F2EBC0-3724-4FD2-B3ED-6625B799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Κ. Τσαγκαράκης</a:t>
            </a:r>
            <a:endParaRPr lang="en-US" alt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1581CE7-0775-42BF-9EE4-2911233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35A6-084A-45D6-A9A2-B8D7A9C3670C}" type="slidenum">
              <a:rPr lang="en-US" altLang="el-GR" smtClean="0"/>
              <a:pPr>
                <a:defRPr/>
              </a:pPr>
              <a:t>9</a:t>
            </a:fld>
            <a:endParaRPr lang="en-US" alt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_1292_slide">
  <a:themeElements>
    <a:clrScheme name="ind_1292_slide 3">
      <a:dk1>
        <a:srgbClr val="000000"/>
      </a:dk1>
      <a:lt1>
        <a:srgbClr val="FFFFFF"/>
      </a:lt1>
      <a:dk2>
        <a:srgbClr val="002456"/>
      </a:dk2>
      <a:lt2>
        <a:srgbClr val="FFFFFF"/>
      </a:lt2>
      <a:accent1>
        <a:srgbClr val="FFD423"/>
      </a:accent1>
      <a:accent2>
        <a:srgbClr val="FF7523"/>
      </a:accent2>
      <a:accent3>
        <a:srgbClr val="AAACB4"/>
      </a:accent3>
      <a:accent4>
        <a:srgbClr val="DADADA"/>
      </a:accent4>
      <a:accent5>
        <a:srgbClr val="FFE6AC"/>
      </a:accent5>
      <a:accent6>
        <a:srgbClr val="E7691F"/>
      </a:accent6>
      <a:hlink>
        <a:srgbClr val="FFEC9E"/>
      </a:hlink>
      <a:folHlink>
        <a:srgbClr val="A3C9FF"/>
      </a:folHlink>
    </a:clrScheme>
    <a:fontScheme name="ind_1292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d_1292_slide 1">
        <a:dk1>
          <a:srgbClr val="000000"/>
        </a:dk1>
        <a:lt1>
          <a:srgbClr val="FFFFFF"/>
        </a:lt1>
        <a:dk2>
          <a:srgbClr val="002456"/>
        </a:dk2>
        <a:lt2>
          <a:srgbClr val="FFFFFF"/>
        </a:lt2>
        <a:accent1>
          <a:srgbClr val="004FBC"/>
        </a:accent1>
        <a:accent2>
          <a:srgbClr val="519AFF"/>
        </a:accent2>
        <a:accent3>
          <a:srgbClr val="AAACB4"/>
        </a:accent3>
        <a:accent4>
          <a:srgbClr val="DADADA"/>
        </a:accent4>
        <a:accent5>
          <a:srgbClr val="AAB2DA"/>
        </a:accent5>
        <a:accent6>
          <a:srgbClr val="498BE7"/>
        </a:accent6>
        <a:hlink>
          <a:srgbClr val="D7E3F5"/>
        </a:hlink>
        <a:folHlink>
          <a:srgbClr val="B5C8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292_slide 2">
        <a:dk1>
          <a:srgbClr val="000000"/>
        </a:dk1>
        <a:lt1>
          <a:srgbClr val="FFFFFF"/>
        </a:lt1>
        <a:dk2>
          <a:srgbClr val="002456"/>
        </a:dk2>
        <a:lt2>
          <a:srgbClr val="FFFFFF"/>
        </a:lt2>
        <a:accent1>
          <a:srgbClr val="7466E1"/>
        </a:accent1>
        <a:accent2>
          <a:srgbClr val="66A5FF"/>
        </a:accent2>
        <a:accent3>
          <a:srgbClr val="AAACB4"/>
        </a:accent3>
        <a:accent4>
          <a:srgbClr val="DADADA"/>
        </a:accent4>
        <a:accent5>
          <a:srgbClr val="BCB8EE"/>
        </a:accent5>
        <a:accent6>
          <a:srgbClr val="5C95E7"/>
        </a:accent6>
        <a:hlink>
          <a:srgbClr val="6DD5F2"/>
        </a:hlink>
        <a:folHlink>
          <a:srgbClr val="C7D1F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292_slide 3">
        <a:dk1>
          <a:srgbClr val="000000"/>
        </a:dk1>
        <a:lt1>
          <a:srgbClr val="FFFFFF"/>
        </a:lt1>
        <a:dk2>
          <a:srgbClr val="002456"/>
        </a:dk2>
        <a:lt2>
          <a:srgbClr val="FFFFFF"/>
        </a:lt2>
        <a:accent1>
          <a:srgbClr val="FFD423"/>
        </a:accent1>
        <a:accent2>
          <a:srgbClr val="FF7523"/>
        </a:accent2>
        <a:accent3>
          <a:srgbClr val="AAACB4"/>
        </a:accent3>
        <a:accent4>
          <a:srgbClr val="DADADA"/>
        </a:accent4>
        <a:accent5>
          <a:srgbClr val="FFE6AC"/>
        </a:accent5>
        <a:accent6>
          <a:srgbClr val="E7691F"/>
        </a:accent6>
        <a:hlink>
          <a:srgbClr val="FFEC9E"/>
        </a:hlink>
        <a:folHlink>
          <a:srgbClr val="A3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292_slide 4">
        <a:dk1>
          <a:srgbClr val="000000"/>
        </a:dk1>
        <a:lt1>
          <a:srgbClr val="FFFFFF"/>
        </a:lt1>
        <a:dk2>
          <a:srgbClr val="002456"/>
        </a:dk2>
        <a:lt2>
          <a:srgbClr val="FFFFFF"/>
        </a:lt2>
        <a:accent1>
          <a:srgbClr val="D4FB41"/>
        </a:accent1>
        <a:accent2>
          <a:srgbClr val="FFB23E"/>
        </a:accent2>
        <a:accent3>
          <a:srgbClr val="AAACB4"/>
        </a:accent3>
        <a:accent4>
          <a:srgbClr val="DADADA"/>
        </a:accent4>
        <a:accent5>
          <a:srgbClr val="E6FDB0"/>
        </a:accent5>
        <a:accent6>
          <a:srgbClr val="E7A137"/>
        </a:accent6>
        <a:hlink>
          <a:srgbClr val="BCD8FF"/>
        </a:hlink>
        <a:folHlink>
          <a:srgbClr val="FFD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292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4FBC"/>
        </a:accent1>
        <a:accent2>
          <a:srgbClr val="519AFF"/>
        </a:accent2>
        <a:accent3>
          <a:srgbClr val="FFFFFF"/>
        </a:accent3>
        <a:accent4>
          <a:srgbClr val="000000"/>
        </a:accent4>
        <a:accent5>
          <a:srgbClr val="AAB2DA"/>
        </a:accent5>
        <a:accent6>
          <a:srgbClr val="498BE7"/>
        </a:accent6>
        <a:hlink>
          <a:srgbClr val="D7E3F5"/>
        </a:hlink>
        <a:folHlink>
          <a:srgbClr val="B5C8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92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466E1"/>
        </a:accent1>
        <a:accent2>
          <a:srgbClr val="66A5FF"/>
        </a:accent2>
        <a:accent3>
          <a:srgbClr val="FFFFFF"/>
        </a:accent3>
        <a:accent4>
          <a:srgbClr val="000000"/>
        </a:accent4>
        <a:accent5>
          <a:srgbClr val="BCB8EE"/>
        </a:accent5>
        <a:accent6>
          <a:srgbClr val="5C95E7"/>
        </a:accent6>
        <a:hlink>
          <a:srgbClr val="6DD5F2"/>
        </a:hlink>
        <a:folHlink>
          <a:srgbClr val="C7D1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92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23"/>
        </a:accent1>
        <a:accent2>
          <a:srgbClr val="FF7523"/>
        </a:accent2>
        <a:accent3>
          <a:srgbClr val="FFFFFF"/>
        </a:accent3>
        <a:accent4>
          <a:srgbClr val="000000"/>
        </a:accent4>
        <a:accent5>
          <a:srgbClr val="FFE6AC"/>
        </a:accent5>
        <a:accent6>
          <a:srgbClr val="E7691F"/>
        </a:accent6>
        <a:hlink>
          <a:srgbClr val="FFEC9E"/>
        </a:hlink>
        <a:folHlink>
          <a:srgbClr val="A3C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92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4FB41"/>
        </a:accent1>
        <a:accent2>
          <a:srgbClr val="FFB23E"/>
        </a:accent2>
        <a:accent3>
          <a:srgbClr val="FFFFFF"/>
        </a:accent3>
        <a:accent4>
          <a:srgbClr val="000000"/>
        </a:accent4>
        <a:accent5>
          <a:srgbClr val="E6FDB0"/>
        </a:accent5>
        <a:accent6>
          <a:srgbClr val="E7A137"/>
        </a:accent6>
        <a:hlink>
          <a:srgbClr val="BCD8FF"/>
        </a:hlink>
        <a:folHlink>
          <a:srgbClr val="FFD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ind_1292_slide</Template>
  <TotalTime>469</TotalTime>
  <Words>1204</Words>
  <Application>Microsoft Office PowerPoint</Application>
  <PresentationFormat>Προβολή στην οθόνη (4:3)</PresentationFormat>
  <Paragraphs>268</Paragraphs>
  <Slides>30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ind_1292_slide</vt:lpstr>
      <vt:lpstr>Παρουσίαση του PowerPoint</vt:lpstr>
      <vt:lpstr>Κρουαζιέρα (Cruise)</vt:lpstr>
      <vt:lpstr>Κρουαζιέρα (Cruise)</vt:lpstr>
      <vt:lpstr>Διαφορά Κρουαζιέρας από τις Υπόλοιπες Μορφές Τουρισμού</vt:lpstr>
      <vt:lpstr>Είδη Κρουαζιέρων (1/3)</vt:lpstr>
      <vt:lpstr>Είδη Κρουαζιέρων (2/3)</vt:lpstr>
      <vt:lpstr>Είδη Κρουαζιέρων (3/3)</vt:lpstr>
      <vt:lpstr>Δραστηριότητες Τουρίστα στην Κρουαζιέρα</vt:lpstr>
      <vt:lpstr>Γεωγραφικές Περιοχές</vt:lpstr>
      <vt:lpstr>Καραϊβική</vt:lpstr>
      <vt:lpstr>Καραϊβική: Κυριότερες πόλεις-σταθμοί κρουαζιέρας</vt:lpstr>
      <vt:lpstr>Καραϊβική: Κυριότερες πόλεις-σταθμοί κρουαζιέρας</vt:lpstr>
      <vt:lpstr>Μεσόγειος</vt:lpstr>
      <vt:lpstr>Μεσόγειος: Κυριότερες πόλεις-σταθμοί κρουαζιέρας</vt:lpstr>
      <vt:lpstr>Μεσόγειος: Κυριότερες πόλεις-σταθμοί κρουαζιέρας</vt:lpstr>
      <vt:lpstr>Αλάσκα</vt:lpstr>
      <vt:lpstr>Αλάσκα: Κυριότερες πόλεις-σταθμοί κρουαζιέρας</vt:lpstr>
      <vt:lpstr>Βαλτική και Σκανδιναβία</vt:lpstr>
      <vt:lpstr>Βαλτική και Σκανδιναβία: Κυριότερες πόλεις-σταθμοί κρουαζιέρας</vt:lpstr>
      <vt:lpstr>Άπω Ανατολή</vt:lpstr>
      <vt:lpstr>Άπω Ανατολή: Κυριότερες πόλεις-σταθμοί κρουαζιέρας</vt:lpstr>
      <vt:lpstr>Άπω Ανατολή: Κυριότερες πόλεις-σταθμοί κρουαζιέρας</vt:lpstr>
      <vt:lpstr>Long Haul Cruises: Κυριότερες πόλεις-σταθμοί κρουαζιέρας</vt:lpstr>
      <vt:lpstr>Long Haul Cruise: Κυριότερες πόλεις-σταθμοί κρουαζιέρας</vt:lpstr>
      <vt:lpstr>Κρουαζιέρες</vt:lpstr>
      <vt:lpstr>Τουρισμός Κρουαζιέρας στην Ελλάδα</vt:lpstr>
      <vt:lpstr>Τουρισμός Κρουαζιέρας στην Ελλάδα</vt:lpstr>
      <vt:lpstr>Τουρισμός «Flotilla» στην Ελλάδα</vt:lpstr>
      <vt:lpstr>Σημασία Θαλασσίου Τουρισμού στην Ελλάδα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Konstantinos  Tsagkarakis</dc:creator>
  <cp:lastModifiedBy>Konstantinos Tsagkarakis</cp:lastModifiedBy>
  <cp:revision>50</cp:revision>
  <dcterms:created xsi:type="dcterms:W3CDTF">2009-12-13T21:52:38Z</dcterms:created>
  <dcterms:modified xsi:type="dcterms:W3CDTF">2018-03-04T21:55:29Z</dcterms:modified>
</cp:coreProperties>
</file>